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7.xml" ContentType="application/vnd.openxmlformats-officedocument.drawingml.chart+xml"/>
  <Override PartName="/ppt/notesSlides/notesSlide22.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241" r:id="rId4"/>
  </p:sldMasterIdLst>
  <p:notesMasterIdLst>
    <p:notesMasterId r:id="rId45"/>
  </p:notesMasterIdLst>
  <p:handoutMasterIdLst>
    <p:handoutMasterId r:id="rId46"/>
  </p:handoutMasterIdLst>
  <p:sldIdLst>
    <p:sldId id="2250" r:id="rId5"/>
    <p:sldId id="1339" r:id="rId6"/>
    <p:sldId id="1365" r:id="rId7"/>
    <p:sldId id="2309" r:id="rId8"/>
    <p:sldId id="2255" r:id="rId9"/>
    <p:sldId id="2259" r:id="rId10"/>
    <p:sldId id="2258" r:id="rId11"/>
    <p:sldId id="2261" r:id="rId12"/>
    <p:sldId id="2260" r:id="rId13"/>
    <p:sldId id="2264" r:id="rId14"/>
    <p:sldId id="2265" r:id="rId15"/>
    <p:sldId id="2267" r:id="rId16"/>
    <p:sldId id="2268" r:id="rId17"/>
    <p:sldId id="2263" r:id="rId18"/>
    <p:sldId id="2274" r:id="rId19"/>
    <p:sldId id="2305" r:id="rId20"/>
    <p:sldId id="2276" r:id="rId21"/>
    <p:sldId id="2277" r:id="rId22"/>
    <p:sldId id="2275" r:id="rId23"/>
    <p:sldId id="2278" r:id="rId24"/>
    <p:sldId id="2288" r:id="rId25"/>
    <p:sldId id="2290" r:id="rId26"/>
    <p:sldId id="2291" r:id="rId27"/>
    <p:sldId id="2295" r:id="rId28"/>
    <p:sldId id="2307" r:id="rId29"/>
    <p:sldId id="2292" r:id="rId30"/>
    <p:sldId id="2279" r:id="rId31"/>
    <p:sldId id="2282" r:id="rId32"/>
    <p:sldId id="2283" r:id="rId33"/>
    <p:sldId id="2298" r:id="rId34"/>
    <p:sldId id="2308" r:id="rId35"/>
    <p:sldId id="2297" r:id="rId36"/>
    <p:sldId id="2299" r:id="rId37"/>
    <p:sldId id="2293" r:id="rId38"/>
    <p:sldId id="2284" r:id="rId39"/>
    <p:sldId id="2303" r:id="rId40"/>
    <p:sldId id="2306" r:id="rId41"/>
    <p:sldId id="2302" r:id="rId42"/>
    <p:sldId id="2304" r:id="rId43"/>
    <p:sldId id="2257" r:id="rId44"/>
  </p:sldIdLst>
  <p:sldSz cx="6858000" cy="9906000" type="A4"/>
  <p:notesSz cx="9926638" cy="6669088"/>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5" userDrawn="1">
          <p15:clr>
            <a:srgbClr val="A4A3A4"/>
          </p15:clr>
        </p15:guide>
        <p15:guide id="2" orient="horz" pos="5660" userDrawn="1">
          <p15:clr>
            <a:srgbClr val="A4A3A4"/>
          </p15:clr>
        </p15:guide>
        <p15:guide id="3" pos="2160" userDrawn="1">
          <p15:clr>
            <a:srgbClr val="A4A3A4"/>
          </p15:clr>
        </p15:guide>
        <p15:guide id="4" pos="391" userDrawn="1">
          <p15:clr>
            <a:srgbClr val="A4A3A4"/>
          </p15:clr>
        </p15:guide>
        <p15:guide id="5" pos="392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i, Yeon-Kyung (KR/ERI)" initials="CYK" lastIdx="1" clrIdx="0">
    <p:extLst>
      <p:ext uri="{19B8F6BF-5375-455C-9EA6-DF929625EA0E}">
        <p15:presenceInfo xmlns:p15="http://schemas.microsoft.com/office/powerpoint/2012/main" userId="Choi, Yeon-Kyung (KR/ERI)" providerId="None"/>
      </p:ext>
    </p:extLst>
  </p:cmAuthor>
  <p:cmAuthor id="2" name="Cha, Yoon-Ji (KR/ERI)" initials="CY(" lastIdx="1" clrIdx="1">
    <p:extLst>
      <p:ext uri="{19B8F6BF-5375-455C-9EA6-DF929625EA0E}">
        <p15:presenceInfo xmlns:p15="http://schemas.microsoft.com/office/powerpoint/2012/main" userId="S::yoonjicha@kr.kpmg.com::a9259fc7-1fe6-4b76-824d-f40cef50933c" providerId="AD"/>
      </p:ext>
    </p:extLst>
  </p:cmAuthor>
  <p:cmAuthor id="3" name="Jeon, Hae-Rin (KR/ERI)" initials="JH(" lastIdx="2" clrIdx="2">
    <p:extLst>
      <p:ext uri="{19B8F6BF-5375-455C-9EA6-DF929625EA0E}">
        <p15:presenceInfo xmlns:p15="http://schemas.microsoft.com/office/powerpoint/2012/main" userId="S::haerinjeon@kr.kpmg.com::c645b719-0d28-4c55-a4b2-d1897a9dc3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AFF"/>
    <a:srgbClr val="E1F7FF"/>
    <a:srgbClr val="1739B5"/>
    <a:srgbClr val="1E49E2"/>
    <a:srgbClr val="00B8F5"/>
    <a:srgbClr val="00C0AE"/>
    <a:srgbClr val="098E7E"/>
    <a:srgbClr val="00338D"/>
    <a:srgbClr val="B3E1E3"/>
    <a:srgbClr val="F3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밝은 스타일 1 - 강조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E171933-4619-4E11-9A3F-F7608DF75F80}" styleName="보통 스타일 1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보통 스타일 1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보통 스타일 4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밝은 스타일 1 - 강조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6353" autoAdjust="0"/>
  </p:normalViewPr>
  <p:slideViewPr>
    <p:cSldViewPr snapToGrid="0">
      <p:cViewPr varScale="1">
        <p:scale>
          <a:sx n="54" d="100"/>
          <a:sy n="54" d="100"/>
        </p:scale>
        <p:origin x="2586" y="66"/>
      </p:cViewPr>
      <p:guideLst>
        <p:guide orient="horz" pos="3165"/>
        <p:guide orient="horz" pos="5660"/>
        <p:guide pos="2160"/>
        <p:guide pos="391"/>
        <p:guide pos="3929"/>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3210" y="14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kim15\Desktop\&#50629;&#47924;\02_Issue%20Monitor\04_&#51204;&#44592;&#52264;%20&#52649;&#51204;%20&#51064;&#54532;&#46972;\03_&#51088;&#47308;\04_&#51312;&#49324;&#44592;&#44288;\LMCA%20&#51088;&#47308;%20&#49688;&#5122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nkim15\Desktop\&#50629;&#47924;\02_Issue%20Monitor\04_&#51204;&#44592;&#52264;%20&#52649;&#51204;%20&#51064;&#54532;&#46972;\03_&#51088;&#47308;\01_&#51221;&#48512;%20&#48143;%20&#50672;&#44396;&#49548;\&#52649;&#51204;&#49548;%20&#47532;&#49828;&#53944;_&#54872;&#44221;&#48512;_20230725&#44592;&#51456;.xlsx" TargetMode="External"/><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kim15\Desktop\&#50629;&#47924;\02_Issue%20Monitor\04_&#51204;&#44592;&#52264;%20&#52649;&#51204;%20&#51064;&#54532;&#46972;\03_&#51088;&#47308;\04_&#51312;&#49324;&#44592;&#44288;\statistic_id1359533_projected-value-of-the-electric-vehicle-charging-market-worldwide-2021-203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kim15\Desktop\&#50629;&#47924;\02_Issue%20Monitor\04_&#51204;&#44592;&#52264;%20&#52649;&#51204;%20&#51064;&#54532;&#46972;\03_&#51088;&#47308;\04_&#51312;&#49324;&#44592;&#44288;\fast-slow-publicly-available-chargers-2015-2021.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kim15\Desktop\&#50629;&#47924;\02_Issue%20Monitor\04_&#51204;&#44592;&#52264;%20&#52649;&#51204;%20&#51064;&#54532;&#46972;\03_&#51088;&#47308;\04_&#51312;&#49324;&#44592;&#44288;\statistic_id1359533_projected-value-of-the-electric-vehicle-charging-market-worldwide-2021-203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53685;&#54633;%20&#47928;&#49436;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53685;&#54633;%20&#47928;&#49436;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3" Type="http://schemas.openxmlformats.org/officeDocument/2006/relationships/oleObject" Target="file:///C:\Users\nkim15\Downloads\&#52649;&#51204;&#49548;%20&#47532;&#49828;&#53944;.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Users\nkim15\Downloads\&#52649;&#51204;&#49548;%20&#47532;&#49828;&#53944;.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2"/>
          <c:tx>
            <c:strRef>
              <c:f>Sheet1!$A$26</c:f>
              <c:strCache>
                <c:ptCount val="1"/>
                <c:pt idx="0">
                  <c:v>전기 충전 차량 비중</c:v>
                </c:pt>
              </c:strCache>
            </c:strRef>
          </c:tx>
          <c:spPr>
            <a:solidFill>
              <a:srgbClr val="ACEAFF"/>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20-4124-86BE-5F0D9CC4EF92}"/>
                </c:ext>
              </c:extLst>
            </c:dLbl>
            <c:dLbl>
              <c:idx val="1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20-4124-86BE-5F0D9CC4EF92}"/>
                </c:ext>
              </c:extLst>
            </c:dLbl>
            <c:dLbl>
              <c:idx val="1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20-4124-86BE-5F0D9CC4EF92}"/>
                </c:ext>
              </c:extLst>
            </c:dLbl>
            <c:dLbl>
              <c:idx val="1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20-4124-86BE-5F0D9CC4EF92}"/>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gradFill>
                      <a:gsLst>
                        <a:gs pos="0">
                          <a:srgbClr val="76D2FF"/>
                        </a:gs>
                        <a:gs pos="100000">
                          <a:srgbClr val="76D2FF"/>
                        </a:gs>
                      </a:gsLst>
                      <a:lin ang="2700000" scaled="1"/>
                    </a:gra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Sheet1!$B$23:$T$23</c:f>
              <c:strCache>
                <c:ptCount val="19"/>
                <c:pt idx="0">
                  <c:v>'17</c:v>
                </c:pt>
                <c:pt idx="1">
                  <c:v>'18</c:v>
                </c:pt>
                <c:pt idx="2">
                  <c:v>'19</c:v>
                </c:pt>
                <c:pt idx="3">
                  <c:v>'20</c:v>
                </c:pt>
                <c:pt idx="4">
                  <c:v>'21</c:v>
                </c:pt>
                <c:pt idx="5">
                  <c:v>'22</c:v>
                </c:pt>
                <c:pt idx="6">
                  <c:v>'23</c:v>
                </c:pt>
                <c:pt idx="7">
                  <c:v>'24</c:v>
                </c:pt>
                <c:pt idx="8">
                  <c:v>'25</c:v>
                </c:pt>
                <c:pt idx="9">
                  <c:v>'26</c:v>
                </c:pt>
                <c:pt idx="10">
                  <c:v>'27</c:v>
                </c:pt>
                <c:pt idx="11">
                  <c:v>'28</c:v>
                </c:pt>
                <c:pt idx="12">
                  <c:v>'29</c:v>
                </c:pt>
                <c:pt idx="13">
                  <c:v>'30</c:v>
                </c:pt>
                <c:pt idx="14">
                  <c:v>'31</c:v>
                </c:pt>
                <c:pt idx="15">
                  <c:v>'32</c:v>
                </c:pt>
                <c:pt idx="16">
                  <c:v>'33</c:v>
                </c:pt>
                <c:pt idx="17">
                  <c:v>'34</c:v>
                </c:pt>
                <c:pt idx="18">
                  <c:v>'35</c:v>
                </c:pt>
              </c:strCache>
            </c:strRef>
          </c:cat>
          <c:val>
            <c:numRef>
              <c:f>Sheet1!$B$26:$T$26</c:f>
              <c:numCache>
                <c:formatCode>0.0%</c:formatCode>
                <c:ptCount val="19"/>
                <c:pt idx="0">
                  <c:v>1.3552893321887379E-2</c:v>
                </c:pt>
                <c:pt idx="1">
                  <c:v>2.2646560749568591E-2</c:v>
                </c:pt>
                <c:pt idx="2">
                  <c:v>2.5672768145041505E-2</c:v>
                </c:pt>
                <c:pt idx="3">
                  <c:v>4.2342028094541607E-2</c:v>
                </c:pt>
                <c:pt idx="4">
                  <c:v>8.2344544045346788E-2</c:v>
                </c:pt>
                <c:pt idx="5">
                  <c:v>0.13547969735296733</c:v>
                </c:pt>
                <c:pt idx="6">
                  <c:v>0.16968455402520558</c:v>
                </c:pt>
                <c:pt idx="7">
                  <c:v>0.20098275090320195</c:v>
                </c:pt>
                <c:pt idx="8">
                  <c:v>0.23156650475321236</c:v>
                </c:pt>
                <c:pt idx="9">
                  <c:v>0.26767559932192286</c:v>
                </c:pt>
                <c:pt idx="10">
                  <c:v>0.30194657934339392</c:v>
                </c:pt>
                <c:pt idx="11">
                  <c:v>0.33630962152741495</c:v>
                </c:pt>
                <c:pt idx="12">
                  <c:v>0.37005068116887241</c:v>
                </c:pt>
                <c:pt idx="13">
                  <c:v>0.40709504448059469</c:v>
                </c:pt>
                <c:pt idx="14">
                  <c:v>0.446100691691383</c:v>
                </c:pt>
                <c:pt idx="15">
                  <c:v>0.47880777860637863</c:v>
                </c:pt>
                <c:pt idx="16">
                  <c:v>0.51263120337544266</c:v>
                </c:pt>
                <c:pt idx="17">
                  <c:v>0.5464340865013676</c:v>
                </c:pt>
                <c:pt idx="18">
                  <c:v>0.55732575974389942</c:v>
                </c:pt>
              </c:numCache>
            </c:numRef>
          </c:val>
          <c:extLst>
            <c:ext xmlns:c16="http://schemas.microsoft.com/office/drawing/2014/chart" uri="{C3380CC4-5D6E-409C-BE32-E72D297353CC}">
              <c16:uniqueId val="{00000004-1820-4124-86BE-5F0D9CC4EF92}"/>
            </c:ext>
          </c:extLst>
        </c:ser>
        <c:dLbls>
          <c:showLegendKey val="0"/>
          <c:showVal val="0"/>
          <c:showCatName val="0"/>
          <c:showSerName val="0"/>
          <c:showPercent val="0"/>
          <c:showBubbleSize val="0"/>
        </c:dLbls>
        <c:gapWidth val="219"/>
        <c:axId val="65911439"/>
        <c:axId val="234982271"/>
      </c:barChart>
      <c:lineChart>
        <c:grouping val="standard"/>
        <c:varyColors val="0"/>
        <c:ser>
          <c:idx val="0"/>
          <c:order val="0"/>
          <c:tx>
            <c:strRef>
              <c:f>Sheet1!$A$24</c:f>
              <c:strCache>
                <c:ptCount val="1"/>
                <c:pt idx="0">
                  <c:v>전기 충전 대상 차량</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strRef>
              <c:f>Sheet1!$B$23:$T$23</c:f>
              <c:strCache>
                <c:ptCount val="19"/>
                <c:pt idx="0">
                  <c:v>'17</c:v>
                </c:pt>
                <c:pt idx="1">
                  <c:v>'18</c:v>
                </c:pt>
                <c:pt idx="2">
                  <c:v>'19</c:v>
                </c:pt>
                <c:pt idx="3">
                  <c:v>'20</c:v>
                </c:pt>
                <c:pt idx="4">
                  <c:v>'21</c:v>
                </c:pt>
                <c:pt idx="5">
                  <c:v>'22</c:v>
                </c:pt>
                <c:pt idx="6">
                  <c:v>'23</c:v>
                </c:pt>
                <c:pt idx="7">
                  <c:v>'24</c:v>
                </c:pt>
                <c:pt idx="8">
                  <c:v>'25</c:v>
                </c:pt>
                <c:pt idx="9">
                  <c:v>'26</c:v>
                </c:pt>
                <c:pt idx="10">
                  <c:v>'27</c:v>
                </c:pt>
                <c:pt idx="11">
                  <c:v>'28</c:v>
                </c:pt>
                <c:pt idx="12">
                  <c:v>'29</c:v>
                </c:pt>
                <c:pt idx="13">
                  <c:v>'30</c:v>
                </c:pt>
                <c:pt idx="14">
                  <c:v>'31</c:v>
                </c:pt>
                <c:pt idx="15">
                  <c:v>'32</c:v>
                </c:pt>
                <c:pt idx="16">
                  <c:v>'33</c:v>
                </c:pt>
                <c:pt idx="17">
                  <c:v>'34</c:v>
                </c:pt>
                <c:pt idx="18">
                  <c:v>'35</c:v>
                </c:pt>
              </c:strCache>
            </c:strRef>
          </c:cat>
          <c:val>
            <c:numRef>
              <c:f>Sheet1!$B$24:$T$24</c:f>
              <c:numCache>
                <c:formatCode>#,##0</c:formatCode>
                <c:ptCount val="19"/>
                <c:pt idx="0">
                  <c:v>1288.2919999999999</c:v>
                </c:pt>
                <c:pt idx="1">
                  <c:v>2136.2330000000002</c:v>
                </c:pt>
                <c:pt idx="2">
                  <c:v>2315.232</c:v>
                </c:pt>
                <c:pt idx="3">
                  <c:v>3292.7759999999998</c:v>
                </c:pt>
                <c:pt idx="4">
                  <c:v>6706.1049999999996</c:v>
                </c:pt>
                <c:pt idx="5">
                  <c:v>10921.136</c:v>
                </c:pt>
                <c:pt idx="6">
                  <c:v>14541.154</c:v>
                </c:pt>
                <c:pt idx="7">
                  <c:v>18224.368999999999</c:v>
                </c:pt>
                <c:pt idx="8">
                  <c:v>21936.206999999999</c:v>
                </c:pt>
                <c:pt idx="9">
                  <c:v>26092.481</c:v>
                </c:pt>
                <c:pt idx="10">
                  <c:v>30192.511999999999</c:v>
                </c:pt>
                <c:pt idx="11">
                  <c:v>34221.764999999999</c:v>
                </c:pt>
                <c:pt idx="12">
                  <c:v>38227.514999999999</c:v>
                </c:pt>
                <c:pt idx="13">
                  <c:v>42500.548000000003</c:v>
                </c:pt>
                <c:pt idx="14">
                  <c:v>46870.63</c:v>
                </c:pt>
                <c:pt idx="15">
                  <c:v>50634.512000000002</c:v>
                </c:pt>
                <c:pt idx="16">
                  <c:v>54504.002999999997</c:v>
                </c:pt>
                <c:pt idx="17">
                  <c:v>58385.438999999998</c:v>
                </c:pt>
                <c:pt idx="18">
                  <c:v>58917.544999999998</c:v>
                </c:pt>
              </c:numCache>
            </c:numRef>
          </c:val>
          <c:smooth val="0"/>
          <c:extLst>
            <c:ext xmlns:c16="http://schemas.microsoft.com/office/drawing/2014/chart" uri="{C3380CC4-5D6E-409C-BE32-E72D297353CC}">
              <c16:uniqueId val="{00000005-1820-4124-86BE-5F0D9CC4EF92}"/>
            </c:ext>
          </c:extLst>
        </c:ser>
        <c:ser>
          <c:idx val="1"/>
          <c:order val="1"/>
          <c:tx>
            <c:strRef>
              <c:f>Sheet1!$A$25</c:f>
              <c:strCache>
                <c:ptCount val="1"/>
                <c:pt idx="0">
                  <c:v>전기 충전 미대상 차량</c:v>
                </c:pt>
              </c:strCache>
            </c:strRef>
          </c:tx>
          <c:spPr>
            <a:ln w="19050" cap="rnd">
              <a:solidFill>
                <a:schemeClr val="accent5"/>
              </a:solidFill>
              <a:round/>
            </a:ln>
            <a:effectLst/>
          </c:spPr>
          <c:marker>
            <c:symbol val="circle"/>
            <c:size val="5"/>
            <c:spPr>
              <a:solidFill>
                <a:schemeClr val="accent2"/>
              </a:solidFill>
              <a:ln w="9525">
                <a:solidFill>
                  <a:schemeClr val="accent5"/>
                </a:solidFill>
              </a:ln>
              <a:effectLst/>
            </c:spPr>
          </c:marker>
          <c:cat>
            <c:strRef>
              <c:f>Sheet1!$B$23:$T$23</c:f>
              <c:strCache>
                <c:ptCount val="19"/>
                <c:pt idx="0">
                  <c:v>'17</c:v>
                </c:pt>
                <c:pt idx="1">
                  <c:v>'18</c:v>
                </c:pt>
                <c:pt idx="2">
                  <c:v>'19</c:v>
                </c:pt>
                <c:pt idx="3">
                  <c:v>'20</c:v>
                </c:pt>
                <c:pt idx="4">
                  <c:v>'21</c:v>
                </c:pt>
                <c:pt idx="5">
                  <c:v>'22</c:v>
                </c:pt>
                <c:pt idx="6">
                  <c:v>'23</c:v>
                </c:pt>
                <c:pt idx="7">
                  <c:v>'24</c:v>
                </c:pt>
                <c:pt idx="8">
                  <c:v>'25</c:v>
                </c:pt>
                <c:pt idx="9">
                  <c:v>'26</c:v>
                </c:pt>
                <c:pt idx="10">
                  <c:v>'27</c:v>
                </c:pt>
                <c:pt idx="11">
                  <c:v>'28</c:v>
                </c:pt>
                <c:pt idx="12">
                  <c:v>'29</c:v>
                </c:pt>
                <c:pt idx="13">
                  <c:v>'30</c:v>
                </c:pt>
                <c:pt idx="14">
                  <c:v>'31</c:v>
                </c:pt>
                <c:pt idx="15">
                  <c:v>'32</c:v>
                </c:pt>
                <c:pt idx="16">
                  <c:v>'33</c:v>
                </c:pt>
                <c:pt idx="17">
                  <c:v>'34</c:v>
                </c:pt>
                <c:pt idx="18">
                  <c:v>'35</c:v>
                </c:pt>
              </c:strCache>
            </c:strRef>
          </c:cat>
          <c:val>
            <c:numRef>
              <c:f>Sheet1!$B$25:$T$25</c:f>
              <c:numCache>
                <c:formatCode>#,##0</c:formatCode>
                <c:ptCount val="19"/>
                <c:pt idx="0">
                  <c:v>93768.311000000002</c:v>
                </c:pt>
                <c:pt idx="1">
                  <c:v>92193.013000000006</c:v>
                </c:pt>
                <c:pt idx="2">
                  <c:v>87867.173999999999</c:v>
                </c:pt>
                <c:pt idx="3">
                  <c:v>74473.362000000008</c:v>
                </c:pt>
                <c:pt idx="4">
                  <c:v>74733.474000000002</c:v>
                </c:pt>
                <c:pt idx="5">
                  <c:v>69689.732000000004</c:v>
                </c:pt>
                <c:pt idx="6">
                  <c:v>71154.059000000008</c:v>
                </c:pt>
                <c:pt idx="7">
                  <c:v>72451.915000000008</c:v>
                </c:pt>
                <c:pt idx="8">
                  <c:v>72793.413</c:v>
                </c:pt>
                <c:pt idx="9">
                  <c:v>71385.514999999999</c:v>
                </c:pt>
                <c:pt idx="10">
                  <c:v>69800.380999999994</c:v>
                </c:pt>
                <c:pt idx="11">
                  <c:v>67534.957999999999</c:v>
                </c:pt>
                <c:pt idx="12">
                  <c:v>65075.942999999999</c:v>
                </c:pt>
                <c:pt idx="13">
                  <c:v>61899.022999999994</c:v>
                </c:pt>
                <c:pt idx="14">
                  <c:v>58196.748</c:v>
                </c:pt>
                <c:pt idx="15">
                  <c:v>55116.718999999997</c:v>
                </c:pt>
                <c:pt idx="16">
                  <c:v>51818.051999999996</c:v>
                </c:pt>
                <c:pt idx="17">
                  <c:v>48462.652000000002</c:v>
                </c:pt>
                <c:pt idx="18">
                  <c:v>46797.19</c:v>
                </c:pt>
              </c:numCache>
            </c:numRef>
          </c:val>
          <c:smooth val="0"/>
          <c:extLst>
            <c:ext xmlns:c16="http://schemas.microsoft.com/office/drawing/2014/chart" uri="{C3380CC4-5D6E-409C-BE32-E72D297353CC}">
              <c16:uniqueId val="{00000006-1820-4124-86BE-5F0D9CC4EF92}"/>
            </c:ext>
          </c:extLst>
        </c:ser>
        <c:dLbls>
          <c:showLegendKey val="0"/>
          <c:showVal val="0"/>
          <c:showCatName val="0"/>
          <c:showSerName val="0"/>
          <c:showPercent val="0"/>
          <c:showBubbleSize val="0"/>
        </c:dLbls>
        <c:marker val="1"/>
        <c:smooth val="0"/>
        <c:axId val="469125935"/>
        <c:axId val="469123439"/>
      </c:lineChart>
      <c:catAx>
        <c:axId val="469125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gradFill>
                  <a:gsLst>
                    <a:gs pos="0">
                      <a:schemeClr val="tx1">
                        <a:lumMod val="85000"/>
                        <a:lumOff val="15000"/>
                      </a:schemeClr>
                    </a:gs>
                    <a:gs pos="100000">
                      <a:schemeClr val="tx1">
                        <a:lumMod val="85000"/>
                        <a:lumOff val="15000"/>
                      </a:schemeClr>
                    </a:gs>
                  </a:gsLst>
                  <a:lin ang="2700000" scaled="1"/>
                </a:gradFill>
                <a:latin typeface="+mn-lt"/>
                <a:ea typeface="+mn-ea"/>
                <a:cs typeface="+mn-cs"/>
              </a:defRPr>
            </a:pPr>
            <a:endParaRPr lang="ko-KR"/>
          </a:p>
        </c:txPr>
        <c:crossAx val="469123439"/>
        <c:crosses val="autoZero"/>
        <c:auto val="1"/>
        <c:lblAlgn val="ctr"/>
        <c:lblOffset val="100"/>
        <c:noMultiLvlLbl val="0"/>
      </c:catAx>
      <c:valAx>
        <c:axId val="46912343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gradFill>
                  <a:gsLst>
                    <a:gs pos="0">
                      <a:schemeClr val="tx1">
                        <a:lumMod val="85000"/>
                        <a:lumOff val="15000"/>
                      </a:schemeClr>
                    </a:gs>
                    <a:gs pos="100000">
                      <a:schemeClr val="tx1">
                        <a:lumMod val="85000"/>
                        <a:lumOff val="15000"/>
                      </a:schemeClr>
                    </a:gs>
                  </a:gsLst>
                  <a:lin ang="2700000" scaled="1"/>
                </a:gradFill>
                <a:latin typeface="+mn-lt"/>
                <a:ea typeface="+mn-ea"/>
                <a:cs typeface="+mn-cs"/>
              </a:defRPr>
            </a:pPr>
            <a:endParaRPr lang="ko-KR"/>
          </a:p>
        </c:txPr>
        <c:crossAx val="469125935"/>
        <c:crosses val="autoZero"/>
        <c:crossBetween val="between"/>
      </c:valAx>
      <c:valAx>
        <c:axId val="234982271"/>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gradFill>
                  <a:gsLst>
                    <a:gs pos="0">
                      <a:schemeClr val="tx1">
                        <a:lumMod val="85000"/>
                        <a:lumOff val="15000"/>
                      </a:schemeClr>
                    </a:gs>
                    <a:gs pos="100000">
                      <a:schemeClr val="tx1">
                        <a:lumMod val="85000"/>
                        <a:lumOff val="15000"/>
                      </a:schemeClr>
                    </a:gs>
                  </a:gsLst>
                  <a:lin ang="2700000" scaled="1"/>
                </a:gradFill>
                <a:latin typeface="+mn-lt"/>
                <a:ea typeface="+mn-ea"/>
                <a:cs typeface="+mn-cs"/>
              </a:defRPr>
            </a:pPr>
            <a:endParaRPr lang="ko-KR"/>
          </a:p>
        </c:txPr>
        <c:crossAx val="65911439"/>
        <c:crosses val="max"/>
        <c:crossBetween val="between"/>
      </c:valAx>
      <c:catAx>
        <c:axId val="65911439"/>
        <c:scaling>
          <c:orientation val="minMax"/>
        </c:scaling>
        <c:delete val="1"/>
        <c:axPos val="b"/>
        <c:numFmt formatCode="General" sourceLinked="1"/>
        <c:majorTickMark val="out"/>
        <c:minorTickMark val="none"/>
        <c:tickLblPos val="nextTo"/>
        <c:crossAx val="23498227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85000"/>
                      <a:lumOff val="15000"/>
                    </a:schemeClr>
                  </a:gs>
                  <a:gs pos="100000">
                    <a:schemeClr val="tx1">
                      <a:lumMod val="85000"/>
                      <a:lumOff val="15000"/>
                    </a:schemeClr>
                  </a:gs>
                </a:gsLst>
                <a:lin ang="2700000" scaled="1"/>
              </a:gra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556-4CEC-BB85-6A4E93AD46FA}"/>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3556-4CEC-BB85-6A4E93AD46FA}"/>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3556-4CEC-BB85-6A4E93AD46FA}"/>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3556-4CEC-BB85-6A4E93AD46FA}"/>
              </c:ext>
            </c:extLst>
          </c:dPt>
          <c:dLbls>
            <c:dLbl>
              <c:idx val="3"/>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solidFill>
                        <a:schemeClr val="bg1"/>
                      </a:solidFill>
                      <a:latin typeface="+mn-lt"/>
                      <a:ea typeface="+mn-ea"/>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7-3556-4CEC-BB85-6A4E93AD46FA}"/>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Sheet2!$A$27:$A$30</c:f>
              <c:strCache>
                <c:ptCount val="4"/>
                <c:pt idx="0">
                  <c:v>3kW</c:v>
                </c:pt>
                <c:pt idx="1">
                  <c:v>7kW</c:v>
                </c:pt>
                <c:pt idx="2">
                  <c:v>50kW</c:v>
                </c:pt>
                <c:pt idx="3">
                  <c:v> - </c:v>
                </c:pt>
              </c:strCache>
            </c:strRef>
          </c:cat>
          <c:val>
            <c:numRef>
              <c:f>Sheet2!$C$27:$C$30</c:f>
              <c:numCache>
                <c:formatCode>0.0%</c:formatCode>
                <c:ptCount val="4"/>
                <c:pt idx="0">
                  <c:v>0.16751210180005219</c:v>
                </c:pt>
                <c:pt idx="1">
                  <c:v>0.5492043247630366</c:v>
                </c:pt>
                <c:pt idx="2">
                  <c:v>7.2465868575900751E-4</c:v>
                </c:pt>
                <c:pt idx="3">
                  <c:v>0.28255891475115219</c:v>
                </c:pt>
              </c:numCache>
            </c:numRef>
          </c:val>
          <c:extLst>
            <c:ext xmlns:c16="http://schemas.microsoft.com/office/drawing/2014/chart" uri="{C3380CC4-5D6E-409C-BE32-E72D297353CC}">
              <c16:uniqueId val="{00000008-3556-4CEC-BB85-6A4E93AD46FA}"/>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7393586085312873"/>
          <c:y val="0.20889129699987094"/>
          <c:w val="0.22219470747532763"/>
          <c:h val="0.56133990698975489"/>
        </c:manualLayout>
      </c:layout>
      <c:overlay val="0"/>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85000"/>
                      <a:lumOff val="15000"/>
                    </a:schemeClr>
                  </a:gs>
                  <a:gs pos="100000">
                    <a:schemeClr val="tx1">
                      <a:lumMod val="85000"/>
                      <a:lumOff val="15000"/>
                    </a:schemeClr>
                  </a:gs>
                </a:gsLst>
                <a:lin ang="2700000" scaled="1"/>
              </a:gra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dLbl>
              <c:idx val="0"/>
              <c:layout>
                <c:manualLayout>
                  <c:x val="1.84459945714813E-2"/>
                  <c:y val="2.09973666491550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56-4E54-A6AD-388ACE4312D1}"/>
                </c:ext>
              </c:extLst>
            </c:dLbl>
            <c:dLbl>
              <c:idx val="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56-4E54-A6AD-388ACE4312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gradFill>
                      <a:gsLst>
                        <a:gs pos="0">
                          <a:srgbClr val="1E49E2"/>
                        </a:gs>
                        <a:gs pos="100000">
                          <a:srgbClr val="1E49E2"/>
                        </a:gs>
                      </a:gsLst>
                      <a:lin ang="2700000" scaled="1"/>
                    </a:gra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Data!$B$6:$B$15</c:f>
              <c:strCache>
                <c:ptCount val="10"/>
                <c:pt idx="0">
                  <c:v>2021</c:v>
                </c:pt>
                <c:pt idx="1">
                  <c:v>2022*</c:v>
                </c:pt>
                <c:pt idx="2">
                  <c:v>2023*</c:v>
                </c:pt>
                <c:pt idx="3">
                  <c:v>2024*</c:v>
                </c:pt>
                <c:pt idx="4">
                  <c:v>2025*</c:v>
                </c:pt>
                <c:pt idx="5">
                  <c:v>2026*</c:v>
                </c:pt>
                <c:pt idx="6">
                  <c:v>2027*</c:v>
                </c:pt>
                <c:pt idx="7">
                  <c:v>2028*</c:v>
                </c:pt>
                <c:pt idx="8">
                  <c:v>2029*</c:v>
                </c:pt>
                <c:pt idx="9">
                  <c:v>2030*</c:v>
                </c:pt>
              </c:strCache>
            </c:strRef>
          </c:cat>
          <c:val>
            <c:numRef>
              <c:f>Data!$C$6:$C$15</c:f>
              <c:numCache>
                <c:formatCode>#,##0</c:formatCode>
                <c:ptCount val="10"/>
                <c:pt idx="0">
                  <c:v>14495.08</c:v>
                </c:pt>
                <c:pt idx="1">
                  <c:v>17553.54</c:v>
                </c:pt>
                <c:pt idx="2">
                  <c:v>21661.07</c:v>
                </c:pt>
                <c:pt idx="3">
                  <c:v>26968.03</c:v>
                </c:pt>
                <c:pt idx="4">
                  <c:v>33979.72</c:v>
                </c:pt>
                <c:pt idx="5">
                  <c:v>43222.21</c:v>
                </c:pt>
                <c:pt idx="6">
                  <c:v>55756.65</c:v>
                </c:pt>
                <c:pt idx="7">
                  <c:v>73041.210000000006</c:v>
                </c:pt>
                <c:pt idx="8">
                  <c:v>96414.39</c:v>
                </c:pt>
                <c:pt idx="9">
                  <c:v>128134.73</c:v>
                </c:pt>
              </c:numCache>
            </c:numRef>
          </c:val>
          <c:extLst>
            <c:ext xmlns:c16="http://schemas.microsoft.com/office/drawing/2014/chart" uri="{C3380CC4-5D6E-409C-BE32-E72D297353CC}">
              <c16:uniqueId val="{00000002-D256-4E54-A6AD-388ACE4312D1}"/>
            </c:ext>
          </c:extLst>
        </c:ser>
        <c:ser>
          <c:idx val="1"/>
          <c:order val="1"/>
          <c:spPr>
            <a:solidFill>
              <a:schemeClr val="accent5"/>
            </a:solidFill>
            <a:ln>
              <a:noFill/>
            </a:ln>
            <a:effectLst/>
          </c:spPr>
          <c:invertIfNegative val="0"/>
          <c:dLbls>
            <c:dLbl>
              <c:idx val="1"/>
              <c:layout>
                <c:manualLayout>
                  <c:x val="6.0135865947681423E-3"/>
                  <c:y val="5.24934166228877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256-4E54-A6AD-388ACE4312D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gradFill>
                      <a:gsLst>
                        <a:gs pos="0">
                          <a:srgbClr val="7213EA"/>
                        </a:gs>
                        <a:gs pos="100000">
                          <a:srgbClr val="7213EA"/>
                        </a:gs>
                      </a:gsLst>
                      <a:lin ang="2700000" scaled="1"/>
                    </a:gra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Data!$B$6:$B$15</c:f>
              <c:strCache>
                <c:ptCount val="10"/>
                <c:pt idx="0">
                  <c:v>2021</c:v>
                </c:pt>
                <c:pt idx="1">
                  <c:v>2022*</c:v>
                </c:pt>
                <c:pt idx="2">
                  <c:v>2023*</c:v>
                </c:pt>
                <c:pt idx="3">
                  <c:v>2024*</c:v>
                </c:pt>
                <c:pt idx="4">
                  <c:v>2025*</c:v>
                </c:pt>
                <c:pt idx="5">
                  <c:v>2026*</c:v>
                </c:pt>
                <c:pt idx="6">
                  <c:v>2027*</c:v>
                </c:pt>
                <c:pt idx="7">
                  <c:v>2028*</c:v>
                </c:pt>
                <c:pt idx="8">
                  <c:v>2029*</c:v>
                </c:pt>
                <c:pt idx="9">
                  <c:v>2030*</c:v>
                </c:pt>
              </c:strCache>
            </c:strRef>
          </c:cat>
          <c:val>
            <c:numRef>
              <c:f>Data!$D$6:$D$15</c:f>
              <c:numCache>
                <c:formatCode>_(* #,##0_);_(* \(#,##0\);_(* "-"_);_(@_)</c:formatCode>
                <c:ptCount val="10"/>
                <c:pt idx="1">
                  <c:v>11900</c:v>
                </c:pt>
                <c:pt idx="6">
                  <c:v>76900</c:v>
                </c:pt>
              </c:numCache>
            </c:numRef>
          </c:val>
          <c:extLst>
            <c:ext xmlns:c16="http://schemas.microsoft.com/office/drawing/2014/chart" uri="{C3380CC4-5D6E-409C-BE32-E72D297353CC}">
              <c16:uniqueId val="{00000004-D256-4E54-A6AD-388ACE4312D1}"/>
            </c:ext>
          </c:extLst>
        </c:ser>
        <c:dLbls>
          <c:showLegendKey val="0"/>
          <c:showVal val="0"/>
          <c:showCatName val="0"/>
          <c:showSerName val="0"/>
          <c:showPercent val="0"/>
          <c:showBubbleSize val="0"/>
        </c:dLbls>
        <c:gapWidth val="100"/>
        <c:overlap val="-27"/>
        <c:axId val="1371768592"/>
        <c:axId val="1371770672"/>
      </c:barChart>
      <c:catAx>
        <c:axId val="137176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gradFill>
                  <a:gsLst>
                    <a:gs pos="0">
                      <a:schemeClr val="tx1">
                        <a:lumMod val="85000"/>
                        <a:lumOff val="15000"/>
                      </a:schemeClr>
                    </a:gs>
                    <a:gs pos="100000">
                      <a:schemeClr val="tx1">
                        <a:lumMod val="85000"/>
                        <a:lumOff val="15000"/>
                      </a:schemeClr>
                    </a:gs>
                  </a:gsLst>
                  <a:lin ang="2700000" scaled="1"/>
                </a:gradFill>
                <a:latin typeface="+mn-lt"/>
                <a:ea typeface="+mn-ea"/>
                <a:cs typeface="+mn-cs"/>
              </a:defRPr>
            </a:pPr>
            <a:endParaRPr lang="ko-KR"/>
          </a:p>
        </c:txPr>
        <c:crossAx val="1371770672"/>
        <c:crosses val="autoZero"/>
        <c:auto val="1"/>
        <c:lblAlgn val="ctr"/>
        <c:lblOffset val="100"/>
        <c:noMultiLvlLbl val="0"/>
      </c:catAx>
      <c:valAx>
        <c:axId val="13717706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gradFill>
                  <a:gsLst>
                    <a:gs pos="0">
                      <a:schemeClr val="tx1">
                        <a:lumMod val="85000"/>
                        <a:lumOff val="15000"/>
                      </a:schemeClr>
                    </a:gs>
                    <a:gs pos="100000">
                      <a:schemeClr val="tx1">
                        <a:lumMod val="85000"/>
                        <a:lumOff val="15000"/>
                      </a:schemeClr>
                    </a:gs>
                  </a:gsLst>
                  <a:lin ang="2700000" scaled="1"/>
                </a:gradFill>
                <a:latin typeface="+mn-lt"/>
                <a:ea typeface="+mn-ea"/>
                <a:cs typeface="+mn-cs"/>
              </a:defRPr>
            </a:pPr>
            <a:endParaRPr lang="ko-KR"/>
          </a:p>
        </c:txPr>
        <c:crossAx val="1371768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'fast-slow-publicly-available-ch'!$A$17</c:f>
              <c:strCache>
                <c:ptCount val="1"/>
                <c:pt idx="0">
                  <c:v>2015</c:v>
                </c:pt>
              </c:strCache>
            </c:strRef>
          </c:tx>
          <c:spPr>
            <a:solidFill>
              <a:schemeClr val="accent1"/>
            </a:solidFill>
            <a:ln>
              <a:noFill/>
            </a:ln>
            <a:effectLst/>
          </c:spPr>
          <c:invertIfNegative val="0"/>
          <c:cat>
            <c:multiLvlStrRef>
              <c:f>'fast-slow-publicly-available-ch'!$B$15:$I$16</c:f>
              <c:multiLvlStrCache>
                <c:ptCount val="8"/>
                <c:lvl>
                  <c:pt idx="0">
                    <c:v>완속</c:v>
                  </c:pt>
                  <c:pt idx="1">
                    <c:v>급속</c:v>
                  </c:pt>
                  <c:pt idx="2">
                    <c:v>완속</c:v>
                  </c:pt>
                  <c:pt idx="3">
                    <c:v>급속</c:v>
                  </c:pt>
                  <c:pt idx="4">
                    <c:v>완속</c:v>
                  </c:pt>
                  <c:pt idx="5">
                    <c:v>급속</c:v>
                  </c:pt>
                  <c:pt idx="6">
                    <c:v>완속</c:v>
                  </c:pt>
                  <c:pt idx="7">
                    <c:v>급속</c:v>
                  </c:pt>
                </c:lvl>
                <c:lvl>
                  <c:pt idx="0">
                    <c:v>중국</c:v>
                  </c:pt>
                  <c:pt idx="2">
                    <c:v>유럽</c:v>
                  </c:pt>
                  <c:pt idx="4">
                    <c:v>미국</c:v>
                  </c:pt>
                  <c:pt idx="6">
                    <c:v>기타</c:v>
                  </c:pt>
                </c:lvl>
              </c:multiLvlStrCache>
            </c:multiLvlStrRef>
          </c:cat>
          <c:val>
            <c:numRef>
              <c:f>'fast-slow-publicly-available-ch'!$B$17:$I$17</c:f>
              <c:numCache>
                <c:formatCode>General</c:formatCode>
                <c:ptCount val="8"/>
                <c:pt idx="0">
                  <c:v>47</c:v>
                </c:pt>
                <c:pt idx="1">
                  <c:v>12</c:v>
                </c:pt>
                <c:pt idx="2">
                  <c:v>61</c:v>
                </c:pt>
                <c:pt idx="3">
                  <c:v>6</c:v>
                </c:pt>
                <c:pt idx="4">
                  <c:v>28</c:v>
                </c:pt>
                <c:pt idx="5">
                  <c:v>4</c:v>
                </c:pt>
                <c:pt idx="6">
                  <c:v>20</c:v>
                </c:pt>
                <c:pt idx="7">
                  <c:v>6</c:v>
                </c:pt>
              </c:numCache>
            </c:numRef>
          </c:val>
          <c:extLst>
            <c:ext xmlns:c16="http://schemas.microsoft.com/office/drawing/2014/chart" uri="{C3380CC4-5D6E-409C-BE32-E72D297353CC}">
              <c16:uniqueId val="{00000000-C962-47A5-9CCE-0D74849CC9A9}"/>
            </c:ext>
          </c:extLst>
        </c:ser>
        <c:ser>
          <c:idx val="1"/>
          <c:order val="1"/>
          <c:tx>
            <c:strRef>
              <c:f>'fast-slow-publicly-available-ch'!$A$18</c:f>
              <c:strCache>
                <c:ptCount val="1"/>
                <c:pt idx="0">
                  <c:v>2016</c:v>
                </c:pt>
              </c:strCache>
            </c:strRef>
          </c:tx>
          <c:spPr>
            <a:solidFill>
              <a:schemeClr val="accent2"/>
            </a:solidFill>
            <a:ln>
              <a:noFill/>
            </a:ln>
            <a:effectLst/>
          </c:spPr>
          <c:invertIfNegative val="0"/>
          <c:cat>
            <c:multiLvlStrRef>
              <c:f>'fast-slow-publicly-available-ch'!$B$15:$I$16</c:f>
              <c:multiLvlStrCache>
                <c:ptCount val="8"/>
                <c:lvl>
                  <c:pt idx="0">
                    <c:v>완속</c:v>
                  </c:pt>
                  <c:pt idx="1">
                    <c:v>급속</c:v>
                  </c:pt>
                  <c:pt idx="2">
                    <c:v>완속</c:v>
                  </c:pt>
                  <c:pt idx="3">
                    <c:v>급속</c:v>
                  </c:pt>
                  <c:pt idx="4">
                    <c:v>완속</c:v>
                  </c:pt>
                  <c:pt idx="5">
                    <c:v>급속</c:v>
                  </c:pt>
                  <c:pt idx="6">
                    <c:v>완속</c:v>
                  </c:pt>
                  <c:pt idx="7">
                    <c:v>급속</c:v>
                  </c:pt>
                </c:lvl>
                <c:lvl>
                  <c:pt idx="0">
                    <c:v>중국</c:v>
                  </c:pt>
                  <c:pt idx="2">
                    <c:v>유럽</c:v>
                  </c:pt>
                  <c:pt idx="4">
                    <c:v>미국</c:v>
                  </c:pt>
                  <c:pt idx="6">
                    <c:v>기타</c:v>
                  </c:pt>
                </c:lvl>
              </c:multiLvlStrCache>
            </c:multiLvlStrRef>
          </c:cat>
          <c:val>
            <c:numRef>
              <c:f>'fast-slow-publicly-available-ch'!$B$18:$I$18</c:f>
              <c:numCache>
                <c:formatCode>General</c:formatCode>
                <c:ptCount val="8"/>
                <c:pt idx="0">
                  <c:v>86</c:v>
                </c:pt>
                <c:pt idx="1">
                  <c:v>55</c:v>
                </c:pt>
                <c:pt idx="2">
                  <c:v>113</c:v>
                </c:pt>
                <c:pt idx="3">
                  <c:v>9</c:v>
                </c:pt>
                <c:pt idx="4">
                  <c:v>35</c:v>
                </c:pt>
                <c:pt idx="5">
                  <c:v>3</c:v>
                </c:pt>
                <c:pt idx="6">
                  <c:v>22</c:v>
                </c:pt>
                <c:pt idx="7">
                  <c:v>8</c:v>
                </c:pt>
              </c:numCache>
            </c:numRef>
          </c:val>
          <c:extLst>
            <c:ext xmlns:c16="http://schemas.microsoft.com/office/drawing/2014/chart" uri="{C3380CC4-5D6E-409C-BE32-E72D297353CC}">
              <c16:uniqueId val="{00000001-C962-47A5-9CCE-0D74849CC9A9}"/>
            </c:ext>
          </c:extLst>
        </c:ser>
        <c:ser>
          <c:idx val="2"/>
          <c:order val="2"/>
          <c:tx>
            <c:strRef>
              <c:f>'fast-slow-publicly-available-ch'!$A$19</c:f>
              <c:strCache>
                <c:ptCount val="1"/>
                <c:pt idx="0">
                  <c:v>2017</c:v>
                </c:pt>
              </c:strCache>
            </c:strRef>
          </c:tx>
          <c:spPr>
            <a:solidFill>
              <a:schemeClr val="accent3"/>
            </a:solidFill>
            <a:ln>
              <a:noFill/>
            </a:ln>
            <a:effectLst/>
          </c:spPr>
          <c:invertIfNegative val="0"/>
          <c:cat>
            <c:multiLvlStrRef>
              <c:f>'fast-slow-publicly-available-ch'!$B$15:$I$16</c:f>
              <c:multiLvlStrCache>
                <c:ptCount val="8"/>
                <c:lvl>
                  <c:pt idx="0">
                    <c:v>완속</c:v>
                  </c:pt>
                  <c:pt idx="1">
                    <c:v>급속</c:v>
                  </c:pt>
                  <c:pt idx="2">
                    <c:v>완속</c:v>
                  </c:pt>
                  <c:pt idx="3">
                    <c:v>급속</c:v>
                  </c:pt>
                  <c:pt idx="4">
                    <c:v>완속</c:v>
                  </c:pt>
                  <c:pt idx="5">
                    <c:v>급속</c:v>
                  </c:pt>
                  <c:pt idx="6">
                    <c:v>완속</c:v>
                  </c:pt>
                  <c:pt idx="7">
                    <c:v>급속</c:v>
                  </c:pt>
                </c:lvl>
                <c:lvl>
                  <c:pt idx="0">
                    <c:v>중국</c:v>
                  </c:pt>
                  <c:pt idx="2">
                    <c:v>유럽</c:v>
                  </c:pt>
                  <c:pt idx="4">
                    <c:v>미국</c:v>
                  </c:pt>
                  <c:pt idx="6">
                    <c:v>기타</c:v>
                  </c:pt>
                </c:lvl>
              </c:multiLvlStrCache>
            </c:multiLvlStrRef>
          </c:cat>
          <c:val>
            <c:numRef>
              <c:f>'fast-slow-publicly-available-ch'!$B$19:$I$19</c:f>
              <c:numCache>
                <c:formatCode>General</c:formatCode>
                <c:ptCount val="8"/>
                <c:pt idx="0">
                  <c:v>131</c:v>
                </c:pt>
                <c:pt idx="1">
                  <c:v>83</c:v>
                </c:pt>
                <c:pt idx="2">
                  <c:v>122</c:v>
                </c:pt>
                <c:pt idx="3">
                  <c:v>11</c:v>
                </c:pt>
                <c:pt idx="4">
                  <c:v>40</c:v>
                </c:pt>
                <c:pt idx="5">
                  <c:v>3</c:v>
                </c:pt>
                <c:pt idx="6">
                  <c:v>38</c:v>
                </c:pt>
                <c:pt idx="7">
                  <c:v>11</c:v>
                </c:pt>
              </c:numCache>
            </c:numRef>
          </c:val>
          <c:extLst>
            <c:ext xmlns:c16="http://schemas.microsoft.com/office/drawing/2014/chart" uri="{C3380CC4-5D6E-409C-BE32-E72D297353CC}">
              <c16:uniqueId val="{00000002-C962-47A5-9CCE-0D74849CC9A9}"/>
            </c:ext>
          </c:extLst>
        </c:ser>
        <c:ser>
          <c:idx val="3"/>
          <c:order val="3"/>
          <c:tx>
            <c:strRef>
              <c:f>'fast-slow-publicly-available-ch'!$A$20</c:f>
              <c:strCache>
                <c:ptCount val="1"/>
                <c:pt idx="0">
                  <c:v>2018</c:v>
                </c:pt>
              </c:strCache>
            </c:strRef>
          </c:tx>
          <c:spPr>
            <a:solidFill>
              <a:schemeClr val="accent4"/>
            </a:solidFill>
            <a:ln>
              <a:noFill/>
            </a:ln>
            <a:effectLst/>
          </c:spPr>
          <c:invertIfNegative val="0"/>
          <c:cat>
            <c:multiLvlStrRef>
              <c:f>'fast-slow-publicly-available-ch'!$B$15:$I$16</c:f>
              <c:multiLvlStrCache>
                <c:ptCount val="8"/>
                <c:lvl>
                  <c:pt idx="0">
                    <c:v>완속</c:v>
                  </c:pt>
                  <c:pt idx="1">
                    <c:v>급속</c:v>
                  </c:pt>
                  <c:pt idx="2">
                    <c:v>완속</c:v>
                  </c:pt>
                  <c:pt idx="3">
                    <c:v>급속</c:v>
                  </c:pt>
                  <c:pt idx="4">
                    <c:v>완속</c:v>
                  </c:pt>
                  <c:pt idx="5">
                    <c:v>급속</c:v>
                  </c:pt>
                  <c:pt idx="6">
                    <c:v>완속</c:v>
                  </c:pt>
                  <c:pt idx="7">
                    <c:v>급속</c:v>
                  </c:pt>
                </c:lvl>
                <c:lvl>
                  <c:pt idx="0">
                    <c:v>중국</c:v>
                  </c:pt>
                  <c:pt idx="2">
                    <c:v>유럽</c:v>
                  </c:pt>
                  <c:pt idx="4">
                    <c:v>미국</c:v>
                  </c:pt>
                  <c:pt idx="6">
                    <c:v>기타</c:v>
                  </c:pt>
                </c:lvl>
              </c:multiLvlStrCache>
            </c:multiLvlStrRef>
          </c:cat>
          <c:val>
            <c:numRef>
              <c:f>'fast-slow-publicly-available-ch'!$B$20:$I$20</c:f>
              <c:numCache>
                <c:formatCode>General</c:formatCode>
                <c:ptCount val="8"/>
                <c:pt idx="0">
                  <c:v>164</c:v>
                </c:pt>
                <c:pt idx="1">
                  <c:v>111</c:v>
                </c:pt>
                <c:pt idx="2">
                  <c:v>136</c:v>
                </c:pt>
                <c:pt idx="3">
                  <c:v>16</c:v>
                </c:pt>
                <c:pt idx="4">
                  <c:v>50</c:v>
                </c:pt>
                <c:pt idx="5">
                  <c:v>4</c:v>
                </c:pt>
                <c:pt idx="6">
                  <c:v>54</c:v>
                </c:pt>
                <c:pt idx="7">
                  <c:v>14</c:v>
                </c:pt>
              </c:numCache>
            </c:numRef>
          </c:val>
          <c:extLst>
            <c:ext xmlns:c16="http://schemas.microsoft.com/office/drawing/2014/chart" uri="{C3380CC4-5D6E-409C-BE32-E72D297353CC}">
              <c16:uniqueId val="{00000003-C962-47A5-9CCE-0D74849CC9A9}"/>
            </c:ext>
          </c:extLst>
        </c:ser>
        <c:ser>
          <c:idx val="4"/>
          <c:order val="4"/>
          <c:tx>
            <c:strRef>
              <c:f>'fast-slow-publicly-available-ch'!$A$21</c:f>
              <c:strCache>
                <c:ptCount val="1"/>
                <c:pt idx="0">
                  <c:v>2019</c:v>
                </c:pt>
              </c:strCache>
            </c:strRef>
          </c:tx>
          <c:spPr>
            <a:solidFill>
              <a:schemeClr val="accent5"/>
            </a:solidFill>
            <a:ln>
              <a:noFill/>
            </a:ln>
            <a:effectLst/>
          </c:spPr>
          <c:invertIfNegative val="0"/>
          <c:cat>
            <c:multiLvlStrRef>
              <c:f>'fast-slow-publicly-available-ch'!$B$15:$I$16</c:f>
              <c:multiLvlStrCache>
                <c:ptCount val="8"/>
                <c:lvl>
                  <c:pt idx="0">
                    <c:v>완속</c:v>
                  </c:pt>
                  <c:pt idx="1">
                    <c:v>급속</c:v>
                  </c:pt>
                  <c:pt idx="2">
                    <c:v>완속</c:v>
                  </c:pt>
                  <c:pt idx="3">
                    <c:v>급속</c:v>
                  </c:pt>
                  <c:pt idx="4">
                    <c:v>완속</c:v>
                  </c:pt>
                  <c:pt idx="5">
                    <c:v>급속</c:v>
                  </c:pt>
                  <c:pt idx="6">
                    <c:v>완속</c:v>
                  </c:pt>
                  <c:pt idx="7">
                    <c:v>급속</c:v>
                  </c:pt>
                </c:lvl>
                <c:lvl>
                  <c:pt idx="0">
                    <c:v>중국</c:v>
                  </c:pt>
                  <c:pt idx="2">
                    <c:v>유럽</c:v>
                  </c:pt>
                  <c:pt idx="4">
                    <c:v>미국</c:v>
                  </c:pt>
                  <c:pt idx="6">
                    <c:v>기타</c:v>
                  </c:pt>
                </c:lvl>
              </c:multiLvlStrCache>
            </c:multiLvlStrRef>
          </c:cat>
          <c:val>
            <c:numRef>
              <c:f>'fast-slow-publicly-available-ch'!$B$21:$I$21</c:f>
              <c:numCache>
                <c:formatCode>General</c:formatCode>
                <c:ptCount val="8"/>
                <c:pt idx="0">
                  <c:v>301</c:v>
                </c:pt>
                <c:pt idx="1">
                  <c:v>215</c:v>
                </c:pt>
                <c:pt idx="2">
                  <c:v>187</c:v>
                </c:pt>
                <c:pt idx="3">
                  <c:v>25</c:v>
                </c:pt>
                <c:pt idx="4">
                  <c:v>64</c:v>
                </c:pt>
                <c:pt idx="5">
                  <c:v>13</c:v>
                </c:pt>
                <c:pt idx="6">
                  <c:v>72</c:v>
                </c:pt>
                <c:pt idx="7">
                  <c:v>17</c:v>
                </c:pt>
              </c:numCache>
            </c:numRef>
          </c:val>
          <c:extLst>
            <c:ext xmlns:c16="http://schemas.microsoft.com/office/drawing/2014/chart" uri="{C3380CC4-5D6E-409C-BE32-E72D297353CC}">
              <c16:uniqueId val="{00000004-C962-47A5-9CCE-0D74849CC9A9}"/>
            </c:ext>
          </c:extLst>
        </c:ser>
        <c:ser>
          <c:idx val="5"/>
          <c:order val="5"/>
          <c:tx>
            <c:strRef>
              <c:f>'fast-slow-publicly-available-ch'!$A$22</c:f>
              <c:strCache>
                <c:ptCount val="1"/>
                <c:pt idx="0">
                  <c:v>2020</c:v>
                </c:pt>
              </c:strCache>
            </c:strRef>
          </c:tx>
          <c:spPr>
            <a:solidFill>
              <a:schemeClr val="accent6"/>
            </a:solidFill>
            <a:ln>
              <a:noFill/>
            </a:ln>
            <a:effectLst/>
          </c:spPr>
          <c:invertIfNegative val="0"/>
          <c:cat>
            <c:multiLvlStrRef>
              <c:f>'fast-slow-publicly-available-ch'!$B$15:$I$16</c:f>
              <c:multiLvlStrCache>
                <c:ptCount val="8"/>
                <c:lvl>
                  <c:pt idx="0">
                    <c:v>완속</c:v>
                  </c:pt>
                  <c:pt idx="1">
                    <c:v>급속</c:v>
                  </c:pt>
                  <c:pt idx="2">
                    <c:v>완속</c:v>
                  </c:pt>
                  <c:pt idx="3">
                    <c:v>급속</c:v>
                  </c:pt>
                  <c:pt idx="4">
                    <c:v>완속</c:v>
                  </c:pt>
                  <c:pt idx="5">
                    <c:v>급속</c:v>
                  </c:pt>
                  <c:pt idx="6">
                    <c:v>완속</c:v>
                  </c:pt>
                  <c:pt idx="7">
                    <c:v>급속</c:v>
                  </c:pt>
                </c:lvl>
                <c:lvl>
                  <c:pt idx="0">
                    <c:v>중국</c:v>
                  </c:pt>
                  <c:pt idx="2">
                    <c:v>유럽</c:v>
                  </c:pt>
                  <c:pt idx="4">
                    <c:v>미국</c:v>
                  </c:pt>
                  <c:pt idx="6">
                    <c:v>기타</c:v>
                  </c:pt>
                </c:lvl>
              </c:multiLvlStrCache>
            </c:multiLvlStrRef>
          </c:cat>
          <c:val>
            <c:numRef>
              <c:f>'fast-slow-publicly-available-ch'!$B$22:$I$22</c:f>
              <c:numCache>
                <c:formatCode>General</c:formatCode>
                <c:ptCount val="8"/>
                <c:pt idx="0">
                  <c:v>498</c:v>
                </c:pt>
                <c:pt idx="1">
                  <c:v>309</c:v>
                </c:pt>
                <c:pt idx="2">
                  <c:v>236</c:v>
                </c:pt>
                <c:pt idx="3">
                  <c:v>38</c:v>
                </c:pt>
                <c:pt idx="4">
                  <c:v>82</c:v>
                </c:pt>
                <c:pt idx="5">
                  <c:v>17</c:v>
                </c:pt>
                <c:pt idx="6">
                  <c:v>93</c:v>
                </c:pt>
                <c:pt idx="7">
                  <c:v>22</c:v>
                </c:pt>
              </c:numCache>
            </c:numRef>
          </c:val>
          <c:extLst>
            <c:ext xmlns:c16="http://schemas.microsoft.com/office/drawing/2014/chart" uri="{C3380CC4-5D6E-409C-BE32-E72D297353CC}">
              <c16:uniqueId val="{00000005-C962-47A5-9CCE-0D74849CC9A9}"/>
            </c:ext>
          </c:extLst>
        </c:ser>
        <c:ser>
          <c:idx val="6"/>
          <c:order val="6"/>
          <c:tx>
            <c:strRef>
              <c:f>'fast-slow-publicly-available-ch'!$A$23</c:f>
              <c:strCache>
                <c:ptCount val="1"/>
                <c:pt idx="0">
                  <c:v>2021</c:v>
                </c:pt>
              </c:strCache>
            </c:strRef>
          </c:tx>
          <c:spPr>
            <a:solidFill>
              <a:schemeClr val="accent1">
                <a:lumMod val="60000"/>
              </a:schemeClr>
            </a:solidFill>
            <a:ln>
              <a:noFill/>
            </a:ln>
            <a:effectLst/>
          </c:spPr>
          <c:invertIfNegative val="0"/>
          <c:cat>
            <c:multiLvlStrRef>
              <c:f>'fast-slow-publicly-available-ch'!$B$15:$I$16</c:f>
              <c:multiLvlStrCache>
                <c:ptCount val="8"/>
                <c:lvl>
                  <c:pt idx="0">
                    <c:v>완속</c:v>
                  </c:pt>
                  <c:pt idx="1">
                    <c:v>급속</c:v>
                  </c:pt>
                  <c:pt idx="2">
                    <c:v>완속</c:v>
                  </c:pt>
                  <c:pt idx="3">
                    <c:v>급속</c:v>
                  </c:pt>
                  <c:pt idx="4">
                    <c:v>완속</c:v>
                  </c:pt>
                  <c:pt idx="5">
                    <c:v>급속</c:v>
                  </c:pt>
                  <c:pt idx="6">
                    <c:v>완속</c:v>
                  </c:pt>
                  <c:pt idx="7">
                    <c:v>급속</c:v>
                  </c:pt>
                </c:lvl>
                <c:lvl>
                  <c:pt idx="0">
                    <c:v>중국</c:v>
                  </c:pt>
                  <c:pt idx="2">
                    <c:v>유럽</c:v>
                  </c:pt>
                  <c:pt idx="4">
                    <c:v>미국</c:v>
                  </c:pt>
                  <c:pt idx="6">
                    <c:v>기타</c:v>
                  </c:pt>
                </c:lvl>
              </c:multiLvlStrCache>
            </c:multiLvlStrRef>
          </c:cat>
          <c:val>
            <c:numRef>
              <c:f>'fast-slow-publicly-available-ch'!$B$23:$I$23</c:f>
              <c:numCache>
                <c:formatCode>General</c:formatCode>
                <c:ptCount val="8"/>
                <c:pt idx="0">
                  <c:v>677</c:v>
                </c:pt>
                <c:pt idx="1">
                  <c:v>470</c:v>
                </c:pt>
                <c:pt idx="2">
                  <c:v>307</c:v>
                </c:pt>
                <c:pt idx="3">
                  <c:v>49</c:v>
                </c:pt>
                <c:pt idx="4">
                  <c:v>92</c:v>
                </c:pt>
                <c:pt idx="5">
                  <c:v>22</c:v>
                </c:pt>
                <c:pt idx="6">
                  <c:v>132</c:v>
                </c:pt>
                <c:pt idx="7">
                  <c:v>28</c:v>
                </c:pt>
              </c:numCache>
            </c:numRef>
          </c:val>
          <c:extLst>
            <c:ext xmlns:c16="http://schemas.microsoft.com/office/drawing/2014/chart" uri="{C3380CC4-5D6E-409C-BE32-E72D297353CC}">
              <c16:uniqueId val="{00000006-C962-47A5-9CCE-0D74849CC9A9}"/>
            </c:ext>
          </c:extLst>
        </c:ser>
        <c:dLbls>
          <c:showLegendKey val="0"/>
          <c:showVal val="0"/>
          <c:showCatName val="0"/>
          <c:showSerName val="0"/>
          <c:showPercent val="0"/>
          <c:showBubbleSize val="0"/>
        </c:dLbls>
        <c:gapWidth val="150"/>
        <c:overlap val="100"/>
        <c:axId val="1001889744"/>
        <c:axId val="1001887664"/>
      </c:barChart>
      <c:catAx>
        <c:axId val="100188974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ctr">
              <a:defRPr lang="en-US" altLang="ko-KR" sz="1000" b="0" i="0" u="none" strike="noStrike" kern="1200" baseline="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defRPr>
            </a:pPr>
            <a:endParaRPr lang="ko-KR"/>
          </a:p>
        </c:txPr>
        <c:crossAx val="1001887664"/>
        <c:crosses val="autoZero"/>
        <c:auto val="1"/>
        <c:lblAlgn val="ctr"/>
        <c:lblOffset val="100"/>
        <c:noMultiLvlLbl val="0"/>
      </c:catAx>
      <c:valAx>
        <c:axId val="1001887664"/>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lang="en-US" altLang="ko-KR" sz="1000" b="0" i="0" u="none" strike="noStrike" kern="1200" baseline="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defRPr>
            </a:pPr>
            <a:endParaRPr lang="ko-KR"/>
          </a:p>
        </c:txPr>
        <c:crossAx val="1001889744"/>
        <c:crosses val="autoZero"/>
        <c:crossBetween val="between"/>
      </c:valAx>
      <c:spPr>
        <a:noFill/>
        <a:ln>
          <a:noFill/>
        </a:ln>
        <a:effectLst/>
      </c:spPr>
    </c:plotArea>
    <c:legend>
      <c:legendPos val="b"/>
      <c:layout>
        <c:manualLayout>
          <c:xMode val="edge"/>
          <c:yMode val="edge"/>
          <c:x val="0.20766226529376136"/>
          <c:y val="0.91682306830164406"/>
          <c:w val="0.58467546941247728"/>
          <c:h val="8.3176931698355966E-2"/>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gradFill>
                      <a:gsLst>
                        <a:gs pos="0">
                          <a:srgbClr val="1E49E2"/>
                        </a:gs>
                        <a:gs pos="100000">
                          <a:srgbClr val="1E49E2"/>
                        </a:gs>
                      </a:gsLst>
                      <a:lin ang="2700000" scaled="1"/>
                    </a:gra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'정부 충전기보급사업'!$B$2:$C$2</c:f>
              <c:strCache>
                <c:ptCount val="2"/>
                <c:pt idx="0">
                  <c:v>2022</c:v>
                </c:pt>
                <c:pt idx="1">
                  <c:v>2025*</c:v>
                </c:pt>
              </c:strCache>
            </c:strRef>
          </c:cat>
          <c:val>
            <c:numRef>
              <c:f>'정부 충전기보급사업'!$B$3:$C$3</c:f>
              <c:numCache>
                <c:formatCode>General</c:formatCode>
                <c:ptCount val="2"/>
                <c:pt idx="0">
                  <c:v>173440</c:v>
                </c:pt>
                <c:pt idx="1">
                  <c:v>500000</c:v>
                </c:pt>
              </c:numCache>
            </c:numRef>
          </c:val>
          <c:extLst>
            <c:ext xmlns:c16="http://schemas.microsoft.com/office/drawing/2014/chart" uri="{C3380CC4-5D6E-409C-BE32-E72D297353CC}">
              <c16:uniqueId val="{00000000-E3CF-472D-BD0E-899FE4FB938F}"/>
            </c:ext>
          </c:extLst>
        </c:ser>
        <c:dLbls>
          <c:showLegendKey val="0"/>
          <c:showVal val="0"/>
          <c:showCatName val="0"/>
          <c:showSerName val="0"/>
          <c:showPercent val="0"/>
          <c:showBubbleSize val="0"/>
        </c:dLbls>
        <c:gapWidth val="150"/>
        <c:overlap val="-27"/>
        <c:axId val="1076202415"/>
        <c:axId val="1076221551"/>
      </c:barChart>
      <c:catAx>
        <c:axId val="1076202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gradFill>
                  <a:gsLst>
                    <a:gs pos="0">
                      <a:schemeClr val="tx1">
                        <a:lumMod val="85000"/>
                        <a:lumOff val="15000"/>
                      </a:schemeClr>
                    </a:gs>
                    <a:gs pos="100000">
                      <a:schemeClr val="tx1">
                        <a:lumMod val="85000"/>
                        <a:lumOff val="15000"/>
                      </a:schemeClr>
                    </a:gs>
                  </a:gsLst>
                  <a:lin ang="2700000" scaled="1"/>
                </a:gradFill>
                <a:latin typeface="+mn-lt"/>
                <a:ea typeface="+mn-ea"/>
                <a:cs typeface="+mn-cs"/>
              </a:defRPr>
            </a:pPr>
            <a:endParaRPr lang="ko-KR"/>
          </a:p>
        </c:txPr>
        <c:crossAx val="1076221551"/>
        <c:crosses val="autoZero"/>
        <c:auto val="1"/>
        <c:lblAlgn val="ctr"/>
        <c:lblOffset val="100"/>
        <c:noMultiLvlLbl val="0"/>
      </c:catAx>
      <c:valAx>
        <c:axId val="1076221551"/>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gradFill>
                  <a:gsLst>
                    <a:gs pos="0">
                      <a:schemeClr val="tx1">
                        <a:lumMod val="85000"/>
                        <a:lumOff val="15000"/>
                      </a:schemeClr>
                    </a:gs>
                    <a:gs pos="100000">
                      <a:schemeClr val="tx1">
                        <a:lumMod val="85000"/>
                        <a:lumOff val="15000"/>
                      </a:schemeClr>
                    </a:gs>
                  </a:gsLst>
                  <a:lin ang="2700000" scaled="1"/>
                </a:gradFill>
                <a:latin typeface="+mn-lt"/>
                <a:ea typeface="+mn-ea"/>
                <a:cs typeface="+mn-cs"/>
              </a:defRPr>
            </a:pPr>
            <a:endParaRPr lang="ko-KR"/>
          </a:p>
        </c:txPr>
        <c:crossAx val="10762024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lang="en-US" altLang="ko-KR" sz="900" b="1" i="0" u="none" strike="noStrike" kern="1200" baseline="0">
                    <a:ln>
                      <a:solidFill>
                        <a:schemeClr val="accent6">
                          <a:alpha val="0"/>
                        </a:schemeClr>
                      </a:solidFill>
                    </a:ln>
                    <a:gradFill>
                      <a:gsLst>
                        <a:gs pos="0">
                          <a:srgbClr val="1E49E2"/>
                        </a:gs>
                        <a:gs pos="100000">
                          <a:srgbClr val="1E49E2"/>
                        </a:gs>
                      </a:gsLst>
                      <a:lin ang="2700000" scaled="1"/>
                    </a:gra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Sheet1!$B$3:$B$5</c:f>
              <c:strCache>
                <c:ptCount val="3"/>
                <c:pt idx="0">
                  <c:v>주거지/직장 내</c:v>
                </c:pt>
                <c:pt idx="1">
                  <c:v>500m 이내 </c:v>
                </c:pt>
                <c:pt idx="2">
                  <c:v>500m 이상 </c:v>
                </c:pt>
              </c:strCache>
            </c:strRef>
          </c:cat>
          <c:val>
            <c:numRef>
              <c:f>Sheet1!$C$3:$C$5</c:f>
              <c:numCache>
                <c:formatCode>0.00%</c:formatCode>
                <c:ptCount val="3"/>
                <c:pt idx="0">
                  <c:v>0.60299999999999998</c:v>
                </c:pt>
                <c:pt idx="1">
                  <c:v>0.312</c:v>
                </c:pt>
                <c:pt idx="2">
                  <c:v>8.5000000000000006E-2</c:v>
                </c:pt>
              </c:numCache>
            </c:numRef>
          </c:val>
          <c:extLst>
            <c:ext xmlns:c16="http://schemas.microsoft.com/office/drawing/2014/chart" uri="{C3380CC4-5D6E-409C-BE32-E72D297353CC}">
              <c16:uniqueId val="{00000000-B92D-489B-B3BA-7D0C9B627CC1}"/>
            </c:ext>
          </c:extLst>
        </c:ser>
        <c:dLbls>
          <c:showLegendKey val="0"/>
          <c:showVal val="0"/>
          <c:showCatName val="0"/>
          <c:showSerName val="0"/>
          <c:showPercent val="0"/>
          <c:showBubbleSize val="0"/>
        </c:dLbls>
        <c:gapWidth val="219"/>
        <c:overlap val="-27"/>
        <c:axId val="66871903"/>
        <c:axId val="66861503"/>
      </c:barChart>
      <c:catAx>
        <c:axId val="66871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ko-KR" sz="850" b="1" i="0" u="none" strike="noStrike" kern="1200" baseline="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66861503"/>
        <c:crosses val="autoZero"/>
        <c:auto val="1"/>
        <c:lblAlgn val="ctr"/>
        <c:lblOffset val="100"/>
        <c:noMultiLvlLbl val="0"/>
      </c:catAx>
      <c:valAx>
        <c:axId val="66861503"/>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en-US" altLang="ko-KR" sz="800" b="1" i="0" u="none" strike="noStrike" kern="1200" baseline="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668719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084313725490197"/>
          <c:y val="0.11279282130613602"/>
          <c:w val="0.46150555555555556"/>
          <c:h val="0.67529231668542511"/>
        </c:manualLayout>
      </c:layout>
      <c:barChart>
        <c:barDir val="bar"/>
        <c:grouping val="clustered"/>
        <c:varyColors val="0"/>
        <c:ser>
          <c:idx val="0"/>
          <c:order val="0"/>
          <c:spPr>
            <a:solidFill>
              <a:schemeClr val="accent1"/>
            </a:solidFill>
            <a:ln>
              <a:noFill/>
            </a:ln>
            <a:effectLst/>
          </c:spPr>
          <c:invertIfNegative val="0"/>
          <c:dLbls>
            <c:dLbl>
              <c:idx val="0"/>
              <c:layout>
                <c:manualLayout>
                  <c:x val="-4.1503267973856213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D90-4BCA-8C2D-99B1CF8A3352}"/>
                </c:ext>
              </c:extLst>
            </c:dLbl>
            <c:dLbl>
              <c:idx val="1"/>
              <c:layout>
                <c:manualLayout>
                  <c:x val="-8.3006535947713171E-3"/>
                  <c:y val="-1.02538928460123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D90-4BCA-8C2D-99B1CF8A3352}"/>
                </c:ext>
              </c:extLst>
            </c:dLbl>
            <c:dLbl>
              <c:idx val="2"/>
              <c:layout>
                <c:manualLayout>
                  <c:x val="-1.245098039215693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D90-4BCA-8C2D-99B1CF8A3352}"/>
                </c:ext>
              </c:extLst>
            </c:dLbl>
            <c:dLbl>
              <c:idx val="3"/>
              <c:layout>
                <c:manualLayout>
                  <c:x val="-1.245098039215693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D90-4BCA-8C2D-99B1CF8A3352}"/>
                </c:ext>
              </c:extLst>
            </c:dLbl>
            <c:numFmt formatCode="0.0%" sourceLinked="0"/>
            <c:spPr>
              <a:noFill/>
              <a:ln>
                <a:noFill/>
              </a:ln>
              <a:effectLst/>
            </c:spPr>
            <c:txPr>
              <a:bodyPr rot="0" spcFirstLastPara="1" vertOverflow="ellipsis" vert="horz" wrap="square" lIns="38100" tIns="19050" rIns="38100" bIns="19050" anchor="ctr" anchorCtr="0">
                <a:spAutoFit/>
              </a:bodyPr>
              <a:lstStyle/>
              <a:p>
                <a:pPr algn="ctr">
                  <a:defRPr lang="en-US" altLang="ko-KR" sz="900" b="1" i="0" u="none" strike="noStrike" kern="1200" baseline="0">
                    <a:ln>
                      <a:solidFill>
                        <a:schemeClr val="accent6">
                          <a:alpha val="0"/>
                        </a:schemeClr>
                      </a:solidFill>
                    </a:ln>
                    <a:gradFill>
                      <a:gsLst>
                        <a:gs pos="0">
                          <a:srgbClr val="1E49E2"/>
                        </a:gs>
                        <a:gs pos="100000">
                          <a:srgbClr val="1E49E2"/>
                        </a:gs>
                      </a:gsLst>
                      <a:lin ang="2700000" scaled="1"/>
                    </a:gra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Sheet1!$B$17:$B$20</c:f>
              <c:strCache>
                <c:ptCount val="4"/>
                <c:pt idx="0">
                  <c:v>공공주택 내</c:v>
                </c:pt>
                <c:pt idx="1">
                  <c:v>공공기관, 공용주차장</c:v>
                </c:pt>
                <c:pt idx="2">
                  <c:v>주유소</c:v>
                </c:pt>
                <c:pt idx="3">
                  <c:v>쇼핑몰, 마트 등 민간시설</c:v>
                </c:pt>
              </c:strCache>
            </c:strRef>
          </c:cat>
          <c:val>
            <c:numRef>
              <c:f>Sheet1!$C$17:$C$20</c:f>
              <c:numCache>
                <c:formatCode>0.00%</c:formatCode>
                <c:ptCount val="4"/>
                <c:pt idx="0">
                  <c:v>0.57099999999999995</c:v>
                </c:pt>
                <c:pt idx="1">
                  <c:v>0.29599999999999999</c:v>
                </c:pt>
                <c:pt idx="2">
                  <c:v>8.5000000000000006E-2</c:v>
                </c:pt>
                <c:pt idx="3">
                  <c:v>4.8000000000000001E-2</c:v>
                </c:pt>
              </c:numCache>
            </c:numRef>
          </c:val>
          <c:extLst>
            <c:ext xmlns:c16="http://schemas.microsoft.com/office/drawing/2014/chart" uri="{C3380CC4-5D6E-409C-BE32-E72D297353CC}">
              <c16:uniqueId val="{00000004-DD90-4BCA-8C2D-99B1CF8A3352}"/>
            </c:ext>
          </c:extLst>
        </c:ser>
        <c:dLbls>
          <c:showLegendKey val="0"/>
          <c:showVal val="0"/>
          <c:showCatName val="0"/>
          <c:showSerName val="0"/>
          <c:showPercent val="0"/>
          <c:showBubbleSize val="0"/>
        </c:dLbls>
        <c:gapWidth val="182"/>
        <c:axId val="66518815"/>
        <c:axId val="66509247"/>
      </c:barChart>
      <c:catAx>
        <c:axId val="665188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ko-KR" sz="850" b="1" i="0" u="none" strike="noStrike" kern="1200" baseline="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66509247"/>
        <c:crosses val="autoZero"/>
        <c:auto val="1"/>
        <c:lblAlgn val="ctr"/>
        <c:lblOffset val="100"/>
        <c:noMultiLvlLbl val="0"/>
      </c:catAx>
      <c:valAx>
        <c:axId val="66509247"/>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en-US" altLang="ko-KR" sz="850" b="1" i="0" u="none" strike="noStrike" kern="1200" baseline="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665188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Column1</c:v>
                </c:pt>
              </c:strCache>
            </c:strRef>
          </c:tx>
          <c:spPr>
            <a:solidFill>
              <a:srgbClr val="2875DD"/>
            </a:solidFill>
            <a:ln>
              <a:solidFill>
                <a:srgbClr val="2875DD"/>
              </a:solidFill>
            </a:ln>
          </c:spPr>
          <c:invertIfNegative val="0"/>
          <c:dPt>
            <c:idx val="0"/>
            <c:invertIfNegative val="0"/>
            <c:bubble3D val="0"/>
            <c:spPr>
              <a:pattFill prst="pct50">
                <a:fgClr>
                  <a:schemeClr val="accent1"/>
                </a:fgClr>
                <a:bgClr>
                  <a:schemeClr val="bg1"/>
                </a:bgClr>
              </a:pattFill>
              <a:ln w="6350">
                <a:solidFill>
                  <a:schemeClr val="accent5"/>
                </a:solidFill>
              </a:ln>
            </c:spPr>
            <c:extLst>
              <c:ext xmlns:c16="http://schemas.microsoft.com/office/drawing/2014/chart" uri="{C3380CC4-5D6E-409C-BE32-E72D297353CC}">
                <c16:uniqueId val="{00000001-7189-431D-8DA7-5E61411FA4A2}"/>
              </c:ext>
            </c:extLst>
          </c:dPt>
          <c:dPt>
            <c:idx val="1"/>
            <c:invertIfNegative val="0"/>
            <c:bubble3D val="0"/>
            <c:spPr>
              <a:solidFill>
                <a:srgbClr val="1E49E2"/>
              </a:solidFill>
              <a:ln>
                <a:solidFill>
                  <a:srgbClr val="2875DD"/>
                </a:solidFill>
              </a:ln>
            </c:spPr>
            <c:extLst>
              <c:ext xmlns:c16="http://schemas.microsoft.com/office/drawing/2014/chart" uri="{C3380CC4-5D6E-409C-BE32-E72D297353CC}">
                <c16:uniqueId val="{00000003-7189-431D-8DA7-5E61411FA4A2}"/>
              </c:ext>
            </c:extLst>
          </c:dPt>
          <c:dPt>
            <c:idx val="2"/>
            <c:invertIfNegative val="0"/>
            <c:bubble3D val="0"/>
            <c:spPr>
              <a:solidFill>
                <a:srgbClr val="1E49E2"/>
              </a:solidFill>
              <a:ln>
                <a:solidFill>
                  <a:srgbClr val="2875DD"/>
                </a:solidFill>
              </a:ln>
            </c:spPr>
            <c:extLst>
              <c:ext xmlns:c16="http://schemas.microsoft.com/office/drawing/2014/chart" uri="{C3380CC4-5D6E-409C-BE32-E72D297353CC}">
                <c16:uniqueId val="{00000005-7189-431D-8DA7-5E61411FA4A2}"/>
              </c:ext>
            </c:extLst>
          </c:dPt>
          <c:dPt>
            <c:idx val="3"/>
            <c:invertIfNegative val="0"/>
            <c:bubble3D val="0"/>
            <c:spPr>
              <a:solidFill>
                <a:srgbClr val="1E49E2"/>
              </a:solidFill>
              <a:ln>
                <a:solidFill>
                  <a:srgbClr val="2875DD"/>
                </a:solidFill>
              </a:ln>
            </c:spPr>
            <c:extLst>
              <c:ext xmlns:c16="http://schemas.microsoft.com/office/drawing/2014/chart" uri="{C3380CC4-5D6E-409C-BE32-E72D297353CC}">
                <c16:uniqueId val="{00000007-7189-431D-8DA7-5E61411FA4A2}"/>
              </c:ext>
            </c:extLst>
          </c:dPt>
          <c:dPt>
            <c:idx val="4"/>
            <c:invertIfNegative val="0"/>
            <c:bubble3D val="0"/>
            <c:spPr>
              <a:pattFill prst="pct50">
                <a:fgClr>
                  <a:schemeClr val="accent1"/>
                </a:fgClr>
                <a:bgClr>
                  <a:prstClr val="white"/>
                </a:bgClr>
              </a:pattFill>
              <a:ln w="6350">
                <a:solidFill>
                  <a:schemeClr val="accent1"/>
                </a:solidFill>
              </a:ln>
            </c:spPr>
            <c:extLst>
              <c:ext xmlns:c16="http://schemas.microsoft.com/office/drawing/2014/chart" uri="{C3380CC4-5D6E-409C-BE32-E72D297353CC}">
                <c16:uniqueId val="{00000009-7189-431D-8DA7-5E61411FA4A2}"/>
              </c:ext>
            </c:extLst>
          </c:dPt>
          <c:dPt>
            <c:idx val="5"/>
            <c:invertIfNegative val="0"/>
            <c:bubble3D val="0"/>
            <c:spPr>
              <a:solidFill>
                <a:srgbClr val="1E49E2"/>
              </a:solidFill>
              <a:ln>
                <a:solidFill>
                  <a:srgbClr val="2875DD"/>
                </a:solidFill>
              </a:ln>
            </c:spPr>
            <c:extLst>
              <c:ext xmlns:c16="http://schemas.microsoft.com/office/drawing/2014/chart" uri="{C3380CC4-5D6E-409C-BE32-E72D297353CC}">
                <c16:uniqueId val="{0000000B-7189-431D-8DA7-5E61411FA4A2}"/>
              </c:ext>
            </c:extLst>
          </c:dPt>
          <c:dPt>
            <c:idx val="6"/>
            <c:invertIfNegative val="0"/>
            <c:bubble3D val="0"/>
            <c:spPr>
              <a:solidFill>
                <a:srgbClr val="1E49E2"/>
              </a:solidFill>
              <a:ln>
                <a:solidFill>
                  <a:srgbClr val="2875DD"/>
                </a:solidFill>
              </a:ln>
            </c:spPr>
            <c:extLst>
              <c:ext xmlns:c16="http://schemas.microsoft.com/office/drawing/2014/chart" uri="{C3380CC4-5D6E-409C-BE32-E72D297353CC}">
                <c16:uniqueId val="{0000000D-7189-431D-8DA7-5E61411FA4A2}"/>
              </c:ext>
            </c:extLst>
          </c:dPt>
          <c:dPt>
            <c:idx val="7"/>
            <c:invertIfNegative val="0"/>
            <c:bubble3D val="0"/>
            <c:spPr>
              <a:solidFill>
                <a:srgbClr val="1E49E2"/>
              </a:solidFill>
              <a:ln>
                <a:solidFill>
                  <a:srgbClr val="2875DD"/>
                </a:solidFill>
              </a:ln>
            </c:spPr>
            <c:extLst>
              <c:ext xmlns:c16="http://schemas.microsoft.com/office/drawing/2014/chart" uri="{C3380CC4-5D6E-409C-BE32-E72D297353CC}">
                <c16:uniqueId val="{0000000F-7189-431D-8DA7-5E61411FA4A2}"/>
              </c:ext>
            </c:extLst>
          </c:dPt>
          <c:dPt>
            <c:idx val="8"/>
            <c:invertIfNegative val="0"/>
            <c:bubble3D val="0"/>
            <c:spPr>
              <a:pattFill prst="pct50">
                <a:fgClr>
                  <a:schemeClr val="accent1"/>
                </a:fgClr>
                <a:bgClr>
                  <a:prstClr val="white"/>
                </a:bgClr>
              </a:pattFill>
              <a:ln w="6350">
                <a:solidFill>
                  <a:schemeClr val="accent1"/>
                </a:solidFill>
              </a:ln>
            </c:spPr>
            <c:extLst>
              <c:ext xmlns:c16="http://schemas.microsoft.com/office/drawing/2014/chart" uri="{C3380CC4-5D6E-409C-BE32-E72D297353CC}">
                <c16:uniqueId val="{00000011-7189-431D-8DA7-5E61411FA4A2}"/>
              </c:ext>
            </c:extLst>
          </c:dPt>
          <c:dPt>
            <c:idx val="9"/>
            <c:invertIfNegative val="0"/>
            <c:bubble3D val="0"/>
            <c:spPr>
              <a:solidFill>
                <a:srgbClr val="1E49E2"/>
              </a:solidFill>
              <a:ln>
                <a:solidFill>
                  <a:srgbClr val="2875DD"/>
                </a:solidFill>
              </a:ln>
            </c:spPr>
            <c:extLst>
              <c:ext xmlns:c16="http://schemas.microsoft.com/office/drawing/2014/chart" uri="{C3380CC4-5D6E-409C-BE32-E72D297353CC}">
                <c16:uniqueId val="{00000013-7189-431D-8DA7-5E61411FA4A2}"/>
              </c:ext>
            </c:extLst>
          </c:dPt>
          <c:dPt>
            <c:idx val="10"/>
            <c:invertIfNegative val="0"/>
            <c:bubble3D val="0"/>
            <c:spPr>
              <a:solidFill>
                <a:srgbClr val="1E49E2"/>
              </a:solidFill>
              <a:ln>
                <a:solidFill>
                  <a:srgbClr val="2875DD"/>
                </a:solidFill>
              </a:ln>
            </c:spPr>
            <c:extLst>
              <c:ext xmlns:c16="http://schemas.microsoft.com/office/drawing/2014/chart" uri="{C3380CC4-5D6E-409C-BE32-E72D297353CC}">
                <c16:uniqueId val="{00000015-7189-431D-8DA7-5E61411FA4A2}"/>
              </c:ext>
            </c:extLst>
          </c:dPt>
          <c:dPt>
            <c:idx val="11"/>
            <c:invertIfNegative val="0"/>
            <c:bubble3D val="0"/>
            <c:spPr>
              <a:solidFill>
                <a:srgbClr val="1E49E2"/>
              </a:solidFill>
              <a:ln>
                <a:solidFill>
                  <a:srgbClr val="2875DD"/>
                </a:solidFill>
              </a:ln>
            </c:spPr>
            <c:extLst>
              <c:ext xmlns:c16="http://schemas.microsoft.com/office/drawing/2014/chart" uri="{C3380CC4-5D6E-409C-BE32-E72D297353CC}">
                <c16:uniqueId val="{00000017-7189-431D-8DA7-5E61411FA4A2}"/>
              </c:ext>
            </c:extLst>
          </c:dPt>
          <c:dLbls>
            <c:dLbl>
              <c:idx val="0"/>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7189-431D-8DA7-5E61411FA4A2}"/>
                </c:ext>
              </c:extLst>
            </c:dLbl>
            <c:dLbl>
              <c:idx val="1"/>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7189-431D-8DA7-5E61411FA4A2}"/>
                </c:ext>
              </c:extLst>
            </c:dLbl>
            <c:dLbl>
              <c:idx val="2"/>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7189-431D-8DA7-5E61411FA4A2}"/>
                </c:ext>
              </c:extLst>
            </c:dLbl>
            <c:dLbl>
              <c:idx val="3"/>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7-7189-431D-8DA7-5E61411FA4A2}"/>
                </c:ext>
              </c:extLst>
            </c:dLbl>
            <c:dLbl>
              <c:idx val="4"/>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9-7189-431D-8DA7-5E61411FA4A2}"/>
                </c:ext>
              </c:extLst>
            </c:dLbl>
            <c:dLbl>
              <c:idx val="5"/>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B-7189-431D-8DA7-5E61411FA4A2}"/>
                </c:ext>
              </c:extLst>
            </c:dLbl>
            <c:dLbl>
              <c:idx val="6"/>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D-7189-431D-8DA7-5E61411FA4A2}"/>
                </c:ext>
              </c:extLst>
            </c:dLbl>
            <c:dLbl>
              <c:idx val="7"/>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F-7189-431D-8DA7-5E61411FA4A2}"/>
                </c:ext>
              </c:extLst>
            </c:dLbl>
            <c:dLbl>
              <c:idx val="8"/>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1-7189-431D-8DA7-5E61411FA4A2}"/>
                </c:ext>
              </c:extLst>
            </c:dLbl>
            <c:dLbl>
              <c:idx val="9"/>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3-7189-431D-8DA7-5E61411FA4A2}"/>
                </c:ext>
              </c:extLst>
            </c:dLbl>
            <c:dLbl>
              <c:idx val="10"/>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5-7189-431D-8DA7-5E61411FA4A2}"/>
                </c:ext>
              </c:extLst>
            </c:dLbl>
            <c:dLbl>
              <c:idx val="11"/>
              <c:numFmt formatCode="#,##0" sourceLinked="0"/>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7-7189-431D-8DA7-5E61411FA4A2}"/>
                </c:ext>
              </c:extLst>
            </c:dLbl>
            <c:spPr>
              <a:noFill/>
              <a:ln>
                <a:noFill/>
              </a:ln>
              <a:effectLst/>
            </c:spPr>
            <c:txPr>
              <a:bodyPr anchorCtr="0"/>
              <a:lstStyle/>
              <a:p>
                <a:pPr algn="ctr">
                  <a:defRPr lang="en-US" altLang="ko-KR" sz="1050" b="0" i="0" u="none" strike="noStrike" kern="1200" baseline="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Sheet1!$A$2:$A$13</c:f>
              <c:strCache>
                <c:ptCount val="12"/>
                <c:pt idx="0">
                  <c:v>차지포인트</c:v>
                </c:pt>
                <c:pt idx="1">
                  <c:v>기타</c:v>
                </c:pt>
                <c:pt idx="2">
                  <c:v>테슬라 데스티네이션</c:v>
                </c:pt>
                <c:pt idx="3">
                  <c:v>세마차지(SemaCharge)</c:v>
                </c:pt>
                <c:pt idx="4">
                  <c:v>블링크(Blink)</c:v>
                </c:pt>
                <c:pt idx="5">
                  <c:v>테슬라</c:v>
                </c:pt>
                <c:pt idx="6">
                  <c:v>그린랏츠(Greenlots)</c:v>
                </c:pt>
                <c:pt idx="7">
                  <c:v>볼타(Volta)</c:v>
                </c:pt>
                <c:pt idx="8">
                  <c:v>이브이고(EVgo)</c:v>
                </c:pt>
                <c:pt idx="9">
                  <c:v>일렉트리파이 아메리카</c:v>
                </c:pt>
                <c:pt idx="10">
                  <c:v>이브이 커넥트(EV Connect)</c:v>
                </c:pt>
                <c:pt idx="11">
                  <c:v>플로(FLO)</c:v>
                </c:pt>
              </c:strCache>
            </c:strRef>
          </c:cat>
          <c:val>
            <c:numRef>
              <c:f>Sheet1!$B$2:$B$13</c:f>
              <c:numCache>
                <c:formatCode>General</c:formatCode>
                <c:ptCount val="12"/>
                <c:pt idx="0">
                  <c:v>27486</c:v>
                </c:pt>
                <c:pt idx="1">
                  <c:v>5362</c:v>
                </c:pt>
                <c:pt idx="2">
                  <c:v>4436</c:v>
                </c:pt>
                <c:pt idx="3">
                  <c:v>1963</c:v>
                </c:pt>
                <c:pt idx="4">
                  <c:v>1354</c:v>
                </c:pt>
                <c:pt idx="5">
                  <c:v>1264</c:v>
                </c:pt>
                <c:pt idx="6">
                  <c:v>1046</c:v>
                </c:pt>
                <c:pt idx="7">
                  <c:v>965</c:v>
                </c:pt>
                <c:pt idx="8">
                  <c:v>886</c:v>
                </c:pt>
                <c:pt idx="9">
                  <c:v>750</c:v>
                </c:pt>
                <c:pt idx="10">
                  <c:v>735</c:v>
                </c:pt>
                <c:pt idx="11">
                  <c:v>264</c:v>
                </c:pt>
              </c:numCache>
            </c:numRef>
          </c:val>
          <c:extLst>
            <c:ext xmlns:c16="http://schemas.microsoft.com/office/drawing/2014/chart" uri="{C3380CC4-5D6E-409C-BE32-E72D297353CC}">
              <c16:uniqueId val="{00000018-7189-431D-8DA7-5E61411FA4A2}"/>
            </c:ext>
          </c:extLst>
        </c:ser>
        <c:dLbls>
          <c:showLegendKey val="0"/>
          <c:showVal val="0"/>
          <c:showCatName val="0"/>
          <c:showSerName val="0"/>
          <c:showPercent val="0"/>
          <c:showBubbleSize val="0"/>
        </c:dLbls>
        <c:gapWidth val="80"/>
        <c:axId val="67451136"/>
        <c:axId val="66437120"/>
      </c:barChart>
      <c:catAx>
        <c:axId val="67451136"/>
        <c:scaling>
          <c:orientation val="maxMin"/>
        </c:scaling>
        <c:delete val="0"/>
        <c:axPos val="l"/>
        <c:numFmt formatCode="General" sourceLinked="0"/>
        <c:majorTickMark val="none"/>
        <c:minorTickMark val="none"/>
        <c:tickLblPos val="low"/>
        <c:spPr>
          <a:ln w="9525">
            <a:solidFill>
              <a:srgbClr val="2F2F2F"/>
            </a:solidFill>
          </a:ln>
        </c:spPr>
        <c:txPr>
          <a:bodyPr/>
          <a:lstStyle/>
          <a:p>
            <a:pPr algn="ctr">
              <a:defRPr lang="en-US" altLang="ko-KR" sz="1000" b="0" i="0" u="none" strike="noStrike" kern="1200" baseline="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defRPr>
            </a:pPr>
            <a:endParaRPr lang="ko-KR"/>
          </a:p>
        </c:txPr>
        <c:crossAx val="66437120"/>
        <c:crosses val="autoZero"/>
        <c:auto val="0"/>
        <c:lblAlgn val="ctr"/>
        <c:lblOffset val="100"/>
        <c:noMultiLvlLbl val="0"/>
      </c:catAx>
      <c:valAx>
        <c:axId val="66437120"/>
        <c:scaling>
          <c:orientation val="minMax"/>
          <c:min val="0"/>
        </c:scaling>
        <c:delete val="0"/>
        <c:axPos val="t"/>
        <c:majorGridlines>
          <c:spPr>
            <a:ln w="9525">
              <a:solidFill>
                <a:schemeClr val="tx1">
                  <a:lumMod val="50000"/>
                  <a:lumOff val="50000"/>
                </a:schemeClr>
              </a:solidFill>
              <a:prstDash val="dot"/>
            </a:ln>
          </c:spPr>
        </c:majorGridlines>
        <c:numFmt formatCode="#,##0" sourceLinked="0"/>
        <c:majorTickMark val="none"/>
        <c:minorTickMark val="none"/>
        <c:tickLblPos val="nextTo"/>
        <c:spPr>
          <a:ln>
            <a:noFill/>
          </a:ln>
        </c:spPr>
        <c:txPr>
          <a:bodyPr/>
          <a:lstStyle/>
          <a:p>
            <a:pPr algn="ctr">
              <a:defRPr lang="en-US" altLang="ko-KR" sz="1000" b="0" i="0" u="none" strike="noStrike" kern="1200" baseline="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defRPr>
            </a:pPr>
            <a:endParaRPr lang="ko-KR"/>
          </a:p>
        </c:txPr>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1E49E2"/>
            </a:solidFill>
            <a:ln>
              <a:noFill/>
            </a:ln>
            <a:effectLst/>
          </c:spPr>
          <c:invertIfNegative val="0"/>
          <c:dPt>
            <c:idx val="0"/>
            <c:invertIfNegative val="0"/>
            <c:bubble3D val="0"/>
            <c:spPr>
              <a:pattFill prst="ltUpDiag">
                <a:fgClr>
                  <a:srgbClr val="1E49E2"/>
                </a:fgClr>
                <a:bgClr>
                  <a:schemeClr val="bg1"/>
                </a:bgClr>
              </a:pattFill>
              <a:ln>
                <a:solidFill>
                  <a:srgbClr val="1E49E2"/>
                </a:solidFill>
              </a:ln>
              <a:effectLst/>
            </c:spPr>
            <c:extLst>
              <c:ext xmlns:c16="http://schemas.microsoft.com/office/drawing/2014/chart" uri="{C3380CC4-5D6E-409C-BE32-E72D297353CC}">
                <c16:uniqueId val="{00000001-5086-48A0-87A3-1CE640EC2B42}"/>
              </c:ext>
            </c:extLst>
          </c:dPt>
          <c:dPt>
            <c:idx val="12"/>
            <c:invertIfNegative val="0"/>
            <c:bubble3D val="0"/>
            <c:spPr>
              <a:pattFill prst="ltUpDiag">
                <a:fgClr>
                  <a:srgbClr val="1E49E2"/>
                </a:fgClr>
                <a:bgClr>
                  <a:schemeClr val="bg1"/>
                </a:bgClr>
              </a:pattFill>
              <a:ln>
                <a:solidFill>
                  <a:srgbClr val="1E49E2"/>
                </a:solidFill>
              </a:ln>
              <a:effectLst/>
            </c:spPr>
            <c:extLst>
              <c:ext xmlns:c16="http://schemas.microsoft.com/office/drawing/2014/chart" uri="{C3380CC4-5D6E-409C-BE32-E72D297353CC}">
                <c16:uniqueId val="{00000004-5086-48A0-87A3-1CE640EC2B42}"/>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086-48A0-87A3-1CE640EC2B42}"/>
                </c:ext>
              </c:extLst>
            </c:dLbl>
            <c:dLbl>
              <c:idx val="12"/>
              <c:layout>
                <c:manualLayout>
                  <c:x val="-3.9866546474086481E-2"/>
                  <c:y val="-2.16319187648209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086-48A0-87A3-1CE640EC2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gradFill>
                      <a:gsLst>
                        <a:gs pos="0">
                          <a:srgbClr val="1E49E2"/>
                        </a:gs>
                        <a:gs pos="100000">
                          <a:srgbClr val="1E49E2"/>
                        </a:gs>
                      </a:gsLst>
                      <a:lin ang="2700000" scaled="1"/>
                    </a:gra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Sheet2!$A$2:$A$19</c:f>
              <c:strCache>
                <c:ptCount val="18"/>
                <c:pt idx="0">
                  <c:v>파워큐브</c:v>
                </c:pt>
                <c:pt idx="1">
                  <c:v>에버온</c:v>
                </c:pt>
                <c:pt idx="2">
                  <c:v>지에스커넥트</c:v>
                </c:pt>
                <c:pt idx="3">
                  <c:v>스타코프</c:v>
                </c:pt>
                <c:pt idx="4">
                  <c:v>차지비</c:v>
                </c:pt>
                <c:pt idx="5">
                  <c:v>홈앤서비스</c:v>
                </c:pt>
                <c:pt idx="6">
                  <c:v>휴맥스이브이</c:v>
                </c:pt>
                <c:pt idx="7">
                  <c:v>한국전력</c:v>
                </c:pt>
                <c:pt idx="8">
                  <c:v>이지차저</c:v>
                </c:pt>
                <c:pt idx="9">
                  <c:v>플러그링크</c:v>
                </c:pt>
                <c:pt idx="10">
                  <c:v>환경부</c:v>
                </c:pt>
                <c:pt idx="11">
                  <c:v>대영채비</c:v>
                </c:pt>
                <c:pt idx="12">
                  <c:v>SK일렉링크</c:v>
                </c:pt>
                <c:pt idx="13">
                  <c:v>이카플러그</c:v>
                </c:pt>
                <c:pt idx="14">
                  <c:v>클린일렉스</c:v>
                </c:pt>
                <c:pt idx="15">
                  <c:v>한국전기차충전서비스</c:v>
                </c:pt>
                <c:pt idx="16">
                  <c:v>한국전자금융</c:v>
                </c:pt>
                <c:pt idx="17">
                  <c:v>레드이엔지</c:v>
                </c:pt>
              </c:strCache>
            </c:strRef>
          </c:cat>
          <c:val>
            <c:numRef>
              <c:f>Sheet2!$B$2:$B$19</c:f>
              <c:numCache>
                <c:formatCode>_(* #,##0_);_(* \(#,##0\);_(* "-"_);_(@_)</c:formatCode>
                <c:ptCount val="18"/>
                <c:pt idx="0">
                  <c:v>34499</c:v>
                </c:pt>
                <c:pt idx="1">
                  <c:v>25906</c:v>
                </c:pt>
                <c:pt idx="2">
                  <c:v>21929</c:v>
                </c:pt>
                <c:pt idx="3">
                  <c:v>17647</c:v>
                </c:pt>
                <c:pt idx="4">
                  <c:v>17608</c:v>
                </c:pt>
                <c:pt idx="5">
                  <c:v>13330</c:v>
                </c:pt>
                <c:pt idx="6">
                  <c:v>13189</c:v>
                </c:pt>
                <c:pt idx="7">
                  <c:v>10785</c:v>
                </c:pt>
                <c:pt idx="8">
                  <c:v>8318</c:v>
                </c:pt>
                <c:pt idx="9">
                  <c:v>7887</c:v>
                </c:pt>
                <c:pt idx="10">
                  <c:v>7086</c:v>
                </c:pt>
                <c:pt idx="11">
                  <c:v>6378</c:v>
                </c:pt>
                <c:pt idx="12">
                  <c:v>5779</c:v>
                </c:pt>
                <c:pt idx="13">
                  <c:v>4531</c:v>
                </c:pt>
                <c:pt idx="14">
                  <c:v>3975</c:v>
                </c:pt>
                <c:pt idx="15">
                  <c:v>3930</c:v>
                </c:pt>
                <c:pt idx="16">
                  <c:v>3312</c:v>
                </c:pt>
                <c:pt idx="17">
                  <c:v>3056</c:v>
                </c:pt>
              </c:numCache>
            </c:numRef>
          </c:val>
          <c:extLst>
            <c:ext xmlns:c16="http://schemas.microsoft.com/office/drawing/2014/chart" uri="{C3380CC4-5D6E-409C-BE32-E72D297353CC}">
              <c16:uniqueId val="{00000000-5086-48A0-87A3-1CE640EC2B42}"/>
            </c:ext>
          </c:extLst>
        </c:ser>
        <c:dLbls>
          <c:showLegendKey val="0"/>
          <c:showVal val="0"/>
          <c:showCatName val="0"/>
          <c:showSerName val="0"/>
          <c:showPercent val="0"/>
          <c:showBubbleSize val="0"/>
        </c:dLbls>
        <c:gapWidth val="100"/>
        <c:overlap val="-27"/>
        <c:axId val="287063744"/>
        <c:axId val="287060832"/>
      </c:barChart>
      <c:catAx>
        <c:axId val="287063744"/>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lgn="ctr">
              <a:defRPr lang="en-US" altLang="ko-KR" sz="800" b="0" i="0" u="none" strike="noStrike" kern="1200" baseline="0">
                <a:ln>
                  <a:solidFill>
                    <a:srgbClr val="005EB8">
                      <a:alpha val="0"/>
                    </a:srgb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defRPr>
            </a:pPr>
            <a:endParaRPr lang="ko-KR"/>
          </a:p>
        </c:txPr>
        <c:crossAx val="287060832"/>
        <c:crosses val="autoZero"/>
        <c:auto val="1"/>
        <c:lblAlgn val="ctr"/>
        <c:lblOffset val="100"/>
        <c:noMultiLvlLbl val="0"/>
      </c:catAx>
      <c:valAx>
        <c:axId val="287060832"/>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lang="en-US" altLang="ko-KR" sz="800" b="0" i="0" u="none" strike="noStrike" kern="1200" baseline="0">
                <a:ln>
                  <a:solidFill>
                    <a:srgbClr val="005EB8">
                      <a:alpha val="0"/>
                    </a:srgb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defRPr>
            </a:pPr>
            <a:endParaRPr lang="ko-KR"/>
          </a:p>
        </c:txPr>
        <c:crossAx val="287063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99F-40F9-BA54-87BE8E5752B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99F-40F9-BA54-87BE8E5752B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99F-40F9-BA54-87BE8E5752B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99F-40F9-BA54-87BE8E5752B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99F-40F9-BA54-87BE8E5752B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99F-40F9-BA54-87BE8E5752BD}"/>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D99F-40F9-BA54-87BE8E5752BD}"/>
              </c:ext>
            </c:extLst>
          </c:dPt>
          <c:dLbls>
            <c:dLbl>
              <c:idx val="1"/>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3-D99F-40F9-BA54-87BE8E5752BD}"/>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Sheet2!$A$38:$A$44</c:f>
              <c:strCache>
                <c:ptCount val="7"/>
                <c:pt idx="0">
                  <c:v> - </c:v>
                </c:pt>
                <c:pt idx="1">
                  <c:v>7kW</c:v>
                </c:pt>
                <c:pt idx="2">
                  <c:v>11kW</c:v>
                </c:pt>
                <c:pt idx="3">
                  <c:v>50kW</c:v>
                </c:pt>
                <c:pt idx="4">
                  <c:v>100kW</c:v>
                </c:pt>
                <c:pt idx="5">
                  <c:v>200kW</c:v>
                </c:pt>
                <c:pt idx="6">
                  <c:v>350kW</c:v>
                </c:pt>
              </c:strCache>
            </c:strRef>
          </c:cat>
          <c:val>
            <c:numRef>
              <c:f>Sheet2!$C$38:$C$44</c:f>
              <c:numCache>
                <c:formatCode>0.0%</c:formatCode>
                <c:ptCount val="7"/>
                <c:pt idx="0">
                  <c:v>1.7304031839418584E-4</c:v>
                </c:pt>
                <c:pt idx="1">
                  <c:v>0.52933033396781448</c:v>
                </c:pt>
                <c:pt idx="2">
                  <c:v>5.5372901886139468E-3</c:v>
                </c:pt>
                <c:pt idx="3">
                  <c:v>7.7002941685412704E-2</c:v>
                </c:pt>
                <c:pt idx="4">
                  <c:v>0.29313029935975082</c:v>
                </c:pt>
                <c:pt idx="5">
                  <c:v>8.4616715694756872E-2</c:v>
                </c:pt>
                <c:pt idx="6">
                  <c:v>1.0209378785256965E-2</c:v>
                </c:pt>
              </c:numCache>
            </c:numRef>
          </c:val>
          <c:extLst>
            <c:ext xmlns:c16="http://schemas.microsoft.com/office/drawing/2014/chart" uri="{C3380CC4-5D6E-409C-BE32-E72D297353CC}">
              <c16:uniqueId val="{0000000E-D99F-40F9-BA54-87BE8E5752BD}"/>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0840283115034377"/>
          <c:y val="9.3367095091927574E-2"/>
          <c:w val="0.35830288275211791"/>
          <c:h val="0.90663316435318408"/>
        </c:manualLayout>
      </c:layout>
      <c:overlay val="0"/>
      <c:spPr>
        <a:noFill/>
        <a:ln>
          <a:noFill/>
        </a:ln>
        <a:effectLst/>
      </c:spPr>
      <c:txPr>
        <a:bodyPr rot="0" spcFirstLastPara="1" vertOverflow="ellipsis" vert="horz" wrap="square" anchor="ctr" anchorCtr="1"/>
        <a:lstStyle/>
        <a:p>
          <a:pPr>
            <a:defRPr sz="800" b="0" i="0" u="none" strike="noStrike" kern="1200" baseline="0">
              <a:gradFill>
                <a:gsLst>
                  <a:gs pos="0">
                    <a:schemeClr val="tx1">
                      <a:lumMod val="85000"/>
                      <a:lumOff val="15000"/>
                    </a:schemeClr>
                  </a:gs>
                  <a:gs pos="100000">
                    <a:schemeClr val="tx1">
                      <a:lumMod val="85000"/>
                      <a:lumOff val="15000"/>
                    </a:schemeClr>
                  </a:gs>
                </a:gsLst>
                <a:lin ang="2700000" scaled="1"/>
              </a:gra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4"/>
            <a:ext cx="4302317" cy="333667"/>
          </a:xfrm>
          <a:prstGeom prst="rect">
            <a:avLst/>
          </a:prstGeom>
        </p:spPr>
        <p:txBody>
          <a:bodyPr vert="horz" lIns="90710" tIns="45355" rIns="90710" bIns="45355" rtlCol="0"/>
          <a:lstStyle>
            <a:lvl1pPr algn="l">
              <a:defRPr sz="1200"/>
            </a:lvl1pPr>
          </a:lstStyle>
          <a:p>
            <a:endParaRPr lang="en-US"/>
          </a:p>
        </p:txBody>
      </p:sp>
      <p:sp>
        <p:nvSpPr>
          <p:cNvPr id="3" name="Date Placeholder 2"/>
          <p:cNvSpPr>
            <a:spLocks noGrp="1"/>
          </p:cNvSpPr>
          <p:nvPr>
            <p:ph type="dt" sz="quarter" idx="1"/>
          </p:nvPr>
        </p:nvSpPr>
        <p:spPr>
          <a:xfrm>
            <a:off x="5622008" y="4"/>
            <a:ext cx="4302317" cy="333667"/>
          </a:xfrm>
          <a:prstGeom prst="rect">
            <a:avLst/>
          </a:prstGeom>
        </p:spPr>
        <p:txBody>
          <a:bodyPr vert="horz" lIns="90710" tIns="45355" rIns="90710" bIns="45355" rtlCol="0"/>
          <a:lstStyle>
            <a:lvl1pPr algn="r">
              <a:defRPr sz="1200"/>
            </a:lvl1pPr>
          </a:lstStyle>
          <a:p>
            <a:fld id="{FD4ADFBC-B392-474D-BFD2-23D3BDA66A93}" type="datetimeFigureOut">
              <a:rPr lang="en-US" smtClean="0"/>
              <a:t>8/2/2023</a:t>
            </a:fld>
            <a:endParaRPr lang="en-US"/>
          </a:p>
        </p:txBody>
      </p:sp>
      <p:sp>
        <p:nvSpPr>
          <p:cNvPr id="4" name="Footer Placeholder 3"/>
          <p:cNvSpPr>
            <a:spLocks noGrp="1"/>
          </p:cNvSpPr>
          <p:nvPr>
            <p:ph type="ftr" sz="quarter" idx="2"/>
          </p:nvPr>
        </p:nvSpPr>
        <p:spPr>
          <a:xfrm>
            <a:off x="5" y="6334358"/>
            <a:ext cx="4302317" cy="333667"/>
          </a:xfrm>
          <a:prstGeom prst="rect">
            <a:avLst/>
          </a:prstGeom>
        </p:spPr>
        <p:txBody>
          <a:bodyPr vert="horz" lIns="90710" tIns="45355" rIns="90710" bIns="45355" rtlCol="0" anchor="b"/>
          <a:lstStyle>
            <a:lvl1pPr algn="l">
              <a:defRPr sz="1200"/>
            </a:lvl1pPr>
          </a:lstStyle>
          <a:p>
            <a:endParaRPr lang="en-US"/>
          </a:p>
        </p:txBody>
      </p:sp>
      <p:sp>
        <p:nvSpPr>
          <p:cNvPr id="5" name="Slide Number Placeholder 4"/>
          <p:cNvSpPr>
            <a:spLocks noGrp="1"/>
          </p:cNvSpPr>
          <p:nvPr>
            <p:ph type="sldNum" sz="quarter" idx="3"/>
          </p:nvPr>
        </p:nvSpPr>
        <p:spPr>
          <a:xfrm>
            <a:off x="5622008" y="6334358"/>
            <a:ext cx="4302317" cy="333667"/>
          </a:xfrm>
          <a:prstGeom prst="rect">
            <a:avLst/>
          </a:prstGeom>
        </p:spPr>
        <p:txBody>
          <a:bodyPr vert="horz" lIns="90710" tIns="45355" rIns="90710" bIns="45355" rtlCol="0" anchor="b"/>
          <a:lstStyle>
            <a:lvl1pPr algn="r">
              <a:defRPr sz="1200"/>
            </a:lvl1pPr>
          </a:lstStyle>
          <a:p>
            <a:fld id="{C0AC7954-39B3-A445-8EC5-862700B8B91C}" type="slidenum">
              <a:rPr lang="en-US" smtClean="0"/>
              <a:t>‹#›</a:t>
            </a:fld>
            <a:endParaRPr lang="en-US"/>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5"/>
            <a:ext cx="4301544" cy="334613"/>
          </a:xfrm>
          <a:prstGeom prst="rect">
            <a:avLst/>
          </a:prstGeom>
        </p:spPr>
        <p:txBody>
          <a:bodyPr vert="horz" lIns="90710" tIns="45355" rIns="90710" bIns="45355" rtlCol="0"/>
          <a:lstStyle>
            <a:lvl1pPr algn="l">
              <a:defRPr sz="1200"/>
            </a:lvl1pPr>
          </a:lstStyle>
          <a:p>
            <a:endParaRPr lang="en-AU"/>
          </a:p>
        </p:txBody>
      </p:sp>
      <p:sp>
        <p:nvSpPr>
          <p:cNvPr id="3" name="Date Placeholder 2"/>
          <p:cNvSpPr>
            <a:spLocks noGrp="1"/>
          </p:cNvSpPr>
          <p:nvPr>
            <p:ph type="dt" idx="1"/>
          </p:nvPr>
        </p:nvSpPr>
        <p:spPr>
          <a:xfrm>
            <a:off x="5622804" y="5"/>
            <a:ext cx="4301544" cy="334613"/>
          </a:xfrm>
          <a:prstGeom prst="rect">
            <a:avLst/>
          </a:prstGeom>
        </p:spPr>
        <p:txBody>
          <a:bodyPr vert="horz" lIns="90710" tIns="45355" rIns="90710" bIns="45355" rtlCol="0"/>
          <a:lstStyle>
            <a:lvl1pPr algn="r">
              <a:defRPr sz="1200"/>
            </a:lvl1pPr>
          </a:lstStyle>
          <a:p>
            <a:fld id="{635DF4FA-E8DD-496D-9743-7EF5FC8FAEAE}" type="datetimeFigureOut">
              <a:rPr lang="en-AU" smtClean="0"/>
              <a:pPr/>
              <a:t>2/08/2023</a:t>
            </a:fld>
            <a:endParaRPr lang="en-AU"/>
          </a:p>
        </p:txBody>
      </p:sp>
      <p:sp>
        <p:nvSpPr>
          <p:cNvPr id="4" name="Slide Image Placeholder 3"/>
          <p:cNvSpPr>
            <a:spLocks noGrp="1" noRot="1" noChangeAspect="1"/>
          </p:cNvSpPr>
          <p:nvPr>
            <p:ph type="sldImg" idx="2"/>
          </p:nvPr>
        </p:nvSpPr>
        <p:spPr>
          <a:xfrm>
            <a:off x="4184650" y="833438"/>
            <a:ext cx="1557338" cy="2249487"/>
          </a:xfrm>
          <a:prstGeom prst="rect">
            <a:avLst/>
          </a:prstGeom>
          <a:noFill/>
          <a:ln w="12700">
            <a:solidFill>
              <a:prstClr val="black"/>
            </a:solidFill>
          </a:ln>
        </p:spPr>
        <p:txBody>
          <a:bodyPr vert="horz" lIns="90710" tIns="45355" rIns="90710" bIns="45355" rtlCol="0" anchor="ctr"/>
          <a:lstStyle/>
          <a:p>
            <a:endParaRPr lang="en-AU"/>
          </a:p>
        </p:txBody>
      </p:sp>
      <p:sp>
        <p:nvSpPr>
          <p:cNvPr id="5" name="Notes Placeholder 4"/>
          <p:cNvSpPr>
            <a:spLocks noGrp="1"/>
          </p:cNvSpPr>
          <p:nvPr>
            <p:ph type="body" sz="quarter" idx="3"/>
          </p:nvPr>
        </p:nvSpPr>
        <p:spPr>
          <a:xfrm>
            <a:off x="992665" y="3209503"/>
            <a:ext cx="7941310" cy="2625954"/>
          </a:xfrm>
          <a:prstGeom prst="rect">
            <a:avLst/>
          </a:prstGeom>
        </p:spPr>
        <p:txBody>
          <a:bodyPr vert="horz" lIns="90710" tIns="45355" rIns="90710" bIns="453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4" y="6334477"/>
            <a:ext cx="4301544" cy="334612"/>
          </a:xfrm>
          <a:prstGeom prst="rect">
            <a:avLst/>
          </a:prstGeom>
        </p:spPr>
        <p:txBody>
          <a:bodyPr vert="horz" lIns="90710" tIns="45355" rIns="90710" bIns="45355" rtlCol="0" anchor="b"/>
          <a:lstStyle>
            <a:lvl1pPr algn="l">
              <a:defRPr sz="1200"/>
            </a:lvl1pPr>
          </a:lstStyle>
          <a:p>
            <a:endParaRPr lang="en-AU"/>
          </a:p>
        </p:txBody>
      </p:sp>
      <p:sp>
        <p:nvSpPr>
          <p:cNvPr id="7" name="Slide Number Placeholder 6"/>
          <p:cNvSpPr>
            <a:spLocks noGrp="1"/>
          </p:cNvSpPr>
          <p:nvPr>
            <p:ph type="sldNum" sz="quarter" idx="5"/>
          </p:nvPr>
        </p:nvSpPr>
        <p:spPr>
          <a:xfrm>
            <a:off x="5622804" y="6334477"/>
            <a:ext cx="4301544" cy="334612"/>
          </a:xfrm>
          <a:prstGeom prst="rect">
            <a:avLst/>
          </a:prstGeom>
        </p:spPr>
        <p:txBody>
          <a:bodyPr vert="horz" lIns="90710" tIns="45355" rIns="90710" bIns="45355" rtlCol="0" anchor="b"/>
          <a:lstStyle>
            <a:lvl1pPr algn="r">
              <a:defRPr sz="1200"/>
            </a:lvl1pPr>
          </a:lstStyle>
          <a:p>
            <a:fld id="{ABD96654-91BB-436D-BB65-0EA7A9B36C61}" type="slidenum">
              <a:rPr lang="en-AU" smtClean="0"/>
              <a:pPr/>
              <a:t>‹#›</a:t>
            </a:fld>
            <a:endParaRPr lang="en-AU"/>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ea typeface="KoPub돋움체 Medium" panose="02020603020101020101" pitchFamily="18" charset="-127"/>
            </a:endParaRPr>
          </a:p>
        </p:txBody>
      </p:sp>
    </p:spTree>
    <p:extLst>
      <p:ext uri="{BB962C8B-B14F-4D97-AF65-F5344CB8AC3E}">
        <p14:creationId xmlns:p14="http://schemas.microsoft.com/office/powerpoint/2010/main" val="1805389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85294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36682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928944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249411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26279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42452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68975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38634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09509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79849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ea typeface="KoPub돋움체 Medium" panose="02020603020101020101" pitchFamily="18" charset="-127"/>
            </a:endParaRPr>
          </a:p>
        </p:txBody>
      </p:sp>
    </p:spTree>
    <p:extLst>
      <p:ext uri="{BB962C8B-B14F-4D97-AF65-F5344CB8AC3E}">
        <p14:creationId xmlns:p14="http://schemas.microsoft.com/office/powerpoint/2010/main" val="1846298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509721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83934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818923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40592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344180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4676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89158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82407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30457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67589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ea typeface="KoPub돋움체 Medium" panose="02020603020101020101" pitchFamily="18" charset="-127"/>
            </a:endParaRPr>
          </a:p>
        </p:txBody>
      </p:sp>
    </p:spTree>
    <p:extLst>
      <p:ext uri="{BB962C8B-B14F-4D97-AF65-F5344CB8AC3E}">
        <p14:creationId xmlns:p14="http://schemas.microsoft.com/office/powerpoint/2010/main" val="2772262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40909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14356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75952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46442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7247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ea typeface="KoPub돋움체 Medium" panose="02020603020101020101" pitchFamily="18" charset="-127"/>
            </a:endParaRPr>
          </a:p>
        </p:txBody>
      </p:sp>
    </p:spTree>
    <p:extLst>
      <p:ext uri="{BB962C8B-B14F-4D97-AF65-F5344CB8AC3E}">
        <p14:creationId xmlns:p14="http://schemas.microsoft.com/office/powerpoint/2010/main" val="2897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ea typeface="KoPub돋움체 Medium" panose="02020603020101020101" pitchFamily="18" charset="-127"/>
            </a:endParaRPr>
          </a:p>
        </p:txBody>
      </p:sp>
    </p:spTree>
    <p:extLst>
      <p:ext uri="{BB962C8B-B14F-4D97-AF65-F5344CB8AC3E}">
        <p14:creationId xmlns:p14="http://schemas.microsoft.com/office/powerpoint/2010/main" val="384017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14986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606138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576771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3638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64546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86666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fographic">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DD6C8D66-3FB4-4150-A21E-822217B6441A}"/>
              </a:ext>
            </a:extLst>
          </p:cNvPr>
          <p:cNvPicPr>
            <a:picLocks noChangeAspect="1"/>
          </p:cNvPicPr>
          <p:nvPr userDrawn="1"/>
        </p:nvPicPr>
        <p:blipFill>
          <a:blip r:embed="rId2"/>
          <a:stretch>
            <a:fillRect/>
          </a:stretch>
        </p:blipFill>
        <p:spPr>
          <a:xfrm>
            <a:off x="333375" y="9504333"/>
            <a:ext cx="739950" cy="171849"/>
          </a:xfrm>
          <a:prstGeom prst="rect">
            <a:avLst/>
          </a:prstGeom>
        </p:spPr>
      </p:pic>
      <p:sp>
        <p:nvSpPr>
          <p:cNvPr id="9" name="TextBox 8">
            <a:extLst>
              <a:ext uri="{FF2B5EF4-FFF2-40B4-BE49-F238E27FC236}">
                <a16:creationId xmlns:a16="http://schemas.microsoft.com/office/drawing/2014/main" id="{BE51855B-D1F6-4227-8F2D-01660220B31E}"/>
              </a:ext>
              <a:ext uri="{C183D7F6-B498-43B3-948B-1728B52AA6E4}">
                <adec:decorative xmlns:adec="http://schemas.microsoft.com/office/drawing/2017/decorative" val="1"/>
              </a:ext>
            </a:extLst>
          </p:cNvPr>
          <p:cNvSpPr txBox="1"/>
          <p:nvPr userDrawn="1"/>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32" name="직사각형 31">
            <a:extLst>
              <a:ext uri="{FF2B5EF4-FFF2-40B4-BE49-F238E27FC236}">
                <a16:creationId xmlns:a16="http://schemas.microsoft.com/office/drawing/2014/main" id="{074477E3-349A-40B7-B7FC-EB9CA072E057}"/>
              </a:ext>
            </a:extLst>
          </p:cNvPr>
          <p:cNvSpPr/>
          <p:nvPr userDrawn="1"/>
        </p:nvSpPr>
        <p:spPr>
          <a:xfrm>
            <a:off x="665135" y="144866"/>
            <a:ext cx="4686420" cy="258853"/>
          </a:xfrm>
          <a:prstGeom prst="rect">
            <a:avLst/>
          </a:prstGeom>
        </p:spPr>
        <p:txBody>
          <a:bodyPr wrap="square" lIns="0">
            <a:spAutoFit/>
          </a:bodyPr>
          <a:lstStyle/>
          <a:p>
            <a:pPr algn="l">
              <a:lnSpc>
                <a:spcPct val="130000"/>
              </a:lnSpc>
              <a:spcBef>
                <a:spcPts val="600"/>
              </a:spcBef>
            </a:pP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충전 인프라 산업의 부상</a:t>
            </a: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 </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시장 선점을 위한 </a:t>
            </a: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3</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가지 질문</a:t>
            </a:r>
          </a:p>
        </p:txBody>
      </p:sp>
      <p:sp>
        <p:nvSpPr>
          <p:cNvPr id="33" name="슬라이드 번호 개체 틀 2">
            <a:extLst>
              <a:ext uri="{FF2B5EF4-FFF2-40B4-BE49-F238E27FC236}">
                <a16:creationId xmlns:a16="http://schemas.microsoft.com/office/drawing/2014/main" id="{19A28125-B503-44D8-B053-FF6BA95C3259}"/>
              </a:ext>
            </a:extLst>
          </p:cNvPr>
          <p:cNvSpPr txBox="1">
            <a:spLocks/>
          </p:cNvSpPr>
          <p:nvPr userDrawn="1"/>
        </p:nvSpPr>
        <p:spPr>
          <a:xfrm>
            <a:off x="333375" y="147793"/>
            <a:ext cx="351499" cy="274562"/>
          </a:xfrm>
          <a:prstGeom prst="rect">
            <a:avLst/>
          </a:prstGeom>
        </p:spPr>
        <p:txBody>
          <a:bodyPr wrap="square" lIns="0" anchor="ctr">
            <a:spAutoFit/>
          </a:bodyPr>
          <a:lstStyle>
            <a:defPPr>
              <a:defRPr lang="en-US"/>
            </a:defPPr>
            <a:lvl1pPr>
              <a:lnSpc>
                <a:spcPct val="130000"/>
              </a:lnSpc>
              <a:spcBef>
                <a:spcPts val="600"/>
              </a:spcBef>
              <a:defRPr sz="900" b="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7F33798-A7BC-7449-A4AF-BD92BCC4F2F8}" type="slidenum">
              <a:rPr lang="en-US" sz="1000" b="1" smtClean="0">
                <a:solidFill>
                  <a:schemeClr val="tx2"/>
                </a:solidFill>
                <a:latin typeface="+mn-ea"/>
                <a:ea typeface="+mn-ea"/>
                <a:cs typeface="Arial" panose="020B0604020202020204" pitchFamily="34" charset="0"/>
              </a:rPr>
              <a:pPr lvl="0"/>
              <a:t>‹#›</a:t>
            </a:fld>
            <a:endParaRPr lang="en-US" sz="1000" b="1">
              <a:solidFill>
                <a:schemeClr val="tx2"/>
              </a:solidFill>
              <a:latin typeface="+mn-ea"/>
              <a:ea typeface="+mn-ea"/>
              <a:cs typeface="Arial" panose="020B0604020202020204" pitchFamily="34" charset="0"/>
            </a:endParaRPr>
          </a:p>
        </p:txBody>
      </p:sp>
      <p:cxnSp>
        <p:nvCxnSpPr>
          <p:cNvPr id="34" name="Straight Connector 16">
            <a:extLst>
              <a:ext uri="{FF2B5EF4-FFF2-40B4-BE49-F238E27FC236}">
                <a16:creationId xmlns:a16="http://schemas.microsoft.com/office/drawing/2014/main" id="{74890A51-0158-41DC-AF70-86D05A1B7033}"/>
              </a:ext>
            </a:extLst>
          </p:cNvPr>
          <p:cNvCxnSpPr/>
          <p:nvPr userDrawn="1"/>
        </p:nvCxnSpPr>
        <p:spPr>
          <a:xfrm>
            <a:off x="560369" y="221456"/>
            <a:ext cx="0" cy="149412"/>
          </a:xfrm>
          <a:prstGeom prst="line">
            <a:avLst/>
          </a:prstGeom>
          <a:noFill/>
          <a:ln w="6350" cap="flat" cmpd="sng" algn="ctr">
            <a:solidFill>
              <a:srgbClr val="1E49E2"/>
            </a:solidFill>
            <a:prstDash val="solid"/>
            <a:miter lim="800000"/>
          </a:ln>
          <a:effectLst/>
        </p:spPr>
      </p:cxnSp>
    </p:spTree>
    <p:extLst>
      <p:ext uri="{BB962C8B-B14F-4D97-AF65-F5344CB8AC3E}">
        <p14:creationId xmlns:p14="http://schemas.microsoft.com/office/powerpoint/2010/main" val="2488651041"/>
      </p:ext>
    </p:extLst>
  </p:cSld>
  <p:clrMapOvr>
    <a:masterClrMapping/>
  </p:clrMapOvr>
  <p:extLst>
    <p:ext uri="{DCECCB84-F9BA-43D5-87BE-67443E8EF086}">
      <p15:sldGuideLst xmlns:p15="http://schemas.microsoft.com/office/powerpoint/2012/main">
        <p15:guide id="2" pos="4110">
          <p15:clr>
            <a:srgbClr val="FBAE40"/>
          </p15:clr>
        </p15:guide>
        <p15:guide id="3" orient="horz" pos="807">
          <p15:clr>
            <a:srgbClr val="FBAE40"/>
          </p15:clr>
        </p15:guide>
        <p15:guide id="4" orient="horz" pos="5819" userDrawn="1">
          <p15:clr>
            <a:srgbClr val="FBAE40"/>
          </p15:clr>
        </p15:guide>
        <p15:guide id="5" pos="21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gh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0F5D824C-4FA0-45E2-8032-5615C7920F84}"/>
              </a:ext>
            </a:extLst>
          </p:cNvPr>
          <p:cNvSpPr/>
          <p:nvPr userDrawn="1"/>
        </p:nvSpPr>
        <p:spPr>
          <a:xfrm>
            <a:off x="4221135" y="156898"/>
            <a:ext cx="2065020" cy="258853"/>
          </a:xfrm>
          <a:prstGeom prst="rect">
            <a:avLst/>
          </a:prstGeom>
        </p:spPr>
        <p:txBody>
          <a:bodyPr wrap="square" lIns="0">
            <a:spAutoFit/>
          </a:bodyPr>
          <a:lstStyle/>
          <a:p>
            <a:pPr algn="r">
              <a:lnSpc>
                <a:spcPct val="130000"/>
              </a:lnSpc>
              <a:spcBef>
                <a:spcPts val="600"/>
              </a:spcBef>
            </a:pPr>
            <a:r>
              <a:rPr lang="en-US" altLang="ko-KR" sz="900" b="0" kern="120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cs typeface="+mn-cs"/>
              </a:rPr>
              <a:t>Issue Monitor · August 2023</a:t>
            </a:r>
          </a:p>
        </p:txBody>
      </p:sp>
      <p:pic>
        <p:nvPicPr>
          <p:cNvPr id="19" name="그림 18">
            <a:extLst>
              <a:ext uri="{FF2B5EF4-FFF2-40B4-BE49-F238E27FC236}">
                <a16:creationId xmlns:a16="http://schemas.microsoft.com/office/drawing/2014/main" id="{8A5EB1C1-1A37-494E-8D34-AFD3C674C679}"/>
              </a:ext>
            </a:extLst>
          </p:cNvPr>
          <p:cNvPicPr>
            <a:picLocks noChangeAspect="1"/>
          </p:cNvPicPr>
          <p:nvPr userDrawn="1"/>
        </p:nvPicPr>
        <p:blipFill>
          <a:blip r:embed="rId2"/>
          <a:stretch>
            <a:fillRect/>
          </a:stretch>
        </p:blipFill>
        <p:spPr>
          <a:xfrm>
            <a:off x="333375" y="9504333"/>
            <a:ext cx="739950" cy="171849"/>
          </a:xfrm>
          <a:prstGeom prst="rect">
            <a:avLst/>
          </a:prstGeom>
        </p:spPr>
      </p:pic>
      <p:sp>
        <p:nvSpPr>
          <p:cNvPr id="20" name="TextBox 19">
            <a:extLst>
              <a:ext uri="{FF2B5EF4-FFF2-40B4-BE49-F238E27FC236}">
                <a16:creationId xmlns:a16="http://schemas.microsoft.com/office/drawing/2014/main" id="{5911E37A-5F5C-4BBC-8677-9F18CACC7CF3}"/>
              </a:ext>
              <a:ext uri="{C183D7F6-B498-43B3-948B-1728B52AA6E4}">
                <adec:decorative xmlns:adec="http://schemas.microsoft.com/office/drawing/2017/decorative" val="1"/>
              </a:ext>
            </a:extLst>
          </p:cNvPr>
          <p:cNvSpPr txBox="1"/>
          <p:nvPr userDrawn="1"/>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23" name="슬라이드 번호 개체 틀 2">
            <a:extLst>
              <a:ext uri="{FF2B5EF4-FFF2-40B4-BE49-F238E27FC236}">
                <a16:creationId xmlns:a16="http://schemas.microsoft.com/office/drawing/2014/main" id="{9CDA5190-1A69-43E6-B58B-D94C5E0104C7}"/>
              </a:ext>
            </a:extLst>
          </p:cNvPr>
          <p:cNvSpPr txBox="1">
            <a:spLocks/>
          </p:cNvSpPr>
          <p:nvPr userDrawn="1"/>
        </p:nvSpPr>
        <p:spPr>
          <a:xfrm>
            <a:off x="6173126" y="147793"/>
            <a:ext cx="351499" cy="274562"/>
          </a:xfrm>
          <a:prstGeom prst="rect">
            <a:avLst/>
          </a:prstGeom>
        </p:spPr>
        <p:txBody>
          <a:bodyPr wrap="square" lIns="0" rIns="0" anchor="ctr">
            <a:spAutoFit/>
          </a:bodyPr>
          <a:lstStyle>
            <a:defPPr>
              <a:defRPr lang="en-US"/>
            </a:defPPr>
            <a:lvl1pPr>
              <a:lnSpc>
                <a:spcPct val="130000"/>
              </a:lnSpc>
              <a:spcBef>
                <a:spcPts val="600"/>
              </a:spcBef>
              <a:defRPr sz="900" b="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fld id="{27F33798-A7BC-7449-A4AF-BD92BCC4F2F8}" type="slidenum">
              <a:rPr lang="en-US" sz="1000" b="1" smtClean="0">
                <a:solidFill>
                  <a:schemeClr val="tx2"/>
                </a:solidFill>
                <a:latin typeface="+mn-ea"/>
                <a:ea typeface="+mn-ea"/>
                <a:cs typeface="Arial" panose="020B0604020202020204" pitchFamily="34" charset="0"/>
              </a:rPr>
              <a:pPr lvl="0" algn="r"/>
              <a:t>‹#›</a:t>
            </a:fld>
            <a:endParaRPr lang="en-US" sz="1000" b="1">
              <a:solidFill>
                <a:schemeClr val="tx2"/>
              </a:solidFill>
              <a:latin typeface="+mn-ea"/>
              <a:ea typeface="+mn-ea"/>
              <a:cs typeface="Arial" panose="020B0604020202020204" pitchFamily="34" charset="0"/>
            </a:endParaRPr>
          </a:p>
        </p:txBody>
      </p:sp>
      <p:cxnSp>
        <p:nvCxnSpPr>
          <p:cNvPr id="24" name="Straight Connector 16">
            <a:extLst>
              <a:ext uri="{FF2B5EF4-FFF2-40B4-BE49-F238E27FC236}">
                <a16:creationId xmlns:a16="http://schemas.microsoft.com/office/drawing/2014/main" id="{93651C9E-88B9-4899-A796-8FDB19CC70D6}"/>
              </a:ext>
            </a:extLst>
          </p:cNvPr>
          <p:cNvCxnSpPr>
            <a:cxnSpLocks/>
          </p:cNvCxnSpPr>
          <p:nvPr userDrawn="1"/>
        </p:nvCxnSpPr>
        <p:spPr>
          <a:xfrm>
            <a:off x="6297634" y="221456"/>
            <a:ext cx="0" cy="149412"/>
          </a:xfrm>
          <a:prstGeom prst="line">
            <a:avLst/>
          </a:prstGeom>
          <a:noFill/>
          <a:ln w="6350" cap="flat" cmpd="sng" algn="ctr">
            <a:solidFill>
              <a:srgbClr val="1E49E2"/>
            </a:solidFill>
            <a:prstDash val="solid"/>
            <a:miter lim="800000"/>
          </a:ln>
          <a:effectLst/>
        </p:spPr>
      </p:cxnSp>
    </p:spTree>
    <p:extLst>
      <p:ext uri="{BB962C8B-B14F-4D97-AF65-F5344CB8AC3E}">
        <p14:creationId xmlns:p14="http://schemas.microsoft.com/office/powerpoint/2010/main" val="2883617875"/>
      </p:ext>
    </p:extLst>
  </p:cSld>
  <p:clrMapOvr>
    <a:masterClrMapping/>
  </p:clrMapOvr>
  <p:extLst>
    <p:ext uri="{DCECCB84-F9BA-43D5-87BE-67443E8EF086}">
      <p15:sldGuideLst xmlns:p15="http://schemas.microsoft.com/office/powerpoint/2012/main">
        <p15:guide id="2" pos="4110">
          <p15:clr>
            <a:srgbClr val="FBAE40"/>
          </p15:clr>
        </p15:guide>
        <p15:guide id="4" orient="horz" pos="5819" userDrawn="1">
          <p15:clr>
            <a:srgbClr val="FBAE40"/>
          </p15:clr>
        </p15:guide>
        <p15:guide id="5" pos="210">
          <p15:clr>
            <a:srgbClr val="FBAE40"/>
          </p15:clr>
        </p15:guide>
        <p15:guide id="7" orient="horz" pos="80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eft">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32CFA9C5-9B86-4D76-A53B-8002442EDD47}"/>
              </a:ext>
            </a:extLst>
          </p:cNvPr>
          <p:cNvPicPr>
            <a:picLocks noChangeAspect="1"/>
          </p:cNvPicPr>
          <p:nvPr userDrawn="1"/>
        </p:nvPicPr>
        <p:blipFill>
          <a:blip r:embed="rId2"/>
          <a:stretch>
            <a:fillRect/>
          </a:stretch>
        </p:blipFill>
        <p:spPr>
          <a:xfrm>
            <a:off x="333375" y="9504333"/>
            <a:ext cx="739950" cy="171849"/>
          </a:xfrm>
          <a:prstGeom prst="rect">
            <a:avLst/>
          </a:prstGeom>
        </p:spPr>
      </p:pic>
      <p:sp>
        <p:nvSpPr>
          <p:cNvPr id="9" name="TextBox 8">
            <a:extLst>
              <a:ext uri="{FF2B5EF4-FFF2-40B4-BE49-F238E27FC236}">
                <a16:creationId xmlns:a16="http://schemas.microsoft.com/office/drawing/2014/main" id="{2D3A7A79-7C80-4EB7-93D9-9265462BCD62}"/>
              </a:ext>
              <a:ext uri="{C183D7F6-B498-43B3-948B-1728B52AA6E4}">
                <adec:decorative xmlns:adec="http://schemas.microsoft.com/office/drawing/2017/decorative" val="1"/>
              </a:ext>
            </a:extLst>
          </p:cNvPr>
          <p:cNvSpPr txBox="1"/>
          <p:nvPr userDrawn="1"/>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24" name="직사각형 23">
            <a:extLst>
              <a:ext uri="{FF2B5EF4-FFF2-40B4-BE49-F238E27FC236}">
                <a16:creationId xmlns:a16="http://schemas.microsoft.com/office/drawing/2014/main" id="{213F7183-1BA3-4CBC-9860-F1AA2DEFDF14}"/>
              </a:ext>
            </a:extLst>
          </p:cNvPr>
          <p:cNvSpPr/>
          <p:nvPr userDrawn="1"/>
        </p:nvSpPr>
        <p:spPr>
          <a:xfrm>
            <a:off x="665135" y="144866"/>
            <a:ext cx="4686420" cy="258853"/>
          </a:xfrm>
          <a:prstGeom prst="rect">
            <a:avLst/>
          </a:prstGeom>
        </p:spPr>
        <p:txBody>
          <a:bodyPr wrap="square" lIns="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충전 인프라 산업의 부상</a:t>
            </a: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 </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시장 선점을 위한 </a:t>
            </a: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3</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가지 질문</a:t>
            </a:r>
          </a:p>
        </p:txBody>
      </p:sp>
      <p:sp>
        <p:nvSpPr>
          <p:cNvPr id="25" name="슬라이드 번호 개체 틀 2">
            <a:extLst>
              <a:ext uri="{FF2B5EF4-FFF2-40B4-BE49-F238E27FC236}">
                <a16:creationId xmlns:a16="http://schemas.microsoft.com/office/drawing/2014/main" id="{340FB8B8-351C-40F3-939F-C7044D78A6CC}"/>
              </a:ext>
            </a:extLst>
          </p:cNvPr>
          <p:cNvSpPr txBox="1">
            <a:spLocks/>
          </p:cNvSpPr>
          <p:nvPr userDrawn="1"/>
        </p:nvSpPr>
        <p:spPr>
          <a:xfrm>
            <a:off x="333375" y="147793"/>
            <a:ext cx="351499" cy="274562"/>
          </a:xfrm>
          <a:prstGeom prst="rect">
            <a:avLst/>
          </a:prstGeom>
        </p:spPr>
        <p:txBody>
          <a:bodyPr wrap="square" lIns="0" anchor="ctr">
            <a:spAutoFit/>
          </a:bodyPr>
          <a:lstStyle>
            <a:defPPr>
              <a:defRPr lang="en-US"/>
            </a:defPPr>
            <a:lvl1pPr>
              <a:lnSpc>
                <a:spcPct val="130000"/>
              </a:lnSpc>
              <a:spcBef>
                <a:spcPts val="600"/>
              </a:spcBef>
              <a:defRPr sz="900" b="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7F33798-A7BC-7449-A4AF-BD92BCC4F2F8}" type="slidenum">
              <a:rPr lang="en-US" sz="1000" b="1" smtClean="0">
                <a:solidFill>
                  <a:schemeClr val="tx2"/>
                </a:solidFill>
                <a:latin typeface="+mn-ea"/>
                <a:ea typeface="+mn-ea"/>
                <a:cs typeface="Arial" panose="020B0604020202020204" pitchFamily="34" charset="0"/>
              </a:rPr>
              <a:pPr lvl="0"/>
              <a:t>‹#›</a:t>
            </a:fld>
            <a:endParaRPr lang="en-US" sz="1000" b="1">
              <a:solidFill>
                <a:schemeClr val="tx2"/>
              </a:solidFill>
              <a:latin typeface="+mn-ea"/>
              <a:ea typeface="+mn-ea"/>
              <a:cs typeface="Arial" panose="020B0604020202020204" pitchFamily="34" charset="0"/>
            </a:endParaRPr>
          </a:p>
        </p:txBody>
      </p:sp>
      <p:cxnSp>
        <p:nvCxnSpPr>
          <p:cNvPr id="26" name="Straight Connector 16">
            <a:extLst>
              <a:ext uri="{FF2B5EF4-FFF2-40B4-BE49-F238E27FC236}">
                <a16:creationId xmlns:a16="http://schemas.microsoft.com/office/drawing/2014/main" id="{A1A7419A-C4AE-4806-AB62-14E9E996F147}"/>
              </a:ext>
            </a:extLst>
          </p:cNvPr>
          <p:cNvCxnSpPr/>
          <p:nvPr userDrawn="1"/>
        </p:nvCxnSpPr>
        <p:spPr>
          <a:xfrm>
            <a:off x="560369" y="221456"/>
            <a:ext cx="0" cy="149412"/>
          </a:xfrm>
          <a:prstGeom prst="line">
            <a:avLst/>
          </a:prstGeom>
          <a:noFill/>
          <a:ln w="6350" cap="flat" cmpd="sng" algn="ctr">
            <a:solidFill>
              <a:srgbClr val="1E49E2"/>
            </a:solidFill>
            <a:prstDash val="solid"/>
            <a:miter lim="800000"/>
          </a:ln>
          <a:effectLst/>
        </p:spPr>
      </p:cxnSp>
    </p:spTree>
    <p:extLst>
      <p:ext uri="{BB962C8B-B14F-4D97-AF65-F5344CB8AC3E}">
        <p14:creationId xmlns:p14="http://schemas.microsoft.com/office/powerpoint/2010/main" val="2665174618"/>
      </p:ext>
    </p:extLst>
  </p:cSld>
  <p:clrMapOvr>
    <a:masterClrMapping/>
  </p:clrMapOvr>
  <p:extLst>
    <p:ext uri="{DCECCB84-F9BA-43D5-87BE-67443E8EF086}">
      <p15:sldGuideLst xmlns:p15="http://schemas.microsoft.com/office/powerpoint/2012/main">
        <p15:guide id="2" pos="4110">
          <p15:clr>
            <a:srgbClr val="FBAE40"/>
          </p15:clr>
        </p15:guide>
        <p15:guide id="3" orient="horz" pos="807">
          <p15:clr>
            <a:srgbClr val="FBAE40"/>
          </p15:clr>
        </p15:guide>
        <p15:guide id="4" orient="horz" pos="5819" userDrawn="1">
          <p15:clr>
            <a:srgbClr val="FBAE40"/>
          </p15:clr>
        </p15:guide>
        <p15:guide id="5" pos="21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acts1">
    <p:bg>
      <p:bgPr>
        <a:solidFill>
          <a:srgbClr val="00338D"/>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2F52AB4-4B6B-409A-84AA-2968C02C5017}"/>
              </a:ext>
            </a:extLst>
          </p:cNvPr>
          <p:cNvPicPr>
            <a:picLocks noChangeAspect="1"/>
          </p:cNvPicPr>
          <p:nvPr userDrawn="1"/>
        </p:nvPicPr>
        <p:blipFill>
          <a:blip r:embed="rId2"/>
          <a:stretch>
            <a:fillRect/>
          </a:stretch>
        </p:blipFill>
        <p:spPr>
          <a:xfrm>
            <a:off x="333375" y="493202"/>
            <a:ext cx="1364079" cy="316800"/>
          </a:xfrm>
          <a:prstGeom prst="rect">
            <a:avLst/>
          </a:prstGeom>
        </p:spPr>
      </p:pic>
      <p:sp>
        <p:nvSpPr>
          <p:cNvPr id="9" name="Content Placeholder 1">
            <a:extLst>
              <a:ext uri="{FF2B5EF4-FFF2-40B4-BE49-F238E27FC236}">
                <a16:creationId xmlns:a16="http://schemas.microsoft.com/office/drawing/2014/main" id="{087FA9B6-75BA-41C2-8471-9E4D7100AE78}"/>
              </a:ext>
            </a:extLst>
          </p:cNvPr>
          <p:cNvSpPr txBox="1">
            <a:spLocks/>
          </p:cNvSpPr>
          <p:nvPr userDrawn="1"/>
        </p:nvSpPr>
        <p:spPr>
          <a:xfrm>
            <a:off x="333375" y="7885679"/>
            <a:ext cx="4956175" cy="1384995"/>
          </a:xfrm>
          <a:prstGeom prst="rect">
            <a:avLst/>
          </a:prstGeom>
        </p:spPr>
        <p:txBody>
          <a:bodyPr wrap="square" lIns="0" tIns="0" rIns="0" bIns="0">
            <a:sp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 </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KPMG name and logo are trademarks used under license by the independent member firms of the KPMG global organization.</a:t>
            </a:r>
          </a:p>
        </p:txBody>
      </p:sp>
      <p:grpSp>
        <p:nvGrpSpPr>
          <p:cNvPr id="2" name="그룹 1">
            <a:extLst>
              <a:ext uri="{FF2B5EF4-FFF2-40B4-BE49-F238E27FC236}">
                <a16:creationId xmlns:a16="http://schemas.microsoft.com/office/drawing/2014/main" id="{D0D12FB9-9538-FF1B-CB07-7D7E4C5492A8}"/>
              </a:ext>
            </a:extLst>
          </p:cNvPr>
          <p:cNvGrpSpPr/>
          <p:nvPr userDrawn="1"/>
        </p:nvGrpSpPr>
        <p:grpSpPr>
          <a:xfrm>
            <a:off x="333375" y="7311034"/>
            <a:ext cx="415925" cy="415925"/>
            <a:chOff x="555735" y="7502468"/>
            <a:chExt cx="415925" cy="415925"/>
          </a:xfrm>
        </p:grpSpPr>
        <p:sp>
          <p:nvSpPr>
            <p:cNvPr id="4" name="object 16">
              <a:extLst>
                <a:ext uri="{FF2B5EF4-FFF2-40B4-BE49-F238E27FC236}">
                  <a16:creationId xmlns:a16="http://schemas.microsoft.com/office/drawing/2014/main" id="{B3F89AD2-C1A5-BE8F-089B-B9A37C5FD1CD}"/>
                </a:ext>
              </a:extLst>
            </p:cNvPr>
            <p:cNvSpPr/>
            <p:nvPr userDrawn="1"/>
          </p:nvSpPr>
          <p:spPr>
            <a:xfrm>
              <a:off x="555735" y="7502468"/>
              <a:ext cx="415925" cy="415925"/>
            </a:xfrm>
            <a:custGeom>
              <a:avLst/>
              <a:gdLst/>
              <a:ahLst/>
              <a:cxnLst/>
              <a:rect l="l" t="t" r="r" b="b"/>
              <a:pathLst>
                <a:path w="415925" h="415925">
                  <a:moveTo>
                    <a:pt x="340194" y="0"/>
                  </a:moveTo>
                  <a:lnTo>
                    <a:pt x="75577" y="0"/>
                  </a:lnTo>
                  <a:lnTo>
                    <a:pt x="46162" y="5987"/>
                  </a:lnTo>
                  <a:lnTo>
                    <a:pt x="22139" y="22312"/>
                  </a:lnTo>
                  <a:lnTo>
                    <a:pt x="5940" y="46521"/>
                  </a:lnTo>
                  <a:lnTo>
                    <a:pt x="0" y="76161"/>
                  </a:lnTo>
                  <a:lnTo>
                    <a:pt x="0" y="339623"/>
                  </a:lnTo>
                  <a:lnTo>
                    <a:pt x="5940" y="369286"/>
                  </a:lnTo>
                  <a:lnTo>
                    <a:pt x="22139" y="393498"/>
                  </a:lnTo>
                  <a:lnTo>
                    <a:pt x="46162" y="409816"/>
                  </a:lnTo>
                  <a:lnTo>
                    <a:pt x="75577" y="415797"/>
                  </a:lnTo>
                  <a:lnTo>
                    <a:pt x="340194" y="415797"/>
                  </a:lnTo>
                  <a:lnTo>
                    <a:pt x="369624" y="409816"/>
                  </a:lnTo>
                  <a:lnTo>
                    <a:pt x="393655" y="393498"/>
                  </a:lnTo>
                  <a:lnTo>
                    <a:pt x="409857" y="369286"/>
                  </a:lnTo>
                  <a:lnTo>
                    <a:pt x="415798" y="339623"/>
                  </a:lnTo>
                  <a:lnTo>
                    <a:pt x="415798" y="76161"/>
                  </a:lnTo>
                  <a:lnTo>
                    <a:pt x="409857" y="46521"/>
                  </a:lnTo>
                  <a:lnTo>
                    <a:pt x="393655" y="22312"/>
                  </a:lnTo>
                  <a:lnTo>
                    <a:pt x="369624" y="5987"/>
                  </a:lnTo>
                  <a:lnTo>
                    <a:pt x="340194" y="0"/>
                  </a:lnTo>
                  <a:close/>
                </a:path>
              </a:pathLst>
            </a:custGeom>
            <a:solidFill>
              <a:srgbClr val="DB413B"/>
            </a:solidFill>
          </p:spPr>
          <p:txBody>
            <a:bodyPr wrap="square" lIns="0" tIns="0" rIns="0" bIns="0" rtlCol="0"/>
            <a:lstStyle/>
            <a:p>
              <a:endParaRPr/>
            </a:p>
          </p:txBody>
        </p:sp>
        <p:sp>
          <p:nvSpPr>
            <p:cNvPr id="5" name="object 17">
              <a:extLst>
                <a:ext uri="{FF2B5EF4-FFF2-40B4-BE49-F238E27FC236}">
                  <a16:creationId xmlns:a16="http://schemas.microsoft.com/office/drawing/2014/main" id="{29181309-93A6-827B-A6AF-E80D6A429B10}"/>
                </a:ext>
              </a:extLst>
            </p:cNvPr>
            <p:cNvSpPr/>
            <p:nvPr userDrawn="1"/>
          </p:nvSpPr>
          <p:spPr>
            <a:xfrm>
              <a:off x="619276" y="7609237"/>
              <a:ext cx="288925" cy="202565"/>
            </a:xfrm>
            <a:custGeom>
              <a:avLst/>
              <a:gdLst/>
              <a:ahLst/>
              <a:cxnLst/>
              <a:rect l="l" t="t" r="r" b="b"/>
              <a:pathLst>
                <a:path w="288925" h="202565">
                  <a:moveTo>
                    <a:pt x="144355" y="0"/>
                  </a:moveTo>
                  <a:lnTo>
                    <a:pt x="91771" y="94"/>
                  </a:lnTo>
                  <a:lnTo>
                    <a:pt x="45914" y="2550"/>
                  </a:lnTo>
                  <a:lnTo>
                    <a:pt x="9580" y="22816"/>
                  </a:lnTo>
                  <a:lnTo>
                    <a:pt x="659" y="74799"/>
                  </a:lnTo>
                  <a:lnTo>
                    <a:pt x="0" y="128650"/>
                  </a:lnTo>
                  <a:lnTo>
                    <a:pt x="659" y="145072"/>
                  </a:lnTo>
                  <a:lnTo>
                    <a:pt x="15293" y="186853"/>
                  </a:lnTo>
                  <a:lnTo>
                    <a:pt x="58619" y="199702"/>
                  </a:lnTo>
                  <a:lnTo>
                    <a:pt x="129886" y="202153"/>
                  </a:lnTo>
                  <a:lnTo>
                    <a:pt x="144355" y="202247"/>
                  </a:lnTo>
                  <a:lnTo>
                    <a:pt x="196939" y="202153"/>
                  </a:lnTo>
                  <a:lnTo>
                    <a:pt x="242796" y="199702"/>
                  </a:lnTo>
                  <a:lnTo>
                    <a:pt x="279130" y="179432"/>
                  </a:lnTo>
                  <a:lnTo>
                    <a:pt x="288051" y="127441"/>
                  </a:lnTo>
                  <a:lnTo>
                    <a:pt x="288711" y="108815"/>
                  </a:lnTo>
                  <a:lnTo>
                    <a:pt x="288711" y="73591"/>
                  </a:lnTo>
                  <a:lnTo>
                    <a:pt x="282772" y="31584"/>
                  </a:lnTo>
                  <a:lnTo>
                    <a:pt x="230091" y="2550"/>
                  </a:lnTo>
                  <a:lnTo>
                    <a:pt x="158824" y="94"/>
                  </a:lnTo>
                  <a:lnTo>
                    <a:pt x="144355" y="0"/>
                  </a:lnTo>
                  <a:close/>
                </a:path>
              </a:pathLst>
            </a:custGeom>
            <a:solidFill>
              <a:srgbClr val="FFFFFF"/>
            </a:solidFill>
          </p:spPr>
          <p:txBody>
            <a:bodyPr wrap="square" lIns="0" tIns="0" rIns="0" bIns="0" rtlCol="0"/>
            <a:lstStyle/>
            <a:p>
              <a:endParaRPr/>
            </a:p>
          </p:txBody>
        </p:sp>
        <p:sp>
          <p:nvSpPr>
            <p:cNvPr id="6" name="object 18">
              <a:extLst>
                <a:ext uri="{FF2B5EF4-FFF2-40B4-BE49-F238E27FC236}">
                  <a16:creationId xmlns:a16="http://schemas.microsoft.com/office/drawing/2014/main" id="{6D2B1200-BE92-76B1-22C4-1242EE42DA0A}"/>
                </a:ext>
              </a:extLst>
            </p:cNvPr>
            <p:cNvSpPr/>
            <p:nvPr userDrawn="1"/>
          </p:nvSpPr>
          <p:spPr>
            <a:xfrm>
              <a:off x="725864" y="7663450"/>
              <a:ext cx="81280" cy="93980"/>
            </a:xfrm>
            <a:custGeom>
              <a:avLst/>
              <a:gdLst/>
              <a:ahLst/>
              <a:cxnLst/>
              <a:rect l="l" t="t" r="r" b="b"/>
              <a:pathLst>
                <a:path w="81279" h="93979">
                  <a:moveTo>
                    <a:pt x="0" y="0"/>
                  </a:moveTo>
                  <a:lnTo>
                    <a:pt x="0" y="93827"/>
                  </a:lnTo>
                  <a:lnTo>
                    <a:pt x="81267" y="46913"/>
                  </a:lnTo>
                  <a:lnTo>
                    <a:pt x="0" y="0"/>
                  </a:lnTo>
                  <a:close/>
                </a:path>
              </a:pathLst>
            </a:custGeom>
            <a:solidFill>
              <a:srgbClr val="E4382F"/>
            </a:solidFill>
          </p:spPr>
          <p:txBody>
            <a:bodyPr wrap="square" lIns="0" tIns="0" rIns="0" bIns="0" rtlCol="0"/>
            <a:lstStyle/>
            <a:p>
              <a:endParaRPr/>
            </a:p>
          </p:txBody>
        </p:sp>
      </p:grpSp>
      <p:grpSp>
        <p:nvGrpSpPr>
          <p:cNvPr id="7" name="그룹 6">
            <a:extLst>
              <a:ext uri="{FF2B5EF4-FFF2-40B4-BE49-F238E27FC236}">
                <a16:creationId xmlns:a16="http://schemas.microsoft.com/office/drawing/2014/main" id="{27588287-CD41-2BE8-5A65-98307F10EB64}"/>
              </a:ext>
            </a:extLst>
          </p:cNvPr>
          <p:cNvGrpSpPr/>
          <p:nvPr userDrawn="1"/>
        </p:nvGrpSpPr>
        <p:grpSpPr>
          <a:xfrm>
            <a:off x="845958" y="7311034"/>
            <a:ext cx="415925" cy="415925"/>
            <a:chOff x="1068318" y="7502468"/>
            <a:chExt cx="415925" cy="415925"/>
          </a:xfrm>
        </p:grpSpPr>
        <p:sp>
          <p:nvSpPr>
            <p:cNvPr id="8" name="object 19">
              <a:extLst>
                <a:ext uri="{FF2B5EF4-FFF2-40B4-BE49-F238E27FC236}">
                  <a16:creationId xmlns:a16="http://schemas.microsoft.com/office/drawing/2014/main" id="{7517E811-70F9-37DF-99AB-AEB76EB6C35C}"/>
                </a:ext>
              </a:extLst>
            </p:cNvPr>
            <p:cNvSpPr/>
            <p:nvPr userDrawn="1"/>
          </p:nvSpPr>
          <p:spPr>
            <a:xfrm>
              <a:off x="1068318" y="7502468"/>
              <a:ext cx="415925" cy="415925"/>
            </a:xfrm>
            <a:custGeom>
              <a:avLst/>
              <a:gdLst/>
              <a:ahLst/>
              <a:cxnLst/>
              <a:rect l="l" t="t" r="r" b="b"/>
              <a:pathLst>
                <a:path w="415925" h="415925">
                  <a:moveTo>
                    <a:pt x="340194" y="0"/>
                  </a:moveTo>
                  <a:lnTo>
                    <a:pt x="75577" y="0"/>
                  </a:lnTo>
                  <a:lnTo>
                    <a:pt x="46162" y="5987"/>
                  </a:lnTo>
                  <a:lnTo>
                    <a:pt x="22139" y="22312"/>
                  </a:lnTo>
                  <a:lnTo>
                    <a:pt x="5940" y="46521"/>
                  </a:lnTo>
                  <a:lnTo>
                    <a:pt x="0" y="76161"/>
                  </a:lnTo>
                  <a:lnTo>
                    <a:pt x="0" y="339623"/>
                  </a:lnTo>
                  <a:lnTo>
                    <a:pt x="5940" y="369286"/>
                  </a:lnTo>
                  <a:lnTo>
                    <a:pt x="22139" y="393498"/>
                  </a:lnTo>
                  <a:lnTo>
                    <a:pt x="46162" y="409816"/>
                  </a:lnTo>
                  <a:lnTo>
                    <a:pt x="75577" y="415797"/>
                  </a:lnTo>
                  <a:lnTo>
                    <a:pt x="340194" y="415797"/>
                  </a:lnTo>
                  <a:lnTo>
                    <a:pt x="369624" y="409816"/>
                  </a:lnTo>
                  <a:lnTo>
                    <a:pt x="393655" y="393498"/>
                  </a:lnTo>
                  <a:lnTo>
                    <a:pt x="409857" y="369286"/>
                  </a:lnTo>
                  <a:lnTo>
                    <a:pt x="415798" y="339623"/>
                  </a:lnTo>
                  <a:lnTo>
                    <a:pt x="415798" y="76161"/>
                  </a:lnTo>
                  <a:lnTo>
                    <a:pt x="409857" y="46521"/>
                  </a:lnTo>
                  <a:lnTo>
                    <a:pt x="393655" y="22312"/>
                  </a:lnTo>
                  <a:lnTo>
                    <a:pt x="369624" y="5987"/>
                  </a:lnTo>
                  <a:lnTo>
                    <a:pt x="340194" y="0"/>
                  </a:lnTo>
                  <a:close/>
                </a:path>
              </a:pathLst>
            </a:custGeom>
            <a:solidFill>
              <a:srgbClr val="2C75BC"/>
            </a:solidFill>
          </p:spPr>
          <p:txBody>
            <a:bodyPr wrap="square" lIns="0" tIns="0" rIns="0" bIns="0" rtlCol="0"/>
            <a:lstStyle/>
            <a:p>
              <a:endParaRPr/>
            </a:p>
          </p:txBody>
        </p:sp>
        <p:sp>
          <p:nvSpPr>
            <p:cNvPr id="15" name="object 20">
              <a:extLst>
                <a:ext uri="{FF2B5EF4-FFF2-40B4-BE49-F238E27FC236}">
                  <a16:creationId xmlns:a16="http://schemas.microsoft.com/office/drawing/2014/main" id="{63809D43-8621-0585-457F-DE2157FA5DD0}"/>
                </a:ext>
              </a:extLst>
            </p:cNvPr>
            <p:cNvSpPr/>
            <p:nvPr userDrawn="1"/>
          </p:nvSpPr>
          <p:spPr>
            <a:xfrm>
              <a:off x="1137960" y="7572366"/>
              <a:ext cx="66675" cy="276225"/>
            </a:xfrm>
            <a:custGeom>
              <a:avLst/>
              <a:gdLst/>
              <a:ahLst/>
              <a:cxnLst/>
              <a:rect l="l" t="t" r="r" b="b"/>
              <a:pathLst>
                <a:path w="66675" h="276225">
                  <a:moveTo>
                    <a:pt x="33261" y="0"/>
                  </a:moveTo>
                  <a:lnTo>
                    <a:pt x="20300" y="2612"/>
                  </a:lnTo>
                  <a:lnTo>
                    <a:pt x="9729" y="9734"/>
                  </a:lnTo>
                  <a:lnTo>
                    <a:pt x="2609" y="20295"/>
                  </a:lnTo>
                  <a:lnTo>
                    <a:pt x="0" y="33223"/>
                  </a:lnTo>
                  <a:lnTo>
                    <a:pt x="2609" y="46152"/>
                  </a:lnTo>
                  <a:lnTo>
                    <a:pt x="9729" y="56718"/>
                  </a:lnTo>
                  <a:lnTo>
                    <a:pt x="20300" y="63844"/>
                  </a:lnTo>
                  <a:lnTo>
                    <a:pt x="33261" y="66459"/>
                  </a:lnTo>
                  <a:lnTo>
                    <a:pt x="46179" y="63844"/>
                  </a:lnTo>
                  <a:lnTo>
                    <a:pt x="56732" y="56718"/>
                  </a:lnTo>
                  <a:lnTo>
                    <a:pt x="63849" y="46152"/>
                  </a:lnTo>
                  <a:lnTo>
                    <a:pt x="66459" y="33223"/>
                  </a:lnTo>
                  <a:lnTo>
                    <a:pt x="63849" y="20295"/>
                  </a:lnTo>
                  <a:lnTo>
                    <a:pt x="56732" y="9734"/>
                  </a:lnTo>
                  <a:lnTo>
                    <a:pt x="46179" y="2612"/>
                  </a:lnTo>
                  <a:lnTo>
                    <a:pt x="33261" y="0"/>
                  </a:lnTo>
                  <a:close/>
                </a:path>
                <a:path w="66675" h="276225">
                  <a:moveTo>
                    <a:pt x="61912" y="91643"/>
                  </a:moveTo>
                  <a:lnTo>
                    <a:pt x="4546" y="91643"/>
                  </a:lnTo>
                  <a:lnTo>
                    <a:pt x="4546" y="275996"/>
                  </a:lnTo>
                  <a:lnTo>
                    <a:pt x="61912" y="275996"/>
                  </a:lnTo>
                  <a:lnTo>
                    <a:pt x="61912" y="91643"/>
                  </a:lnTo>
                  <a:close/>
                </a:path>
              </a:pathLst>
            </a:custGeom>
            <a:solidFill>
              <a:srgbClr val="FFFFFF"/>
            </a:solidFill>
          </p:spPr>
          <p:txBody>
            <a:bodyPr wrap="square" lIns="0" tIns="0" rIns="0" bIns="0" rtlCol="0"/>
            <a:lstStyle/>
            <a:p>
              <a:endParaRPr/>
            </a:p>
          </p:txBody>
        </p:sp>
        <p:sp>
          <p:nvSpPr>
            <p:cNvPr id="16" name="object 21">
              <a:extLst>
                <a:ext uri="{FF2B5EF4-FFF2-40B4-BE49-F238E27FC236}">
                  <a16:creationId xmlns:a16="http://schemas.microsoft.com/office/drawing/2014/main" id="{A76FE479-43DC-F6C4-5A98-06B88100F259}"/>
                </a:ext>
              </a:extLst>
            </p:cNvPr>
            <p:cNvSpPr/>
            <p:nvPr userDrawn="1"/>
          </p:nvSpPr>
          <p:spPr>
            <a:xfrm>
              <a:off x="1235816" y="7659435"/>
              <a:ext cx="178650" cy="188925"/>
            </a:xfrm>
            <a:prstGeom prst="rect">
              <a:avLst/>
            </a:prstGeom>
            <a:blipFill>
              <a:blip r:embed="rId3" cstate="print"/>
              <a:stretch>
                <a:fillRect/>
              </a:stretch>
            </a:blipFill>
          </p:spPr>
          <p:txBody>
            <a:bodyPr wrap="square" lIns="0" tIns="0" rIns="0" bIns="0" rtlCol="0"/>
            <a:lstStyle/>
            <a:p>
              <a:endParaRPr/>
            </a:p>
          </p:txBody>
        </p:sp>
      </p:grpSp>
      <p:grpSp>
        <p:nvGrpSpPr>
          <p:cNvPr id="17" name="그룹 16">
            <a:extLst>
              <a:ext uri="{FF2B5EF4-FFF2-40B4-BE49-F238E27FC236}">
                <a16:creationId xmlns:a16="http://schemas.microsoft.com/office/drawing/2014/main" id="{FDE52B60-2A4F-A0CD-0B96-C9831D9541A0}"/>
              </a:ext>
            </a:extLst>
          </p:cNvPr>
          <p:cNvGrpSpPr/>
          <p:nvPr userDrawn="1"/>
        </p:nvGrpSpPr>
        <p:grpSpPr>
          <a:xfrm>
            <a:off x="1356830" y="7311034"/>
            <a:ext cx="415925" cy="415925"/>
            <a:chOff x="1579190" y="7502468"/>
            <a:chExt cx="415925" cy="415925"/>
          </a:xfrm>
        </p:grpSpPr>
        <p:sp>
          <p:nvSpPr>
            <p:cNvPr id="18" name="object 22">
              <a:extLst>
                <a:ext uri="{FF2B5EF4-FFF2-40B4-BE49-F238E27FC236}">
                  <a16:creationId xmlns:a16="http://schemas.microsoft.com/office/drawing/2014/main" id="{179DBF6E-692E-7E2C-5FCB-5CB34A1EF507}"/>
                </a:ext>
              </a:extLst>
            </p:cNvPr>
            <p:cNvSpPr/>
            <p:nvPr userDrawn="1"/>
          </p:nvSpPr>
          <p:spPr>
            <a:xfrm>
              <a:off x="1579190" y="7502468"/>
              <a:ext cx="415925" cy="415925"/>
            </a:xfrm>
            <a:custGeom>
              <a:avLst/>
              <a:gdLst/>
              <a:ahLst/>
              <a:cxnLst/>
              <a:rect l="l" t="t" r="r" b="b"/>
              <a:pathLst>
                <a:path w="415925" h="415925">
                  <a:moveTo>
                    <a:pt x="340194" y="0"/>
                  </a:moveTo>
                  <a:lnTo>
                    <a:pt x="75577" y="0"/>
                  </a:lnTo>
                  <a:lnTo>
                    <a:pt x="46162" y="5987"/>
                  </a:lnTo>
                  <a:lnTo>
                    <a:pt x="22139" y="22312"/>
                  </a:lnTo>
                  <a:lnTo>
                    <a:pt x="5940" y="46521"/>
                  </a:lnTo>
                  <a:lnTo>
                    <a:pt x="0" y="76161"/>
                  </a:lnTo>
                  <a:lnTo>
                    <a:pt x="0" y="339623"/>
                  </a:lnTo>
                  <a:lnTo>
                    <a:pt x="5940" y="369286"/>
                  </a:lnTo>
                  <a:lnTo>
                    <a:pt x="22139" y="393498"/>
                  </a:lnTo>
                  <a:lnTo>
                    <a:pt x="46162" y="409816"/>
                  </a:lnTo>
                  <a:lnTo>
                    <a:pt x="75577" y="415797"/>
                  </a:lnTo>
                  <a:lnTo>
                    <a:pt x="340194" y="415797"/>
                  </a:lnTo>
                  <a:lnTo>
                    <a:pt x="369624" y="409816"/>
                  </a:lnTo>
                  <a:lnTo>
                    <a:pt x="393655" y="393498"/>
                  </a:lnTo>
                  <a:lnTo>
                    <a:pt x="409857" y="369286"/>
                  </a:lnTo>
                  <a:lnTo>
                    <a:pt x="415798" y="339623"/>
                  </a:lnTo>
                  <a:lnTo>
                    <a:pt x="415798" y="76161"/>
                  </a:lnTo>
                  <a:lnTo>
                    <a:pt x="409857" y="46521"/>
                  </a:lnTo>
                  <a:lnTo>
                    <a:pt x="393655" y="22312"/>
                  </a:lnTo>
                  <a:lnTo>
                    <a:pt x="369624" y="5987"/>
                  </a:lnTo>
                  <a:lnTo>
                    <a:pt x="340194" y="0"/>
                  </a:lnTo>
                  <a:close/>
                </a:path>
              </a:pathLst>
            </a:custGeom>
            <a:solidFill>
              <a:srgbClr val="283A8C"/>
            </a:solidFill>
          </p:spPr>
          <p:txBody>
            <a:bodyPr wrap="square" lIns="0" tIns="0" rIns="0" bIns="0" rtlCol="0"/>
            <a:lstStyle/>
            <a:p>
              <a:endParaRPr/>
            </a:p>
          </p:txBody>
        </p:sp>
        <p:sp>
          <p:nvSpPr>
            <p:cNvPr id="19" name="object 23">
              <a:extLst>
                <a:ext uri="{FF2B5EF4-FFF2-40B4-BE49-F238E27FC236}">
                  <a16:creationId xmlns:a16="http://schemas.microsoft.com/office/drawing/2014/main" id="{CC3B8BE8-FCB1-A15B-AF14-E7B738E52B06}"/>
                </a:ext>
              </a:extLst>
            </p:cNvPr>
            <p:cNvSpPr/>
            <p:nvPr userDrawn="1"/>
          </p:nvSpPr>
          <p:spPr>
            <a:xfrm>
              <a:off x="1611048" y="7640244"/>
              <a:ext cx="349250" cy="140335"/>
            </a:xfrm>
            <a:custGeom>
              <a:avLst/>
              <a:gdLst/>
              <a:ahLst/>
              <a:cxnLst/>
              <a:rect l="l" t="t" r="r" b="b"/>
              <a:pathLst>
                <a:path w="349250" h="140334">
                  <a:moveTo>
                    <a:pt x="274015" y="109486"/>
                  </a:moveTo>
                  <a:lnTo>
                    <a:pt x="251294" y="109486"/>
                  </a:lnTo>
                  <a:lnTo>
                    <a:pt x="250875" y="118503"/>
                  </a:lnTo>
                  <a:lnTo>
                    <a:pt x="286016" y="140233"/>
                  </a:lnTo>
                  <a:lnTo>
                    <a:pt x="294703" y="139929"/>
                  </a:lnTo>
                  <a:lnTo>
                    <a:pt x="303352" y="139085"/>
                  </a:lnTo>
                  <a:lnTo>
                    <a:pt x="312177" y="137731"/>
                  </a:lnTo>
                  <a:lnTo>
                    <a:pt x="321068" y="135928"/>
                  </a:lnTo>
                  <a:lnTo>
                    <a:pt x="323628" y="125577"/>
                  </a:lnTo>
                  <a:lnTo>
                    <a:pt x="281393" y="125577"/>
                  </a:lnTo>
                  <a:lnTo>
                    <a:pt x="274180" y="120726"/>
                  </a:lnTo>
                  <a:lnTo>
                    <a:pt x="274015" y="109486"/>
                  </a:lnTo>
                  <a:close/>
                </a:path>
                <a:path w="349250" h="140334">
                  <a:moveTo>
                    <a:pt x="97294" y="0"/>
                  </a:moveTo>
                  <a:lnTo>
                    <a:pt x="19773" y="0"/>
                  </a:lnTo>
                  <a:lnTo>
                    <a:pt x="19724" y="72910"/>
                  </a:lnTo>
                  <a:lnTo>
                    <a:pt x="0" y="138684"/>
                  </a:lnTo>
                  <a:lnTo>
                    <a:pt x="17386" y="138684"/>
                  </a:lnTo>
                  <a:lnTo>
                    <a:pt x="26123" y="109486"/>
                  </a:lnTo>
                  <a:lnTo>
                    <a:pt x="349135" y="109486"/>
                  </a:lnTo>
                  <a:lnTo>
                    <a:pt x="349135" y="106743"/>
                  </a:lnTo>
                  <a:lnTo>
                    <a:pt x="48755" y="106743"/>
                  </a:lnTo>
                  <a:lnTo>
                    <a:pt x="46113" y="101155"/>
                  </a:lnTo>
                  <a:lnTo>
                    <a:pt x="52528" y="94602"/>
                  </a:lnTo>
                  <a:lnTo>
                    <a:pt x="30594" y="94602"/>
                  </a:lnTo>
                  <a:lnTo>
                    <a:pt x="39865" y="63817"/>
                  </a:lnTo>
                  <a:lnTo>
                    <a:pt x="22542" y="63817"/>
                  </a:lnTo>
                  <a:lnTo>
                    <a:pt x="22542" y="2755"/>
                  </a:lnTo>
                  <a:lnTo>
                    <a:pt x="97294" y="2755"/>
                  </a:lnTo>
                  <a:lnTo>
                    <a:pt x="97294" y="0"/>
                  </a:lnTo>
                  <a:close/>
                </a:path>
                <a:path w="349250" h="140334">
                  <a:moveTo>
                    <a:pt x="50088" y="109486"/>
                  </a:moveTo>
                  <a:lnTo>
                    <a:pt x="28638" y="109486"/>
                  </a:lnTo>
                  <a:lnTo>
                    <a:pt x="43065" y="138684"/>
                  </a:lnTo>
                  <a:lnTo>
                    <a:pt x="64084" y="138684"/>
                  </a:lnTo>
                  <a:lnTo>
                    <a:pt x="50088" y="109486"/>
                  </a:lnTo>
                  <a:close/>
                </a:path>
                <a:path w="349250" h="140334">
                  <a:moveTo>
                    <a:pt x="104914" y="109486"/>
                  </a:moveTo>
                  <a:lnTo>
                    <a:pt x="81838" y="109486"/>
                  </a:lnTo>
                  <a:lnTo>
                    <a:pt x="73037" y="138684"/>
                  </a:lnTo>
                  <a:lnTo>
                    <a:pt x="92049" y="138684"/>
                  </a:lnTo>
                  <a:lnTo>
                    <a:pt x="100749" y="109562"/>
                  </a:lnTo>
                  <a:lnTo>
                    <a:pt x="104914" y="109562"/>
                  </a:lnTo>
                  <a:close/>
                </a:path>
                <a:path w="349250" h="140334">
                  <a:moveTo>
                    <a:pt x="166154" y="109486"/>
                  </a:moveTo>
                  <a:lnTo>
                    <a:pt x="147243" y="109486"/>
                  </a:lnTo>
                  <a:lnTo>
                    <a:pt x="138849" y="138607"/>
                  </a:lnTo>
                  <a:lnTo>
                    <a:pt x="158013" y="138607"/>
                  </a:lnTo>
                  <a:lnTo>
                    <a:pt x="166154" y="109486"/>
                  </a:lnTo>
                  <a:close/>
                </a:path>
                <a:path w="349250" h="140334">
                  <a:moveTo>
                    <a:pt x="209537" y="109486"/>
                  </a:moveTo>
                  <a:lnTo>
                    <a:pt x="174764" y="109486"/>
                  </a:lnTo>
                  <a:lnTo>
                    <a:pt x="174993" y="138607"/>
                  </a:lnTo>
                  <a:lnTo>
                    <a:pt x="191084" y="138607"/>
                  </a:lnTo>
                  <a:lnTo>
                    <a:pt x="209537" y="109486"/>
                  </a:lnTo>
                  <a:close/>
                </a:path>
                <a:path w="349250" h="140334">
                  <a:moveTo>
                    <a:pt x="240372" y="109486"/>
                  </a:moveTo>
                  <a:lnTo>
                    <a:pt x="221627" y="109486"/>
                  </a:lnTo>
                  <a:lnTo>
                    <a:pt x="215392" y="138607"/>
                  </a:lnTo>
                  <a:lnTo>
                    <a:pt x="234251" y="138607"/>
                  </a:lnTo>
                  <a:lnTo>
                    <a:pt x="240372" y="109486"/>
                  </a:lnTo>
                  <a:close/>
                </a:path>
                <a:path w="349250" h="140334">
                  <a:moveTo>
                    <a:pt x="327609" y="109486"/>
                  </a:moveTo>
                  <a:lnTo>
                    <a:pt x="307581" y="109486"/>
                  </a:lnTo>
                  <a:lnTo>
                    <a:pt x="303898" y="124332"/>
                  </a:lnTo>
                  <a:lnTo>
                    <a:pt x="299783" y="125069"/>
                  </a:lnTo>
                  <a:lnTo>
                    <a:pt x="295681" y="125577"/>
                  </a:lnTo>
                  <a:lnTo>
                    <a:pt x="323628" y="125577"/>
                  </a:lnTo>
                  <a:lnTo>
                    <a:pt x="327609" y="109486"/>
                  </a:lnTo>
                  <a:close/>
                </a:path>
                <a:path w="349250" h="140334">
                  <a:moveTo>
                    <a:pt x="97294" y="2755"/>
                  </a:moveTo>
                  <a:lnTo>
                    <a:pt x="94500" y="2755"/>
                  </a:lnTo>
                  <a:lnTo>
                    <a:pt x="94500" y="67538"/>
                  </a:lnTo>
                  <a:lnTo>
                    <a:pt x="83070" y="105549"/>
                  </a:lnTo>
                  <a:lnTo>
                    <a:pt x="82664" y="106743"/>
                  </a:lnTo>
                  <a:lnTo>
                    <a:pt x="128955" y="106743"/>
                  </a:lnTo>
                  <a:lnTo>
                    <a:pt x="135535" y="103432"/>
                  </a:lnTo>
                  <a:lnTo>
                    <a:pt x="140662" y="98886"/>
                  </a:lnTo>
                  <a:lnTo>
                    <a:pt x="142073" y="96647"/>
                  </a:lnTo>
                  <a:lnTo>
                    <a:pt x="110413" y="96647"/>
                  </a:lnTo>
                  <a:lnTo>
                    <a:pt x="105041" y="96608"/>
                  </a:lnTo>
                  <a:lnTo>
                    <a:pt x="107162" y="88734"/>
                  </a:lnTo>
                  <a:lnTo>
                    <a:pt x="110578" y="75653"/>
                  </a:lnTo>
                  <a:lnTo>
                    <a:pt x="111658" y="75653"/>
                  </a:lnTo>
                  <a:lnTo>
                    <a:pt x="112712" y="75615"/>
                  </a:lnTo>
                  <a:lnTo>
                    <a:pt x="147612" y="75615"/>
                  </a:lnTo>
                  <a:lnTo>
                    <a:pt x="147243" y="72910"/>
                  </a:lnTo>
                  <a:lnTo>
                    <a:pt x="144018" y="69011"/>
                  </a:lnTo>
                  <a:lnTo>
                    <a:pt x="139674" y="63817"/>
                  </a:lnTo>
                  <a:lnTo>
                    <a:pt x="97294" y="63817"/>
                  </a:lnTo>
                  <a:lnTo>
                    <a:pt x="97294" y="2755"/>
                  </a:lnTo>
                  <a:close/>
                </a:path>
                <a:path w="349250" h="140334">
                  <a:moveTo>
                    <a:pt x="265163" y="0"/>
                  </a:moveTo>
                  <a:lnTo>
                    <a:pt x="187655" y="0"/>
                  </a:lnTo>
                  <a:lnTo>
                    <a:pt x="187655" y="63715"/>
                  </a:lnTo>
                  <a:lnTo>
                    <a:pt x="160439" y="63715"/>
                  </a:lnTo>
                  <a:lnTo>
                    <a:pt x="148056" y="106743"/>
                  </a:lnTo>
                  <a:lnTo>
                    <a:pt x="166928" y="106743"/>
                  </a:lnTo>
                  <a:lnTo>
                    <a:pt x="174498" y="79832"/>
                  </a:lnTo>
                  <a:lnTo>
                    <a:pt x="190373" y="79832"/>
                  </a:lnTo>
                  <a:lnTo>
                    <a:pt x="190373" y="2755"/>
                  </a:lnTo>
                  <a:lnTo>
                    <a:pt x="265163" y="2755"/>
                  </a:lnTo>
                  <a:lnTo>
                    <a:pt x="265163" y="0"/>
                  </a:lnTo>
                  <a:close/>
                </a:path>
                <a:path w="349250" h="140334">
                  <a:moveTo>
                    <a:pt x="190373" y="79832"/>
                  </a:moveTo>
                  <a:lnTo>
                    <a:pt x="174498" y="79832"/>
                  </a:lnTo>
                  <a:lnTo>
                    <a:pt x="174764" y="106743"/>
                  </a:lnTo>
                  <a:lnTo>
                    <a:pt x="190373" y="106743"/>
                  </a:lnTo>
                  <a:lnTo>
                    <a:pt x="190373" y="79832"/>
                  </a:lnTo>
                  <a:close/>
                </a:path>
                <a:path w="349250" h="140334">
                  <a:moveTo>
                    <a:pt x="219621" y="63792"/>
                  </a:moveTo>
                  <a:lnTo>
                    <a:pt x="192354" y="106743"/>
                  </a:lnTo>
                  <a:lnTo>
                    <a:pt x="211340" y="106743"/>
                  </a:lnTo>
                  <a:lnTo>
                    <a:pt x="227723" y="80949"/>
                  </a:lnTo>
                  <a:lnTo>
                    <a:pt x="246454" y="80949"/>
                  </a:lnTo>
                  <a:lnTo>
                    <a:pt x="250063" y="63817"/>
                  </a:lnTo>
                  <a:lnTo>
                    <a:pt x="219621" y="63792"/>
                  </a:lnTo>
                  <a:close/>
                </a:path>
                <a:path w="349250" h="140334">
                  <a:moveTo>
                    <a:pt x="246454" y="80949"/>
                  </a:moveTo>
                  <a:lnTo>
                    <a:pt x="227723" y="80949"/>
                  </a:lnTo>
                  <a:lnTo>
                    <a:pt x="222161" y="106743"/>
                  </a:lnTo>
                  <a:lnTo>
                    <a:pt x="241020" y="106743"/>
                  </a:lnTo>
                  <a:lnTo>
                    <a:pt x="246454" y="80949"/>
                  </a:lnTo>
                  <a:close/>
                </a:path>
                <a:path w="349250" h="140334">
                  <a:moveTo>
                    <a:pt x="265163" y="2755"/>
                  </a:moveTo>
                  <a:lnTo>
                    <a:pt x="262382" y="2755"/>
                  </a:lnTo>
                  <a:lnTo>
                    <a:pt x="262343" y="79832"/>
                  </a:lnTo>
                  <a:lnTo>
                    <a:pt x="257314" y="86766"/>
                  </a:lnTo>
                  <a:lnTo>
                    <a:pt x="254203" y="94348"/>
                  </a:lnTo>
                  <a:lnTo>
                    <a:pt x="252755" y="100444"/>
                  </a:lnTo>
                  <a:lnTo>
                    <a:pt x="252183" y="102577"/>
                  </a:lnTo>
                  <a:lnTo>
                    <a:pt x="251802" y="104660"/>
                  </a:lnTo>
                  <a:lnTo>
                    <a:pt x="251599" y="106743"/>
                  </a:lnTo>
                  <a:lnTo>
                    <a:pt x="274370" y="106743"/>
                  </a:lnTo>
                  <a:lnTo>
                    <a:pt x="274370" y="104292"/>
                  </a:lnTo>
                  <a:lnTo>
                    <a:pt x="274696" y="102577"/>
                  </a:lnTo>
                  <a:lnTo>
                    <a:pt x="292982" y="76200"/>
                  </a:lnTo>
                  <a:lnTo>
                    <a:pt x="265163" y="76200"/>
                  </a:lnTo>
                  <a:lnTo>
                    <a:pt x="265163" y="2755"/>
                  </a:lnTo>
                  <a:close/>
                </a:path>
                <a:path w="349250" h="140334">
                  <a:moveTo>
                    <a:pt x="331254" y="94754"/>
                  </a:moveTo>
                  <a:lnTo>
                    <a:pt x="294906" y="94754"/>
                  </a:lnTo>
                  <a:lnTo>
                    <a:pt x="291922" y="106743"/>
                  </a:lnTo>
                  <a:lnTo>
                    <a:pt x="328256" y="106743"/>
                  </a:lnTo>
                  <a:lnTo>
                    <a:pt x="331254" y="94754"/>
                  </a:lnTo>
                  <a:close/>
                </a:path>
                <a:path w="349250" h="140334">
                  <a:moveTo>
                    <a:pt x="349135" y="2755"/>
                  </a:moveTo>
                  <a:lnTo>
                    <a:pt x="346405" y="2755"/>
                  </a:lnTo>
                  <a:lnTo>
                    <a:pt x="346405" y="106743"/>
                  </a:lnTo>
                  <a:lnTo>
                    <a:pt x="349135" y="106743"/>
                  </a:lnTo>
                  <a:lnTo>
                    <a:pt x="349135" y="2755"/>
                  </a:lnTo>
                  <a:close/>
                </a:path>
                <a:path w="349250" h="140334">
                  <a:moveTo>
                    <a:pt x="147612" y="75615"/>
                  </a:moveTo>
                  <a:lnTo>
                    <a:pt x="123367" y="75615"/>
                  </a:lnTo>
                  <a:lnTo>
                    <a:pt x="127228" y="75971"/>
                  </a:lnTo>
                  <a:lnTo>
                    <a:pt x="129705" y="79400"/>
                  </a:lnTo>
                  <a:lnTo>
                    <a:pt x="113093" y="96608"/>
                  </a:lnTo>
                  <a:lnTo>
                    <a:pt x="111239" y="96608"/>
                  </a:lnTo>
                  <a:lnTo>
                    <a:pt x="110413" y="96647"/>
                  </a:lnTo>
                  <a:lnTo>
                    <a:pt x="142073" y="96647"/>
                  </a:lnTo>
                  <a:lnTo>
                    <a:pt x="144307" y="93100"/>
                  </a:lnTo>
                  <a:lnTo>
                    <a:pt x="146443" y="86067"/>
                  </a:lnTo>
                  <a:lnTo>
                    <a:pt x="147955" y="78130"/>
                  </a:lnTo>
                  <a:lnTo>
                    <a:pt x="147612" y="75615"/>
                  </a:lnTo>
                  <a:close/>
                </a:path>
                <a:path w="349250" h="140334">
                  <a:moveTo>
                    <a:pt x="82664" y="63817"/>
                  </a:moveTo>
                  <a:lnTo>
                    <a:pt x="59194" y="63817"/>
                  </a:lnTo>
                  <a:lnTo>
                    <a:pt x="30594" y="94602"/>
                  </a:lnTo>
                  <a:lnTo>
                    <a:pt x="52528" y="94602"/>
                  </a:lnTo>
                  <a:lnTo>
                    <a:pt x="82664" y="63817"/>
                  </a:lnTo>
                  <a:close/>
                </a:path>
                <a:path w="349250" h="140334">
                  <a:moveTo>
                    <a:pt x="336207" y="74282"/>
                  </a:moveTo>
                  <a:lnTo>
                    <a:pt x="307403" y="74282"/>
                  </a:lnTo>
                  <a:lnTo>
                    <a:pt x="313182" y="76492"/>
                  </a:lnTo>
                  <a:lnTo>
                    <a:pt x="312381" y="84543"/>
                  </a:lnTo>
                  <a:lnTo>
                    <a:pt x="334010" y="84543"/>
                  </a:lnTo>
                  <a:lnTo>
                    <a:pt x="336296" y="74409"/>
                  </a:lnTo>
                  <a:close/>
                </a:path>
                <a:path w="349250" h="140334">
                  <a:moveTo>
                    <a:pt x="349135" y="0"/>
                  </a:moveTo>
                  <a:lnTo>
                    <a:pt x="271627" y="0"/>
                  </a:lnTo>
                  <a:lnTo>
                    <a:pt x="271627" y="69977"/>
                  </a:lnTo>
                  <a:lnTo>
                    <a:pt x="269189" y="71907"/>
                  </a:lnTo>
                  <a:lnTo>
                    <a:pt x="267106" y="73977"/>
                  </a:lnTo>
                  <a:lnTo>
                    <a:pt x="265163" y="76200"/>
                  </a:lnTo>
                  <a:lnTo>
                    <a:pt x="292982" y="76200"/>
                  </a:lnTo>
                  <a:lnTo>
                    <a:pt x="301586" y="74282"/>
                  </a:lnTo>
                  <a:lnTo>
                    <a:pt x="336207" y="74282"/>
                  </a:lnTo>
                  <a:lnTo>
                    <a:pt x="332206" y="68529"/>
                  </a:lnTo>
                  <a:lnTo>
                    <a:pt x="331660" y="68008"/>
                  </a:lnTo>
                  <a:lnTo>
                    <a:pt x="274370" y="68008"/>
                  </a:lnTo>
                  <a:lnTo>
                    <a:pt x="274370" y="2755"/>
                  </a:lnTo>
                  <a:lnTo>
                    <a:pt x="349135" y="2755"/>
                  </a:lnTo>
                  <a:lnTo>
                    <a:pt x="349135" y="0"/>
                  </a:lnTo>
                  <a:close/>
                </a:path>
                <a:path w="349250" h="140334">
                  <a:moveTo>
                    <a:pt x="306273" y="59575"/>
                  </a:moveTo>
                  <a:lnTo>
                    <a:pt x="299198" y="59900"/>
                  </a:lnTo>
                  <a:lnTo>
                    <a:pt x="291169" y="61144"/>
                  </a:lnTo>
                  <a:lnTo>
                    <a:pt x="282708" y="63715"/>
                  </a:lnTo>
                  <a:lnTo>
                    <a:pt x="274370" y="68008"/>
                  </a:lnTo>
                  <a:lnTo>
                    <a:pt x="331660" y="68008"/>
                  </a:lnTo>
                  <a:lnTo>
                    <a:pt x="327909" y="64435"/>
                  </a:lnTo>
                  <a:lnTo>
                    <a:pt x="322035" y="61656"/>
                  </a:lnTo>
                  <a:lnTo>
                    <a:pt x="314763" y="60076"/>
                  </a:lnTo>
                  <a:lnTo>
                    <a:pt x="306273" y="59575"/>
                  </a:lnTo>
                  <a:close/>
                </a:path>
                <a:path w="349250" h="140334">
                  <a:moveTo>
                    <a:pt x="181241" y="0"/>
                  </a:moveTo>
                  <a:lnTo>
                    <a:pt x="103708" y="0"/>
                  </a:lnTo>
                  <a:lnTo>
                    <a:pt x="103708" y="63817"/>
                  </a:lnTo>
                  <a:lnTo>
                    <a:pt x="139674" y="63817"/>
                  </a:lnTo>
                  <a:lnTo>
                    <a:pt x="106489" y="63715"/>
                  </a:lnTo>
                  <a:lnTo>
                    <a:pt x="106489" y="2755"/>
                  </a:lnTo>
                  <a:lnTo>
                    <a:pt x="181241" y="2755"/>
                  </a:lnTo>
                  <a:lnTo>
                    <a:pt x="181241" y="0"/>
                  </a:lnTo>
                  <a:close/>
                </a:path>
                <a:path w="349250" h="140334">
                  <a:moveTo>
                    <a:pt x="139153" y="63195"/>
                  </a:moveTo>
                  <a:lnTo>
                    <a:pt x="129425" y="63690"/>
                  </a:lnTo>
                  <a:lnTo>
                    <a:pt x="106489" y="63715"/>
                  </a:lnTo>
                  <a:lnTo>
                    <a:pt x="139589" y="63715"/>
                  </a:lnTo>
                  <a:lnTo>
                    <a:pt x="139153" y="63195"/>
                  </a:lnTo>
                  <a:close/>
                </a:path>
                <a:path w="349250" h="140334">
                  <a:moveTo>
                    <a:pt x="181241" y="2755"/>
                  </a:moveTo>
                  <a:lnTo>
                    <a:pt x="178447" y="2755"/>
                  </a:lnTo>
                  <a:lnTo>
                    <a:pt x="178447" y="63715"/>
                  </a:lnTo>
                  <a:lnTo>
                    <a:pt x="181241" y="63715"/>
                  </a:lnTo>
                  <a:lnTo>
                    <a:pt x="181241" y="2755"/>
                  </a:lnTo>
                  <a:close/>
                </a:path>
              </a:pathLst>
            </a:custGeom>
            <a:solidFill>
              <a:srgbClr val="FFFFFF"/>
            </a:solidFill>
          </p:spPr>
          <p:txBody>
            <a:bodyPr wrap="square" lIns="0" tIns="0" rIns="0" bIns="0" rtlCol="0"/>
            <a:lstStyle/>
            <a:p>
              <a:endParaRPr/>
            </a:p>
          </p:txBody>
        </p:sp>
      </p:grpSp>
      <p:grpSp>
        <p:nvGrpSpPr>
          <p:cNvPr id="20" name="그룹 19">
            <a:extLst>
              <a:ext uri="{FF2B5EF4-FFF2-40B4-BE49-F238E27FC236}">
                <a16:creationId xmlns:a16="http://schemas.microsoft.com/office/drawing/2014/main" id="{42A3E50D-5233-7943-AEE5-B32F8BECB291}"/>
              </a:ext>
            </a:extLst>
          </p:cNvPr>
          <p:cNvGrpSpPr/>
          <p:nvPr userDrawn="1"/>
        </p:nvGrpSpPr>
        <p:grpSpPr>
          <a:xfrm>
            <a:off x="1867971" y="7311036"/>
            <a:ext cx="415797" cy="415785"/>
            <a:chOff x="2090331" y="7502470"/>
            <a:chExt cx="415797" cy="415785"/>
          </a:xfrm>
        </p:grpSpPr>
        <p:sp>
          <p:nvSpPr>
            <p:cNvPr id="21" name="object 24">
              <a:extLst>
                <a:ext uri="{FF2B5EF4-FFF2-40B4-BE49-F238E27FC236}">
                  <a16:creationId xmlns:a16="http://schemas.microsoft.com/office/drawing/2014/main" id="{CEBAB3E2-CE78-7B31-4F25-EEED6A0ED90B}"/>
                </a:ext>
              </a:extLst>
            </p:cNvPr>
            <p:cNvSpPr/>
            <p:nvPr userDrawn="1"/>
          </p:nvSpPr>
          <p:spPr>
            <a:xfrm>
              <a:off x="2090331" y="7502470"/>
              <a:ext cx="415797" cy="415785"/>
            </a:xfrm>
            <a:prstGeom prst="rect">
              <a:avLst/>
            </a:prstGeom>
            <a:blipFill>
              <a:blip r:embed="rId4" cstate="print"/>
              <a:stretch>
                <a:fillRect/>
              </a:stretch>
            </a:blipFill>
          </p:spPr>
          <p:txBody>
            <a:bodyPr wrap="square" lIns="0" tIns="0" rIns="0" bIns="0" rtlCol="0"/>
            <a:lstStyle/>
            <a:p>
              <a:endParaRPr/>
            </a:p>
          </p:txBody>
        </p:sp>
        <p:sp>
          <p:nvSpPr>
            <p:cNvPr id="22" name="object 25">
              <a:extLst>
                <a:ext uri="{FF2B5EF4-FFF2-40B4-BE49-F238E27FC236}">
                  <a16:creationId xmlns:a16="http://schemas.microsoft.com/office/drawing/2014/main" id="{A9097EB1-5568-3134-49D7-D823AA3704F5}"/>
                </a:ext>
              </a:extLst>
            </p:cNvPr>
            <p:cNvSpPr/>
            <p:nvPr userDrawn="1"/>
          </p:nvSpPr>
          <p:spPr>
            <a:xfrm>
              <a:off x="2123066" y="7607116"/>
              <a:ext cx="347390" cy="206495"/>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744108475"/>
      </p:ext>
    </p:extLst>
  </p:cSld>
  <p:clrMapOvr>
    <a:masterClrMapping/>
  </p:clrMapOvr>
  <p:extLst>
    <p:ext uri="{DCECCB84-F9BA-43D5-87BE-67443E8EF086}">
      <p15:sldGuideLst xmlns:p15="http://schemas.microsoft.com/office/powerpoint/2012/main">
        <p15:guide id="2" pos="4110">
          <p15:clr>
            <a:srgbClr val="FBAE40"/>
          </p15:clr>
        </p15:guide>
        <p15:guide id="3" orient="horz" pos="897" userDrawn="1">
          <p15:clr>
            <a:srgbClr val="FBAE40"/>
          </p15:clr>
        </p15:guide>
        <p15:guide id="4" orient="horz" pos="5819">
          <p15:clr>
            <a:srgbClr val="FBAE40"/>
          </p15:clr>
        </p15:guide>
        <p15:guide id="5" pos="21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cts2">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2F52AB4-4B6B-409A-84AA-2968C02C5017}"/>
              </a:ext>
            </a:extLst>
          </p:cNvPr>
          <p:cNvPicPr>
            <a:picLocks noChangeAspect="1"/>
          </p:cNvPicPr>
          <p:nvPr userDrawn="1"/>
        </p:nvPicPr>
        <p:blipFill>
          <a:blip r:embed="rId2"/>
          <a:stretch>
            <a:fillRect/>
          </a:stretch>
        </p:blipFill>
        <p:spPr>
          <a:xfrm>
            <a:off x="333375" y="493202"/>
            <a:ext cx="1364079" cy="316800"/>
          </a:xfrm>
          <a:prstGeom prst="rect">
            <a:avLst/>
          </a:prstGeom>
        </p:spPr>
      </p:pic>
      <p:sp>
        <p:nvSpPr>
          <p:cNvPr id="4" name="Rectangle 11">
            <a:hlinkClick r:id="rId3"/>
            <a:extLst>
              <a:ext uri="{FF2B5EF4-FFF2-40B4-BE49-F238E27FC236}">
                <a16:creationId xmlns:a16="http://schemas.microsoft.com/office/drawing/2014/main" id="{AAE67FC1-D07E-4DAA-95BE-94FE67842816}"/>
              </a:ext>
            </a:extLst>
          </p:cNvPr>
          <p:cNvSpPr>
            <a:spLocks noChangeArrowheads="1"/>
          </p:cNvSpPr>
          <p:nvPr userDrawn="1"/>
        </p:nvSpPr>
        <p:spPr bwMode="auto">
          <a:xfrm>
            <a:off x="333375" y="7506023"/>
            <a:ext cx="1954961" cy="200055"/>
          </a:xfrm>
          <a:prstGeom prst="rect">
            <a:avLst/>
          </a:prstGeom>
          <a:noFill/>
          <a:ln w="9525">
            <a:noFill/>
            <a:miter lim="800000"/>
            <a:headEnd/>
            <a:tailEnd/>
          </a:ln>
          <a:effectLst/>
        </p:spPr>
        <p:txBody>
          <a:bodyPr wrap="square" lIns="0" tIns="0" rIns="0" bIns="0" anchor="ctr">
            <a:spAutoFit/>
          </a:bodyPr>
          <a:lstStyle/>
          <a:p>
            <a:pPr>
              <a:defRPr/>
            </a:pPr>
            <a:r>
              <a:rPr lang="en-US" sz="1300" b="1" kern="0" err="1">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home.kpmg</a:t>
            </a:r>
            <a:r>
              <a:rPr lang="en-US" sz="1300" b="1" kern="0">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a:t>
            </a:r>
            <a:r>
              <a:rPr lang="en-US" sz="1300" b="1" kern="0" err="1">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kr</a:t>
            </a:r>
            <a:endParaRPr lang="en-GB" sz="1300" b="1" kern="0">
              <a:ln>
                <a:solidFill>
                  <a:schemeClr val="accent1">
                    <a:alpha val="0"/>
                  </a:schemeClr>
                </a:solidFill>
              </a:ln>
              <a:solidFill>
                <a:schemeClr val="bg1"/>
              </a:solidFill>
              <a:latin typeface="Arial" panose="020B0604020202020204" pitchFamily="34" charset="0"/>
              <a:cs typeface="Arial" panose="020B0604020202020204" pitchFamily="34" charset="0"/>
            </a:endParaRPr>
          </a:p>
        </p:txBody>
      </p:sp>
      <p:sp>
        <p:nvSpPr>
          <p:cNvPr id="5" name="Content Placeholder 1">
            <a:extLst>
              <a:ext uri="{FF2B5EF4-FFF2-40B4-BE49-F238E27FC236}">
                <a16:creationId xmlns:a16="http://schemas.microsoft.com/office/drawing/2014/main" id="{16172D9A-8B53-45CC-8580-6CD359FDACFB}"/>
              </a:ext>
            </a:extLst>
          </p:cNvPr>
          <p:cNvSpPr txBox="1">
            <a:spLocks/>
          </p:cNvSpPr>
          <p:nvPr userDrawn="1"/>
        </p:nvSpPr>
        <p:spPr>
          <a:xfrm>
            <a:off x="333375" y="7885679"/>
            <a:ext cx="4956175" cy="1384995"/>
          </a:xfrm>
          <a:prstGeom prst="rect">
            <a:avLst/>
          </a:prstGeom>
        </p:spPr>
        <p:txBody>
          <a:bodyPr wrap="square" lIns="0" tIns="0" rIns="0" bIns="0">
            <a:sp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 </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KPMG name and logo are trademarks used under license by the independent member firms of the KPMG global organization.</a:t>
            </a:r>
          </a:p>
        </p:txBody>
      </p:sp>
    </p:spTree>
    <p:extLst>
      <p:ext uri="{BB962C8B-B14F-4D97-AF65-F5344CB8AC3E}">
        <p14:creationId xmlns:p14="http://schemas.microsoft.com/office/powerpoint/2010/main" val="932972248"/>
      </p:ext>
    </p:extLst>
  </p:cSld>
  <p:clrMapOvr>
    <a:masterClrMapping/>
  </p:clrMapOvr>
  <p:extLst>
    <p:ext uri="{DCECCB84-F9BA-43D5-87BE-67443E8EF086}">
      <p15:sldGuideLst xmlns:p15="http://schemas.microsoft.com/office/powerpoint/2012/main">
        <p15:guide id="2" pos="4110">
          <p15:clr>
            <a:srgbClr val="FBAE40"/>
          </p15:clr>
        </p15:guide>
        <p15:guide id="3" orient="horz" pos="897">
          <p15:clr>
            <a:srgbClr val="FBAE40"/>
          </p15:clr>
        </p15:guide>
        <p15:guide id="4" orient="horz" pos="5819">
          <p15:clr>
            <a:srgbClr val="FBAE40"/>
          </p15:clr>
        </p15:guide>
        <p15:guide id="5" pos="21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659233"/>
      </p:ext>
    </p:extLst>
  </p:cSld>
  <p:clrMap bg1="lt1" tx1="dk1" bg2="lt2" tx2="dk2" accent1="accent1" accent2="accent2" accent3="accent3" accent4="accent4" accent5="accent5" accent6="accent6" hlink="hlink" folHlink="folHlink"/>
  <p:sldLayoutIdLst>
    <p:sldLayoutId id="2147484246" r:id="rId1"/>
    <p:sldLayoutId id="2147484251" r:id="rId2"/>
    <p:sldLayoutId id="2147484249" r:id="rId3"/>
    <p:sldLayoutId id="2147484250" r:id="rId4"/>
    <p:sldLayoutId id="2147484252" r:id="rId5"/>
    <p:sldLayoutId id="2147484253" r:id="rId6"/>
  </p:sldLayoutIdLst>
  <p:hf hdr="0" ftr="0" dt="0"/>
  <p:txStyles>
    <p:titleStyle>
      <a:lvl1pPr algn="l" defTabSz="495285" rtl="0" eaLnBrk="1" latinLnBrk="1" hangingPunct="1">
        <a:spcBef>
          <a:spcPct val="0"/>
        </a:spcBef>
        <a:buNone/>
        <a:defRPr sz="3900" kern="1200">
          <a:solidFill>
            <a:srgbClr val="00338D"/>
          </a:solidFill>
          <a:latin typeface="KPMG Extralight"/>
          <a:ea typeface="KoPub돋움체 Medium" panose="02020603020101020101" pitchFamily="18" charset="-127"/>
          <a:cs typeface="KPMG Extralight"/>
        </a:defRPr>
      </a:lvl1pPr>
    </p:titleStyle>
    <p:bodyStyle>
      <a:lvl1pPr marL="0" indent="0" algn="l" defTabSz="495285" rtl="0" eaLnBrk="1" latinLnBrk="1" hangingPunct="1">
        <a:spcBef>
          <a:spcPts val="0"/>
        </a:spcBef>
        <a:spcAft>
          <a:spcPts val="650"/>
        </a:spcAft>
        <a:buFontTx/>
        <a:buNone/>
        <a:defRPr sz="1083" b="1" i="0" kern="1200">
          <a:solidFill>
            <a:srgbClr val="00338D"/>
          </a:solidFill>
          <a:latin typeface="Univers for KPMG"/>
          <a:ea typeface="KoPub돋움체 Medium" panose="02020603020101020101" pitchFamily="18" charset="-127"/>
          <a:cs typeface="Univers for KPMG"/>
        </a:defRPr>
      </a:lvl1pPr>
      <a:lvl2pPr marL="0" indent="0" algn="l" defTabSz="495285" rtl="0" eaLnBrk="1" latinLnBrk="1" hangingPunct="1">
        <a:spcBef>
          <a:spcPts val="0"/>
        </a:spcBef>
        <a:spcAft>
          <a:spcPts val="650"/>
        </a:spcAft>
        <a:buFontTx/>
        <a:buNone/>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2pPr>
      <a:lvl3pPr marL="307077" indent="-307077" algn="l" defTabSz="495285"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3pPr>
      <a:lvl4pPr marL="624059" indent="-247642" algn="l" defTabSz="558916"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4pPr>
      <a:lvl5pPr marL="5160" indent="0" algn="l" defTabSz="495285" rtl="0" eaLnBrk="1" latinLnBrk="1" hangingPunct="1">
        <a:spcBef>
          <a:spcPts val="0"/>
        </a:spcBef>
        <a:spcAft>
          <a:spcPts val="650"/>
        </a:spcAft>
        <a:buFontTx/>
        <a:buNone/>
        <a:defRPr sz="1083" kern="1200">
          <a:solidFill>
            <a:srgbClr val="00A3A1"/>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5pPr>
      <a:lvl6pPr marL="2724066" indent="-247642" algn="l" defTabSz="495285" rtl="0" eaLnBrk="1" latinLnBrk="1" hangingPunct="1">
        <a:spcBef>
          <a:spcPct val="20000"/>
        </a:spcBef>
        <a:buFont typeface="Arial"/>
        <a:buChar char="•"/>
        <a:defRPr sz="2167" kern="1200">
          <a:solidFill>
            <a:schemeClr val="tx1"/>
          </a:solidFill>
          <a:latin typeface="+mn-lt"/>
          <a:ea typeface="+mn-ea"/>
          <a:cs typeface="+mn-cs"/>
        </a:defRPr>
      </a:lvl6pPr>
      <a:lvl7pPr marL="3219351" indent="-247642" algn="l" defTabSz="495285" rtl="0" eaLnBrk="1" latinLnBrk="1" hangingPunct="1">
        <a:spcBef>
          <a:spcPct val="20000"/>
        </a:spcBef>
        <a:buFont typeface="Arial"/>
        <a:buChar char="•"/>
        <a:defRPr sz="2167" kern="1200">
          <a:solidFill>
            <a:schemeClr val="tx1"/>
          </a:solidFill>
          <a:latin typeface="+mn-lt"/>
          <a:ea typeface="+mn-ea"/>
          <a:cs typeface="+mn-cs"/>
        </a:defRPr>
      </a:lvl7pPr>
      <a:lvl8pPr marL="3714636" indent="-247642" algn="l" defTabSz="495285" rtl="0" eaLnBrk="1" latinLnBrk="1" hangingPunct="1">
        <a:spcBef>
          <a:spcPct val="20000"/>
        </a:spcBef>
        <a:buFont typeface="Arial"/>
        <a:buChar char="•"/>
        <a:defRPr sz="2167" kern="1200">
          <a:solidFill>
            <a:schemeClr val="tx1"/>
          </a:solidFill>
          <a:latin typeface="+mn-lt"/>
          <a:ea typeface="+mn-ea"/>
          <a:cs typeface="+mn-cs"/>
        </a:defRPr>
      </a:lvl8pPr>
      <a:lvl9pPr marL="4209920" indent="-247642" algn="l" defTabSz="495285" rtl="0" eaLnBrk="1" latinLnBrk="1" hangingPunct="1">
        <a:spcBef>
          <a:spcPct val="20000"/>
        </a:spcBef>
        <a:buFont typeface="Arial"/>
        <a:buChar char="•"/>
        <a:defRPr sz="2167" kern="1200">
          <a:solidFill>
            <a:schemeClr val="tx1"/>
          </a:solidFill>
          <a:latin typeface="+mn-lt"/>
          <a:ea typeface="+mn-ea"/>
          <a:cs typeface="+mn-cs"/>
        </a:defRPr>
      </a:lvl9pPr>
    </p:bodyStyle>
    <p:otherStyle>
      <a:defPPr>
        <a:defRPr lang="en-US"/>
      </a:defPPr>
      <a:lvl1pPr marL="0" algn="l" defTabSz="495285" rtl="0" eaLnBrk="1" latinLnBrk="1" hangingPunct="1">
        <a:defRPr sz="1950" kern="1200">
          <a:solidFill>
            <a:schemeClr val="tx1"/>
          </a:solidFill>
          <a:latin typeface="+mn-lt"/>
          <a:ea typeface="+mn-ea"/>
          <a:cs typeface="+mn-cs"/>
        </a:defRPr>
      </a:lvl1pPr>
      <a:lvl2pPr marL="495285" algn="l" defTabSz="495285" rtl="0" eaLnBrk="1" latinLnBrk="1" hangingPunct="1">
        <a:defRPr sz="1950" kern="1200">
          <a:solidFill>
            <a:schemeClr val="tx1"/>
          </a:solidFill>
          <a:latin typeface="+mn-lt"/>
          <a:ea typeface="+mn-ea"/>
          <a:cs typeface="+mn-cs"/>
        </a:defRPr>
      </a:lvl2pPr>
      <a:lvl3pPr marL="990570" algn="l" defTabSz="495285" rtl="0" eaLnBrk="1" latinLnBrk="1" hangingPunct="1">
        <a:defRPr sz="1950" kern="1200">
          <a:solidFill>
            <a:schemeClr val="tx1"/>
          </a:solidFill>
          <a:latin typeface="+mn-lt"/>
          <a:ea typeface="+mn-ea"/>
          <a:cs typeface="+mn-cs"/>
        </a:defRPr>
      </a:lvl3pPr>
      <a:lvl4pPr marL="1485854" algn="l" defTabSz="495285" rtl="0" eaLnBrk="1" latinLnBrk="1" hangingPunct="1">
        <a:defRPr sz="1950" kern="1200">
          <a:solidFill>
            <a:schemeClr val="tx1"/>
          </a:solidFill>
          <a:latin typeface="+mn-lt"/>
          <a:ea typeface="+mn-ea"/>
          <a:cs typeface="+mn-cs"/>
        </a:defRPr>
      </a:lvl4pPr>
      <a:lvl5pPr marL="1981139" algn="l" defTabSz="495285" rtl="0" eaLnBrk="1" latinLnBrk="1" hangingPunct="1">
        <a:defRPr sz="1950" kern="1200">
          <a:solidFill>
            <a:schemeClr val="tx1"/>
          </a:solidFill>
          <a:latin typeface="+mn-lt"/>
          <a:ea typeface="+mn-ea"/>
          <a:cs typeface="+mn-cs"/>
        </a:defRPr>
      </a:lvl5pPr>
      <a:lvl6pPr marL="2476424" algn="l" defTabSz="495285" rtl="0" eaLnBrk="1" latinLnBrk="1" hangingPunct="1">
        <a:defRPr sz="1950" kern="1200">
          <a:solidFill>
            <a:schemeClr val="tx1"/>
          </a:solidFill>
          <a:latin typeface="+mn-lt"/>
          <a:ea typeface="+mn-ea"/>
          <a:cs typeface="+mn-cs"/>
        </a:defRPr>
      </a:lvl6pPr>
      <a:lvl7pPr marL="2971709" algn="l" defTabSz="495285" rtl="0" eaLnBrk="1" latinLnBrk="1" hangingPunct="1">
        <a:defRPr sz="1950" kern="1200">
          <a:solidFill>
            <a:schemeClr val="tx1"/>
          </a:solidFill>
          <a:latin typeface="+mn-lt"/>
          <a:ea typeface="+mn-ea"/>
          <a:cs typeface="+mn-cs"/>
        </a:defRPr>
      </a:lvl7pPr>
      <a:lvl8pPr marL="3466993" algn="l" defTabSz="495285" rtl="0" eaLnBrk="1" latinLnBrk="1" hangingPunct="1">
        <a:defRPr sz="1950" kern="1200">
          <a:solidFill>
            <a:schemeClr val="tx1"/>
          </a:solidFill>
          <a:latin typeface="+mn-lt"/>
          <a:ea typeface="+mn-ea"/>
          <a:cs typeface="+mn-cs"/>
        </a:defRPr>
      </a:lvl8pPr>
      <a:lvl9pPr marL="3962278" algn="l" defTabSz="495285" rtl="0" eaLnBrk="1" latinLnBrk="1" hangingPunct="1">
        <a:defRPr sz="19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0" userDrawn="1">
          <p15:clr>
            <a:srgbClr val="F26B43"/>
          </p15:clr>
        </p15:guide>
        <p15:guide id="2" pos="4110" userDrawn="1">
          <p15:clr>
            <a:srgbClr val="F26B43"/>
          </p15:clr>
        </p15:guide>
        <p15:guide id="3" orient="horz" pos="308" userDrawn="1">
          <p15:clr>
            <a:srgbClr val="F26B43"/>
          </p15:clr>
        </p15:guide>
        <p15:guide id="4" orient="horz" pos="597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chart" Target="../charts/char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5" Type="http://schemas.openxmlformats.org/officeDocument/2006/relationships/image" Target="../media/image63.jp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7.xml"/><Relationship Id="rId16"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디자인, 공구, 면도칼이(가) 표시된 사진&#10;&#10;자동 생성된 설명">
            <a:extLst>
              <a:ext uri="{FF2B5EF4-FFF2-40B4-BE49-F238E27FC236}">
                <a16:creationId xmlns:a16="http://schemas.microsoft.com/office/drawing/2014/main" id="{963E822B-E24F-121D-140D-C5B7B9F38C2A}"/>
              </a:ext>
            </a:extLst>
          </p:cNvPr>
          <p:cNvPicPr>
            <a:picLocks noChangeAspect="1"/>
          </p:cNvPicPr>
          <p:nvPr/>
        </p:nvPicPr>
        <p:blipFill>
          <a:blip r:embed="rId3"/>
          <a:stretch>
            <a:fillRect/>
          </a:stretch>
        </p:blipFill>
        <p:spPr>
          <a:xfrm>
            <a:off x="-5134" y="0"/>
            <a:ext cx="6863134" cy="9906000"/>
          </a:xfrm>
          <a:prstGeom prst="rect">
            <a:avLst/>
          </a:prstGeom>
        </p:spPr>
      </p:pic>
      <p:sp>
        <p:nvSpPr>
          <p:cNvPr id="6" name="직사각형 5">
            <a:extLst>
              <a:ext uri="{FF2B5EF4-FFF2-40B4-BE49-F238E27FC236}">
                <a16:creationId xmlns:a16="http://schemas.microsoft.com/office/drawing/2014/main" id="{93D9FA8A-25C1-D4B9-1E38-BAB1DA08F58E}"/>
              </a:ext>
            </a:extLst>
          </p:cNvPr>
          <p:cNvSpPr/>
          <p:nvPr/>
        </p:nvSpPr>
        <p:spPr>
          <a:xfrm>
            <a:off x="-5134" y="-1"/>
            <a:ext cx="6858000" cy="9906001"/>
          </a:xfrm>
          <a:prstGeom prst="rect">
            <a:avLst/>
          </a:prstGeom>
          <a:gradFill flip="none" rotWithShape="1">
            <a:gsLst>
              <a:gs pos="23000">
                <a:srgbClr val="098E7E">
                  <a:alpha val="80000"/>
                </a:srgbClr>
              </a:gs>
              <a:gs pos="93000">
                <a:srgbClr val="ACEAFF">
                  <a:alpha val="0"/>
                </a:srgbClr>
              </a:gs>
              <a:gs pos="65000">
                <a:srgbClr val="1E49E2">
                  <a:alpha val="20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pic>
        <p:nvPicPr>
          <p:cNvPr id="7" name="그림 6" descr="폰트, 텍스트, 그래픽, 로고이(가) 표시된 사진&#10;&#10;자동 생성된 설명">
            <a:extLst>
              <a:ext uri="{FF2B5EF4-FFF2-40B4-BE49-F238E27FC236}">
                <a16:creationId xmlns:a16="http://schemas.microsoft.com/office/drawing/2014/main" id="{E732654A-77FF-BBA7-A4E7-5AF9246EE298}"/>
              </a:ext>
            </a:extLst>
          </p:cNvPr>
          <p:cNvPicPr>
            <a:picLocks noChangeAspect="1"/>
          </p:cNvPicPr>
          <p:nvPr/>
        </p:nvPicPr>
        <p:blipFill>
          <a:blip r:embed="rId4"/>
          <a:stretch>
            <a:fillRect/>
          </a:stretch>
        </p:blipFill>
        <p:spPr>
          <a:xfrm>
            <a:off x="613593" y="490677"/>
            <a:ext cx="1403098" cy="336114"/>
          </a:xfrm>
          <a:prstGeom prst="rect">
            <a:avLst/>
          </a:prstGeom>
        </p:spPr>
      </p:pic>
      <p:sp>
        <p:nvSpPr>
          <p:cNvPr id="8" name="텍스트 개체 틀 1">
            <a:extLst>
              <a:ext uri="{FF2B5EF4-FFF2-40B4-BE49-F238E27FC236}">
                <a16:creationId xmlns:a16="http://schemas.microsoft.com/office/drawing/2014/main" id="{7029BD9A-EC3C-CDF8-1F0A-FBF05600A472}"/>
              </a:ext>
            </a:extLst>
          </p:cNvPr>
          <p:cNvSpPr txBox="1">
            <a:spLocks/>
          </p:cNvSpPr>
          <p:nvPr/>
        </p:nvSpPr>
        <p:spPr>
          <a:xfrm>
            <a:off x="591359" y="1367116"/>
            <a:ext cx="4713834" cy="2144177"/>
          </a:xfrm>
          <a:prstGeom prst="rect">
            <a:avLst/>
          </a:prstGeom>
        </p:spPr>
        <p:txBody>
          <a:bodyPr lIns="0">
            <a:spAutoFit/>
          </a:bodyPr>
          <a:lstStyle>
            <a:lvl1pPr marL="0" indent="0" algn="l" defTabSz="495285" rtl="0" eaLnBrk="1" latinLnBrk="1" hangingPunct="1">
              <a:spcBef>
                <a:spcPts val="0"/>
              </a:spcBef>
              <a:spcAft>
                <a:spcPts val="650"/>
              </a:spcAft>
              <a:buFontTx/>
              <a:buNone/>
              <a:defRPr sz="1083" b="1" i="0" kern="1200">
                <a:solidFill>
                  <a:srgbClr val="00338D"/>
                </a:solidFill>
                <a:latin typeface="Univers for KPMG"/>
                <a:ea typeface="KoPub돋움체 Medium" panose="02020603020101020101" pitchFamily="18" charset="-127"/>
                <a:cs typeface="Univers for KPMG"/>
              </a:defRPr>
            </a:lvl1pPr>
            <a:lvl2pPr marL="0" indent="0" algn="l" defTabSz="495285" rtl="0" eaLnBrk="1" latinLnBrk="1" hangingPunct="1">
              <a:spcBef>
                <a:spcPts val="0"/>
              </a:spcBef>
              <a:spcAft>
                <a:spcPts val="650"/>
              </a:spcAft>
              <a:buFontTx/>
              <a:buNone/>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2pPr>
            <a:lvl3pPr marL="307077" indent="-307077" algn="l" defTabSz="495285"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3pPr>
            <a:lvl4pPr marL="624059" indent="-247642" algn="l" defTabSz="558916"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4pPr>
            <a:lvl5pPr marL="5160" indent="0" algn="l" defTabSz="495285" rtl="0" eaLnBrk="1" latinLnBrk="1" hangingPunct="1">
              <a:spcBef>
                <a:spcPts val="0"/>
              </a:spcBef>
              <a:spcAft>
                <a:spcPts val="650"/>
              </a:spcAft>
              <a:buFontTx/>
              <a:buNone/>
              <a:defRPr sz="1083" kern="1200">
                <a:solidFill>
                  <a:srgbClr val="00A3A1"/>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5pPr>
            <a:lvl6pPr marL="2724066" indent="-247642" algn="l" defTabSz="495285" rtl="0" eaLnBrk="1" latinLnBrk="1" hangingPunct="1">
              <a:spcBef>
                <a:spcPct val="20000"/>
              </a:spcBef>
              <a:buFont typeface="Arial"/>
              <a:buChar char="•"/>
              <a:defRPr sz="2167" kern="1200">
                <a:solidFill>
                  <a:schemeClr val="tx1"/>
                </a:solidFill>
                <a:latin typeface="+mn-lt"/>
                <a:ea typeface="+mn-ea"/>
                <a:cs typeface="+mn-cs"/>
              </a:defRPr>
            </a:lvl6pPr>
            <a:lvl7pPr marL="3219351" indent="-247642" algn="l" defTabSz="495285" rtl="0" eaLnBrk="1" latinLnBrk="1" hangingPunct="1">
              <a:spcBef>
                <a:spcPct val="20000"/>
              </a:spcBef>
              <a:buFont typeface="Arial"/>
              <a:buChar char="•"/>
              <a:defRPr sz="2167" kern="1200">
                <a:solidFill>
                  <a:schemeClr val="tx1"/>
                </a:solidFill>
                <a:latin typeface="+mn-lt"/>
                <a:ea typeface="+mn-ea"/>
                <a:cs typeface="+mn-cs"/>
              </a:defRPr>
            </a:lvl7pPr>
            <a:lvl8pPr marL="3714636" indent="-247642" algn="l" defTabSz="495285" rtl="0" eaLnBrk="1" latinLnBrk="1" hangingPunct="1">
              <a:spcBef>
                <a:spcPct val="20000"/>
              </a:spcBef>
              <a:buFont typeface="Arial"/>
              <a:buChar char="•"/>
              <a:defRPr sz="2167" kern="1200">
                <a:solidFill>
                  <a:schemeClr val="tx1"/>
                </a:solidFill>
                <a:latin typeface="+mn-lt"/>
                <a:ea typeface="+mn-ea"/>
                <a:cs typeface="+mn-cs"/>
              </a:defRPr>
            </a:lvl8pPr>
            <a:lvl9pPr marL="4209920" indent="-247642" algn="l" defTabSz="495285" rtl="0" eaLnBrk="1" latinLnBrk="1" hangingPunct="1">
              <a:spcBef>
                <a:spcPct val="20000"/>
              </a:spcBef>
              <a:buFont typeface="Arial"/>
              <a:buChar char="•"/>
              <a:defRPr sz="2167" kern="1200">
                <a:solidFill>
                  <a:schemeClr val="tx1"/>
                </a:solidFill>
                <a:latin typeface="+mn-lt"/>
                <a:ea typeface="+mn-ea"/>
                <a:cs typeface="+mn-cs"/>
              </a:defRPr>
            </a:lvl9pPr>
          </a:lstStyle>
          <a:p>
            <a:pPr>
              <a:lnSpc>
                <a:spcPts val="8000"/>
              </a:lnSpc>
            </a:pPr>
            <a:r>
              <a:rPr lang="en-US" altLang="ko-KR" sz="9600" b="0" dirty="0">
                <a:ln>
                  <a:solidFill>
                    <a:schemeClr val="accent1">
                      <a:alpha val="0"/>
                    </a:schemeClr>
                  </a:solidFill>
                </a:ln>
                <a:solidFill>
                  <a:schemeClr val="bg1"/>
                </a:solidFill>
                <a:latin typeface="KPMG Bold" panose="020B0803030202040204" pitchFamily="34" charset="0"/>
              </a:rPr>
              <a:t>Issue</a:t>
            </a:r>
            <a:br>
              <a:rPr lang="en-US" altLang="ko-KR" sz="9600" b="0" dirty="0">
                <a:ln>
                  <a:solidFill>
                    <a:schemeClr val="accent1">
                      <a:alpha val="0"/>
                    </a:schemeClr>
                  </a:solidFill>
                </a:ln>
                <a:solidFill>
                  <a:schemeClr val="bg1"/>
                </a:solidFill>
                <a:latin typeface="KPMG Bold" panose="020B0803030202040204" pitchFamily="34" charset="0"/>
              </a:rPr>
            </a:br>
            <a:r>
              <a:rPr lang="en-US" altLang="ko-KR" sz="9600" b="0" dirty="0">
                <a:ln>
                  <a:solidFill>
                    <a:schemeClr val="accent1">
                      <a:alpha val="0"/>
                    </a:schemeClr>
                  </a:solidFill>
                </a:ln>
                <a:solidFill>
                  <a:schemeClr val="bg1"/>
                </a:solidFill>
                <a:latin typeface="KPMG Bold" panose="020B0803030202040204" pitchFamily="34" charset="0"/>
              </a:rPr>
              <a:t>Monitor</a:t>
            </a:r>
            <a:endParaRPr lang="ko-KR" altLang="en-US" sz="9600" b="0" dirty="0">
              <a:ln>
                <a:solidFill>
                  <a:schemeClr val="accent1">
                    <a:alpha val="0"/>
                  </a:schemeClr>
                </a:solidFill>
              </a:ln>
              <a:solidFill>
                <a:schemeClr val="bg1"/>
              </a:solidFill>
              <a:latin typeface="KPMG Bold" panose="020B0803030202040204" pitchFamily="34" charset="0"/>
            </a:endParaRPr>
          </a:p>
        </p:txBody>
      </p:sp>
      <p:sp>
        <p:nvSpPr>
          <p:cNvPr id="9" name="TextBox 8">
            <a:extLst>
              <a:ext uri="{FF2B5EF4-FFF2-40B4-BE49-F238E27FC236}">
                <a16:creationId xmlns:a16="http://schemas.microsoft.com/office/drawing/2014/main" id="{7D591B63-CDFF-0178-77F1-F93F4E00445D}"/>
              </a:ext>
            </a:extLst>
          </p:cNvPr>
          <p:cNvSpPr txBox="1"/>
          <p:nvPr/>
        </p:nvSpPr>
        <p:spPr>
          <a:xfrm>
            <a:off x="622933" y="8143904"/>
            <a:ext cx="2893201" cy="789960"/>
          </a:xfrm>
          <a:prstGeom prst="rect">
            <a:avLst/>
          </a:prstGeom>
          <a:noFill/>
        </p:spPr>
        <p:txBody>
          <a:bodyPr wrap="square" lIns="0" rtlCol="0">
            <a:spAutoFit/>
          </a:bodyPr>
          <a:lstStyle/>
          <a:p>
            <a:pPr marL="0" marR="0" lvl="0" indent="0" algn="l" defTabSz="914400" rtl="0" eaLnBrk="1" fontAlgn="auto" latinLnBrk="0" hangingPunct="1">
              <a:spcBef>
                <a:spcPts val="0"/>
              </a:spcBef>
              <a:spcAft>
                <a:spcPts val="400"/>
              </a:spcAft>
              <a:buClrTx/>
              <a:buSzTx/>
              <a:buFontTx/>
              <a:buNone/>
              <a:tabLst/>
              <a:defRPr/>
            </a:pPr>
            <a:r>
              <a:rPr kumimoji="0" lang="ko-KR" altLang="en-US" sz="1400" b="0" i="0" u="none" strike="noStrike" kern="1200" cap="none" spc="0" normalizeH="0" baseline="0" noProof="0" dirty="0" err="1">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1400" b="0" i="0" u="none" strike="noStrike" kern="1200" cap="none" spc="0" normalizeH="0" baseline="0" noProof="0" dirty="0">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1400" b="0" i="0" u="none" strike="noStrike" kern="1200" cap="none" spc="0" normalizeH="0" baseline="0" noProof="0" dirty="0">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경제연구원</a:t>
            </a:r>
            <a:endParaRPr kumimoji="0" lang="en-US" altLang="ko-KR" sz="1400" b="0" i="0" u="none" strike="noStrike" kern="1200" cap="none" spc="0" normalizeH="0" baseline="0" noProof="0" dirty="0">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spcBef>
                <a:spcPts val="0"/>
              </a:spcBef>
              <a:spcAft>
                <a:spcPts val="400"/>
              </a:spcAft>
              <a:buClrTx/>
              <a:buSzTx/>
              <a:buFontTx/>
              <a:buNone/>
              <a:tabLst/>
              <a:defRPr/>
            </a:pPr>
            <a:r>
              <a:rPr lang="en-US" altLang="ko-KR" sz="1400" b="1" dirty="0">
                <a:ln>
                  <a:solidFill>
                    <a:schemeClr val="bg1">
                      <a:alpha val="0"/>
                    </a:schemeClr>
                  </a:solidFill>
                </a:ln>
                <a:solidFill>
                  <a:schemeClr val="bg1"/>
                </a:solidFill>
                <a:latin typeface="KoPub돋움체 Medium" panose="02020603020101020101" pitchFamily="18" charset="-127"/>
                <a:ea typeface="KoPub돋움체 Medium" panose="02020603020101020101" pitchFamily="18" charset="-127"/>
              </a:rPr>
              <a:t>—</a:t>
            </a:r>
            <a:br>
              <a:rPr lang="en-US" altLang="ko-KR" sz="1400" b="1" dirty="0">
                <a:ln>
                  <a:solidFill>
                    <a:schemeClr val="bg1">
                      <a:alpha val="0"/>
                    </a:schemeClr>
                  </a:solidFill>
                </a:ln>
                <a:solidFill>
                  <a:schemeClr val="bg1"/>
                </a:solidFill>
                <a:latin typeface="KoPub돋움체 Medium" panose="02020603020101020101" pitchFamily="18" charset="-127"/>
                <a:ea typeface="KoPub돋움체 Medium" panose="02020603020101020101" pitchFamily="18" charset="-127"/>
              </a:rPr>
            </a:br>
            <a:r>
              <a:rPr kumimoji="0" lang="en-US" altLang="ko-KR" sz="1400" b="0" i="0" u="none" strike="noStrike" kern="1200" cap="none" spc="0" normalizeH="0" baseline="0" noProof="0" dirty="0" err="1">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home.kpmg</a:t>
            </a:r>
            <a:r>
              <a:rPr lang="en-US" altLang="ko-KR" sz="1400" dirty="0">
                <a:ln>
                  <a:solidFill>
                    <a:schemeClr val="bg1">
                      <a:alpha val="0"/>
                    </a:schemeClr>
                  </a:solidFill>
                </a:ln>
                <a:solidFill>
                  <a:schemeClr val="bg1"/>
                </a:solidFill>
                <a:latin typeface="KoPub돋움체 Medium" panose="02020603020101020101" pitchFamily="18" charset="-127"/>
                <a:ea typeface="KoPub돋움체 Medium" panose="02020603020101020101" pitchFamily="18" charset="-127"/>
              </a:rPr>
              <a:t>/</a:t>
            </a:r>
            <a:r>
              <a:rPr kumimoji="0" lang="en-US" altLang="ko-KR" sz="1400" b="0" i="0" u="none" strike="noStrike" kern="1200" cap="none" spc="0" normalizeH="0" baseline="0" noProof="0" dirty="0" err="1">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kr</a:t>
            </a:r>
            <a:endParaRPr kumimoji="0" lang="ko-KR" altLang="en-US" sz="1400" b="0" i="0" u="none" strike="noStrike" kern="1200" cap="none" spc="0" normalizeH="0" baseline="0" noProof="0" dirty="0">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 name="TextBox 9">
            <a:extLst>
              <a:ext uri="{FF2B5EF4-FFF2-40B4-BE49-F238E27FC236}">
                <a16:creationId xmlns:a16="http://schemas.microsoft.com/office/drawing/2014/main" id="{A6273693-4561-717E-D751-060A50D8ACFE}"/>
              </a:ext>
            </a:extLst>
          </p:cNvPr>
          <p:cNvSpPr txBox="1"/>
          <p:nvPr/>
        </p:nvSpPr>
        <p:spPr>
          <a:xfrm>
            <a:off x="603884" y="3885313"/>
            <a:ext cx="5920741" cy="1247521"/>
          </a:xfrm>
          <a:prstGeom prst="rect">
            <a:avLst/>
          </a:prstGeom>
          <a:noFill/>
        </p:spPr>
        <p:txBody>
          <a:bodyPr wrap="square" lIns="0" tIns="0" rIns="0" bIns="0" rtlCol="0">
            <a:spAutoFit/>
          </a:bodyPr>
          <a:lstStyle/>
          <a:p>
            <a:pPr lvl="0">
              <a:lnSpc>
                <a:spcPct val="110000"/>
              </a:lnSpc>
              <a:spcAft>
                <a:spcPts val="2000"/>
              </a:spcAft>
              <a:defRPr/>
            </a:pPr>
            <a:r>
              <a:rPr lang="ko-KR" altLang="en-US"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t>충전 인프라 산업의 부상</a:t>
            </a:r>
            <a:r>
              <a:rPr lang="en-US" altLang="ko-KR"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t>,</a:t>
            </a:r>
            <a:br>
              <a:rPr lang="en-US" altLang="ko-KR"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br>
            <a:r>
              <a:rPr lang="ko-KR" altLang="en-US"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t>시장 선점을 위한 </a:t>
            </a:r>
            <a:r>
              <a:rPr lang="en-US" altLang="ko-KR"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t>3</a:t>
            </a:r>
            <a:r>
              <a:rPr lang="ko-KR" altLang="en-US"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t>가지 질문</a:t>
            </a:r>
            <a:endParaRPr lang="en-US" altLang="ko-KR"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endParaRPr>
          </a:p>
          <a:p>
            <a:pPr lvl="0">
              <a:spcAft>
                <a:spcPts val="1000"/>
              </a:spcAft>
              <a:defRPr/>
            </a:pPr>
            <a:r>
              <a:rPr lang="en-US" altLang="ko-KR" sz="1600" spc="-20" dirty="0">
                <a:ln>
                  <a:solidFill>
                    <a:schemeClr val="bg1">
                      <a:alpha val="0"/>
                    </a:schemeClr>
                  </a:solidFill>
                </a:ln>
                <a:solidFill>
                  <a:schemeClr val="bg1"/>
                </a:solidFill>
                <a:latin typeface="+mn-ea"/>
                <a:cs typeface="Arial" panose="020B0604020202020204" pitchFamily="34" charset="0"/>
              </a:rPr>
              <a:t>August 2023 | </a:t>
            </a:r>
            <a:r>
              <a:rPr lang="ko-KR" altLang="en-US" sz="1600" spc="-20" dirty="0">
                <a:ln>
                  <a:solidFill>
                    <a:schemeClr val="bg1">
                      <a:alpha val="0"/>
                    </a:schemeClr>
                  </a:solidFill>
                </a:ln>
                <a:solidFill>
                  <a:schemeClr val="bg1"/>
                </a:solidFill>
                <a:latin typeface="+mn-ea"/>
                <a:cs typeface="Arial" panose="020B0604020202020204" pitchFamily="34" charset="0"/>
              </a:rPr>
              <a:t>제</a:t>
            </a:r>
            <a:r>
              <a:rPr lang="en-US" altLang="ko-KR" sz="1600" spc="-20" dirty="0">
                <a:ln>
                  <a:solidFill>
                    <a:schemeClr val="bg1">
                      <a:alpha val="0"/>
                    </a:schemeClr>
                  </a:solidFill>
                </a:ln>
                <a:solidFill>
                  <a:schemeClr val="bg1"/>
                </a:solidFill>
                <a:latin typeface="+mn-ea"/>
                <a:cs typeface="Arial" panose="020B0604020202020204" pitchFamily="34" charset="0"/>
              </a:rPr>
              <a:t>156</a:t>
            </a:r>
            <a:r>
              <a:rPr lang="ko-KR" altLang="en-US" sz="1600" spc="-20" dirty="0">
                <a:ln>
                  <a:solidFill>
                    <a:schemeClr val="bg1">
                      <a:alpha val="0"/>
                    </a:schemeClr>
                  </a:solidFill>
                </a:ln>
                <a:solidFill>
                  <a:schemeClr val="bg1"/>
                </a:solidFill>
                <a:latin typeface="+mn-ea"/>
                <a:cs typeface="Arial" panose="020B0604020202020204" pitchFamily="34" charset="0"/>
              </a:rPr>
              <a:t>호</a:t>
            </a:r>
          </a:p>
        </p:txBody>
      </p:sp>
    </p:spTree>
    <p:extLst>
      <p:ext uri="{BB962C8B-B14F-4D97-AF65-F5344CB8AC3E}">
        <p14:creationId xmlns:p14="http://schemas.microsoft.com/office/powerpoint/2010/main" val="4229796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전 세계 충전 인프라 시장 현황 및 전망</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endPar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드디어 본격화된 충전 인프라 시장의 성장</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시장은 어떻게 발전해오고 있으며 향후에는 얼마나 성장할 것인가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 세계 충전 인프라 시장 규모를 파악하기 위해 글로벌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시장조사기관인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Statista</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err="1">
                <a:ln>
                  <a:solidFill>
                    <a:schemeClr val="accent1">
                      <a:alpha val="0"/>
                    </a:schemeClr>
                  </a:solidFill>
                </a:ln>
                <a:latin typeface="KoPub돋움체 Medium" panose="02020603020101020101" pitchFamily="18" charset="-127"/>
                <a:ea typeface="KoPub돋움체 Medium" panose="02020603020101020101" pitchFamily="18" charset="-127"/>
              </a:rPr>
              <a:t>MarketsandMarkets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분석을 참고했다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우선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Statista</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따르면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 세계 충전 인프라 시장 규모는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144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9,500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달러 규모에서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2030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년까지 연평균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씩 성장하여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1,281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3,500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달러 규모로 확대될 것으로 예상된다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a:t>
            </a:r>
            <a:r>
              <a:rPr lang="en-US" altLang="ko-KR" sz="1050" dirty="0" err="1">
                <a:ln>
                  <a:solidFill>
                    <a:schemeClr val="accent1">
                      <a:alpha val="0"/>
                    </a:schemeClr>
                  </a:solidFill>
                </a:ln>
                <a:latin typeface="KoPub돋움체 Medium" panose="02020603020101020101" pitchFamily="18" charset="-127"/>
                <a:ea typeface="KoPub돋움체 Medium" panose="02020603020101020101" pitchFamily="18" charset="-127"/>
              </a:rPr>
              <a:t>MarketsandMarkets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따르면 전 세계 충전 인프라 시장은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119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 규모에서 연평균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씩 성장하여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769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 규모의 시장이 될 것으로 전망된다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참고로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년의 충전 인프라 시장 규모가 각 사의 데이터가 상이한 까닭은 양 사가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충전 인프라 시장 규모로 각 사의 전망치를 활용했기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본 고에서는 시장 규모 자체보다 성장세에 주목하고자 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성장세를 본다면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시장과 충전 인프라 시장은 궤를 같이 하고 있다는 걸 알 수 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시장조사기관의 시장 성장 전망을 토대로 볼 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인프라 시장의 본격적인 성장은 이미 시작되었다고 보는 것이 합리적이다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한편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인프라 시장은 구조적인 특성 상 각 국가의 정책에 영향을 많이 받는다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시장도 정부 주도 정책으로 성장했던 것처럼 충전 인프라 역시 정부의 보조금 정책</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 인프라를 조기에 구축할 수 있는 다양한 정책에 의해 성장해왔기 때문에 국가별 성장률은 상이하다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IEA(</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국제에너지기구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따르면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년부터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년까지 중국의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 시장은 매년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씩 성장을 거듭했고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급속 충전기 시장은 매년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씩 성장했다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반면 미국의 경우 동기간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 시장의 연평균 성장률은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급속 충전기 시장의 성장률은 연평균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 중국 대비 낮은 성장률을 보였다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540799"/>
            <a:ext cx="1813778" cy="2703550"/>
            <a:chOff x="162169" y="1816262"/>
            <a:chExt cx="1813778" cy="270355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31948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전 세계 충전 인프라 시장은 지속적으로 확대되고 있으며 연평균 성장률은 조사기관마다 차이 나지만 대략 </a:t>
              </a:r>
              <a:r>
                <a:rPr lang="en-US" altLang="ko-KR" spc="-20" dirty="0">
                  <a:solidFill>
                    <a:schemeClr val="accent4"/>
                  </a:solidFill>
                </a:rPr>
                <a:t>20%~30% </a:t>
              </a:r>
              <a:r>
                <a:rPr lang="ko-KR" altLang="en-US" spc="-20" dirty="0">
                  <a:solidFill>
                    <a:schemeClr val="accent4"/>
                  </a:solidFill>
                </a:rPr>
                <a:t>수준</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643698"/>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5" name="그룹 4">
            <a:extLst>
              <a:ext uri="{FF2B5EF4-FFF2-40B4-BE49-F238E27FC236}">
                <a16:creationId xmlns:a16="http://schemas.microsoft.com/office/drawing/2014/main" id="{03F95A3A-2B37-4A31-D54B-BD88DAD086A1}"/>
              </a:ext>
            </a:extLst>
          </p:cNvPr>
          <p:cNvGrpSpPr/>
          <p:nvPr/>
        </p:nvGrpSpPr>
        <p:grpSpPr>
          <a:xfrm>
            <a:off x="156073" y="4314479"/>
            <a:ext cx="1813778" cy="2240254"/>
            <a:chOff x="162169" y="1816262"/>
            <a:chExt cx="1813778" cy="2240254"/>
          </a:xfrm>
        </p:grpSpPr>
        <p:sp>
          <p:nvSpPr>
            <p:cNvPr id="6" name="TextBox 5">
              <a:extLst>
                <a:ext uri="{FF2B5EF4-FFF2-40B4-BE49-F238E27FC236}">
                  <a16:creationId xmlns:a16="http://schemas.microsoft.com/office/drawing/2014/main" id="{9D168B36-D10C-501D-0790-0F504E70ADF3}"/>
                </a:ext>
              </a:extLst>
            </p:cNvPr>
            <p:cNvSpPr txBox="1"/>
            <p:nvPr/>
          </p:nvSpPr>
          <p:spPr>
            <a:xfrm>
              <a:off x="1427843" y="2856187"/>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7" name="TextBox 6">
              <a:extLst>
                <a:ext uri="{FF2B5EF4-FFF2-40B4-BE49-F238E27FC236}">
                  <a16:creationId xmlns:a16="http://schemas.microsoft.com/office/drawing/2014/main" id="{64B5A1E8-4816-49A0-EEA3-5E319B7710E6}"/>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8" name="TextBox 7">
              <a:extLst>
                <a:ext uri="{FF2B5EF4-FFF2-40B4-BE49-F238E27FC236}">
                  <a16:creationId xmlns:a16="http://schemas.microsoft.com/office/drawing/2014/main" id="{9F3C5910-E47A-5E5B-2C19-23C60BF250E9}"/>
                </a:ext>
              </a:extLst>
            </p:cNvPr>
            <p:cNvSpPr txBox="1"/>
            <p:nvPr/>
          </p:nvSpPr>
          <p:spPr>
            <a:xfrm>
              <a:off x="405765" y="2248598"/>
              <a:ext cx="1570182" cy="76206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국가별 충전 인프라 시장 성장률은 국가별 보조금 정책 등에 의해 상이</a:t>
              </a:r>
              <a:endParaRPr lang="en-US" altLang="ko-KR" spc="-20" dirty="0">
                <a:solidFill>
                  <a:schemeClr val="accent4"/>
                </a:solidFill>
              </a:endParaRPr>
            </a:p>
          </p:txBody>
        </p:sp>
      </p:grpSp>
      <p:sp>
        <p:nvSpPr>
          <p:cNvPr id="9" name="직사각형 8">
            <a:extLst>
              <a:ext uri="{FF2B5EF4-FFF2-40B4-BE49-F238E27FC236}">
                <a16:creationId xmlns:a16="http://schemas.microsoft.com/office/drawing/2014/main" id="{4225C849-8A46-D10F-7A6B-AFFD620F98AB}"/>
              </a:ext>
            </a:extLst>
          </p:cNvPr>
          <p:cNvSpPr/>
          <p:nvPr/>
        </p:nvSpPr>
        <p:spPr>
          <a:xfrm>
            <a:off x="333376" y="8914286"/>
            <a:ext cx="2845099"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Statista, </a:t>
            </a:r>
            <a:r>
              <a:rPr lang="en-US" altLang="ko-KR"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MarketsandMarkets</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2022</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년부터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2030</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년까지 전망치</a:t>
            </a:r>
          </a:p>
        </p:txBody>
      </p:sp>
      <p:sp>
        <p:nvSpPr>
          <p:cNvPr id="10" name="TextBox 9">
            <a:extLst>
              <a:ext uri="{FF2B5EF4-FFF2-40B4-BE49-F238E27FC236}">
                <a16:creationId xmlns:a16="http://schemas.microsoft.com/office/drawing/2014/main" id="{B864B971-EBFE-68F5-14CA-79C64634C633}"/>
              </a:ext>
            </a:extLst>
          </p:cNvPr>
          <p:cNvSpPr txBox="1"/>
          <p:nvPr/>
        </p:nvSpPr>
        <p:spPr>
          <a:xfrm>
            <a:off x="333375" y="6112132"/>
            <a:ext cx="3095625"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전 세계 충전 인프라 시장 규모 전망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11" name="TextBox 10">
            <a:extLst>
              <a:ext uri="{FF2B5EF4-FFF2-40B4-BE49-F238E27FC236}">
                <a16:creationId xmlns:a16="http://schemas.microsoft.com/office/drawing/2014/main" id="{82A33F32-E63B-1279-8C26-D4F16D634D77}"/>
              </a:ext>
            </a:extLst>
          </p:cNvPr>
          <p:cNvSpPr txBox="1"/>
          <p:nvPr/>
        </p:nvSpPr>
        <p:spPr>
          <a:xfrm>
            <a:off x="447696" y="6658085"/>
            <a:ext cx="421590" cy="115416"/>
          </a:xfrm>
          <a:prstGeom prst="rect">
            <a:avLst/>
          </a:prstGeom>
          <a:noFill/>
          <a:ln>
            <a:noFill/>
          </a:ln>
        </p:spPr>
        <p:txBody>
          <a:bodyPr wrap="none" lIns="0" tIns="0" rIns="0" bIns="0" rtlCol="0">
            <a:spAutoFit/>
          </a:bodyPr>
          <a:lstStyle/>
          <a:p>
            <a:pPr algn="l"/>
            <a:r>
              <a:rPr lang="en-US" altLang="ko-KR"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백만 달러</a:t>
            </a:r>
            <a:r>
              <a:rPr lang="en-US" altLang="ko-KR"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aphicFrame>
        <p:nvGraphicFramePr>
          <p:cNvPr id="12" name="차트 11">
            <a:extLst>
              <a:ext uri="{FF2B5EF4-FFF2-40B4-BE49-F238E27FC236}">
                <a16:creationId xmlns:a16="http://schemas.microsoft.com/office/drawing/2014/main" id="{7906ADB8-743C-D58B-917A-C7597771F757}"/>
              </a:ext>
            </a:extLst>
          </p:cNvPr>
          <p:cNvGraphicFramePr>
            <a:graphicFrameLocks/>
          </p:cNvGraphicFramePr>
          <p:nvPr>
            <p:extLst>
              <p:ext uri="{D42A27DB-BD31-4B8C-83A1-F6EECF244321}">
                <p14:modId xmlns:p14="http://schemas.microsoft.com/office/powerpoint/2010/main" val="3261643989"/>
              </p:ext>
            </p:extLst>
          </p:nvPr>
        </p:nvGraphicFramePr>
        <p:xfrm>
          <a:off x="337907" y="6790944"/>
          <a:ext cx="6144586" cy="219914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그룹 12">
            <a:extLst>
              <a:ext uri="{FF2B5EF4-FFF2-40B4-BE49-F238E27FC236}">
                <a16:creationId xmlns:a16="http://schemas.microsoft.com/office/drawing/2014/main" id="{515CF4E2-5988-2CC4-E1B0-4B28FEFCBE4F}"/>
              </a:ext>
            </a:extLst>
          </p:cNvPr>
          <p:cNvGrpSpPr/>
          <p:nvPr/>
        </p:nvGrpSpPr>
        <p:grpSpPr>
          <a:xfrm>
            <a:off x="1036320" y="6984875"/>
            <a:ext cx="1698171" cy="648378"/>
            <a:chOff x="1036320" y="6984875"/>
            <a:chExt cx="1698171" cy="648378"/>
          </a:xfrm>
        </p:grpSpPr>
        <p:grpSp>
          <p:nvGrpSpPr>
            <p:cNvPr id="16" name="그룹 15">
              <a:extLst>
                <a:ext uri="{FF2B5EF4-FFF2-40B4-BE49-F238E27FC236}">
                  <a16:creationId xmlns:a16="http://schemas.microsoft.com/office/drawing/2014/main" id="{ED7107E3-6DEE-62C8-9EE5-0095B1DEBD5E}"/>
                </a:ext>
              </a:extLst>
            </p:cNvPr>
            <p:cNvGrpSpPr/>
            <p:nvPr/>
          </p:nvGrpSpPr>
          <p:grpSpPr>
            <a:xfrm>
              <a:off x="1036320" y="6984875"/>
              <a:ext cx="1698171" cy="648378"/>
              <a:chOff x="1036320" y="7097487"/>
              <a:chExt cx="1698171" cy="648378"/>
            </a:xfrm>
          </p:grpSpPr>
          <p:sp>
            <p:nvSpPr>
              <p:cNvPr id="19" name="직사각형 18">
                <a:extLst>
                  <a:ext uri="{FF2B5EF4-FFF2-40B4-BE49-F238E27FC236}">
                    <a16:creationId xmlns:a16="http://schemas.microsoft.com/office/drawing/2014/main" id="{9723B44E-E911-B069-0201-6BD74BD9450F}"/>
                  </a:ext>
                </a:extLst>
              </p:cNvPr>
              <p:cNvSpPr/>
              <p:nvPr/>
            </p:nvSpPr>
            <p:spPr>
              <a:xfrm>
                <a:off x="1036320" y="7097487"/>
                <a:ext cx="1698171" cy="648378"/>
              </a:xfrm>
              <a:prstGeom prst="rect">
                <a:avLst/>
              </a:prstGeom>
              <a:solidFill>
                <a:schemeClr val="bg1">
                  <a:lumMod val="8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grpSp>
            <p:nvGrpSpPr>
              <p:cNvPr id="21" name="그룹 20">
                <a:extLst>
                  <a:ext uri="{FF2B5EF4-FFF2-40B4-BE49-F238E27FC236}">
                    <a16:creationId xmlns:a16="http://schemas.microsoft.com/office/drawing/2014/main" id="{1F0FA9BB-BEBE-9731-D7B5-2021FFFF9594}"/>
                  </a:ext>
                </a:extLst>
              </p:cNvPr>
              <p:cNvGrpSpPr/>
              <p:nvPr/>
            </p:nvGrpSpPr>
            <p:grpSpPr>
              <a:xfrm>
                <a:off x="2007181" y="7221923"/>
                <a:ext cx="718601" cy="398705"/>
                <a:chOff x="1629802" y="6582903"/>
                <a:chExt cx="1190067" cy="398705"/>
              </a:xfrm>
            </p:grpSpPr>
            <p:sp>
              <p:nvSpPr>
                <p:cNvPr id="22" name="TextBox 21">
                  <a:extLst>
                    <a:ext uri="{FF2B5EF4-FFF2-40B4-BE49-F238E27FC236}">
                      <a16:creationId xmlns:a16="http://schemas.microsoft.com/office/drawing/2014/main" id="{1751F3D0-94E8-4301-AD83-C85D1380EC53}"/>
                    </a:ext>
                  </a:extLst>
                </p:cNvPr>
                <p:cNvSpPr txBox="1"/>
                <p:nvPr/>
              </p:nvSpPr>
              <p:spPr>
                <a:xfrm>
                  <a:off x="1629802" y="6582903"/>
                  <a:ext cx="1190067" cy="153888"/>
                </a:xfrm>
                <a:prstGeom prst="rect">
                  <a:avLst/>
                </a:prstGeom>
                <a:noFill/>
              </p:spPr>
              <p:txBody>
                <a:bodyPr wrap="square" lIns="0" tIns="0" rIns="0" bIns="0" rtlCol="0">
                  <a:spAutoFit/>
                </a:bodyPr>
                <a:lstStyle/>
                <a:p>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CAGR</a:t>
                  </a: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27%</a:t>
                  </a:r>
                  <a:endParaRPr lang="ko-KR" altLang="en-US" sz="1000" b="1"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sp>
              <p:nvSpPr>
                <p:cNvPr id="23" name="TextBox 22">
                  <a:extLst>
                    <a:ext uri="{FF2B5EF4-FFF2-40B4-BE49-F238E27FC236}">
                      <a16:creationId xmlns:a16="http://schemas.microsoft.com/office/drawing/2014/main" id="{9D34FFED-B0BF-AB98-7EA4-A02A503D73FE}"/>
                    </a:ext>
                  </a:extLst>
                </p:cNvPr>
                <p:cNvSpPr txBox="1"/>
                <p:nvPr/>
              </p:nvSpPr>
              <p:spPr>
                <a:xfrm>
                  <a:off x="1629802" y="6827720"/>
                  <a:ext cx="1190067" cy="153888"/>
                </a:xfrm>
                <a:prstGeom prst="rect">
                  <a:avLst/>
                </a:prstGeom>
                <a:noFill/>
              </p:spPr>
              <p:txBody>
                <a:bodyPr wrap="square" lIns="0" tIns="0" rIns="0" bIns="0" rtlCol="0">
                  <a:spAutoFit/>
                </a:bodyPr>
                <a:lstStyle/>
                <a:p>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CAGR 45%</a:t>
                  </a:r>
                  <a:endParaRPr lang="ko-KR" altLang="en-US" sz="1000" b="1"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grpSp>
        </p:grpSp>
        <p:sp>
          <p:nvSpPr>
            <p:cNvPr id="17" name="사각형: 둥근 모서리 16">
              <a:extLst>
                <a:ext uri="{FF2B5EF4-FFF2-40B4-BE49-F238E27FC236}">
                  <a16:creationId xmlns:a16="http://schemas.microsoft.com/office/drawing/2014/main" id="{0E986027-513F-3173-69B6-20D5C38A0CA2}"/>
                </a:ext>
              </a:extLst>
            </p:cNvPr>
            <p:cNvSpPr/>
            <p:nvPr/>
          </p:nvSpPr>
          <p:spPr>
            <a:xfrm>
              <a:off x="1168996" y="7081404"/>
              <a:ext cx="773587" cy="196145"/>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ko-KR" sz="1000" b="1" dirty="0">
                  <a:ln>
                    <a:solidFill>
                      <a:schemeClr val="accent1">
                        <a:alpha val="0"/>
                      </a:schemeClr>
                    </a:solidFill>
                  </a:ln>
                  <a:gradFill>
                    <a:gsLst>
                      <a:gs pos="0">
                        <a:schemeClr val="bg1"/>
                      </a:gs>
                      <a:gs pos="100000">
                        <a:schemeClr val="bg1"/>
                      </a:gs>
                    </a:gsLst>
                    <a:lin ang="2700000" scaled="1"/>
                  </a:gradFill>
                  <a:latin typeface="KoPub돋움체 Medium" panose="02020603020101020101" pitchFamily="18" charset="-127"/>
                  <a:ea typeface="KoPub돋움체 Medium" panose="02020603020101020101" pitchFamily="18" charset="-127"/>
                </a:rPr>
                <a:t>Statista</a:t>
              </a:r>
              <a:endParaRPr lang="ko-KR" altLang="en-US" sz="1000" b="1" dirty="0">
                <a:ln>
                  <a:solidFill>
                    <a:schemeClr val="accent1">
                      <a:alpha val="0"/>
                    </a:schemeClr>
                  </a:solidFill>
                </a:ln>
                <a:gradFill>
                  <a:gsLst>
                    <a:gs pos="0">
                      <a:schemeClr val="bg1"/>
                    </a:gs>
                    <a:gs pos="100000">
                      <a:schemeClr val="bg1"/>
                    </a:gs>
                  </a:gsLst>
                  <a:lin ang="2700000" scaled="1"/>
                </a:gradFill>
                <a:latin typeface="KoPub돋움체 Medium" panose="02020603020101020101" pitchFamily="18" charset="-127"/>
                <a:ea typeface="KoPub돋움체 Medium" panose="02020603020101020101" pitchFamily="18" charset="-127"/>
              </a:endParaRPr>
            </a:p>
          </p:txBody>
        </p:sp>
        <p:sp>
          <p:nvSpPr>
            <p:cNvPr id="18" name="사각형: 둥근 모서리 17">
              <a:extLst>
                <a:ext uri="{FF2B5EF4-FFF2-40B4-BE49-F238E27FC236}">
                  <a16:creationId xmlns:a16="http://schemas.microsoft.com/office/drawing/2014/main" id="{C1FF7D57-67B8-820A-CA9D-0D6AEA3430C1}"/>
                </a:ext>
              </a:extLst>
            </p:cNvPr>
            <p:cNvSpPr/>
            <p:nvPr/>
          </p:nvSpPr>
          <p:spPr>
            <a:xfrm>
              <a:off x="1168996" y="7335404"/>
              <a:ext cx="773587" cy="196145"/>
            </a:xfrm>
            <a:prstGeom prst="roundRect">
              <a:avLst>
                <a:gd name="adj" fmla="val 50000"/>
              </a:avLst>
            </a:prstGeom>
            <a:solidFill>
              <a:srgbClr val="7213EA"/>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ko-KR" sz="10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Markets</a:t>
              </a:r>
              <a:endParaRPr lang="ko-KR" altLang="en-US" sz="10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spTree>
    <p:extLst>
      <p:ext uri="{BB962C8B-B14F-4D97-AF65-F5344CB8AC3E}">
        <p14:creationId xmlns:p14="http://schemas.microsoft.com/office/powerpoint/2010/main" val="4092370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중국 시장이 높은 성장률을 보인 것은 정부 정책에 의한 결과다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중국 정부는 신에너지차 구매를 촉진하기 위해 전기차 지원 정책 및 충전 인프라 보급을 가속화하는 정책을 지속적으로 펼쳤다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한국무역협회 상하이지부의 조사에 따르면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기준 중국 내 개인 및 공공 충전기 총 보유량은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194.7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대로 전년 동기 대비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47.3%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증가했다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미국은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그간 타 국가 대비 상대적으로 낮은 성장률을 보였던 충전 인프라 시장을 활성화시키고자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국가 전기차 충전 인프라 확대를 위한 특별법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(NEVI, National Electric Vehicle Infrastructure)’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발표하고 고속도로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80km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구간마다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초급속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 설치를 추진하고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인플레이션 감축 법안</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(IRA)’</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따라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월부터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150kW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이상 급속 충전기에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보조금을 지급할 예정이다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유럽의 급속 및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 인프라 시장 성장률은 중국과 미국의 중간 수준이나 향후에는 보다 급속하게 성장할 것이라 예상된다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유럽은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그린딜</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산업계획</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(Green Deal Industrial Plan)’</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제안하면서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대체 연료 인프라 규정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(AFIR, Alternative Fuels Infrastructure Regulation)’</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개정하여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지침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수준에서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규정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으로 변경해 법적 효력을 높였다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개정안에 따르면 회원국은 철도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도로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공항</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항구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내륙</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수로 등 운송망 전체를 망라하는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범유럽운송네트워크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(TEN-T: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Trans-European</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Transport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Network)</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대한 충전소 설치 의무가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특히 핵심구간에 대해서는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년까지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60km</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마다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300kW</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이상의 급속 충전소를 설치해야 할 뿐만 아니라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2030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년까지 출력설비를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300kW</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에서 최소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600kW</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이상으로 올려야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핵심구간이 아닌 기타구간에 대해서는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2030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년까지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60km</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마다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300kW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이상의 충전소가 설치될 예정이며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600kW</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급으로 출력용량을 올리는 것은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2035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년까지 진행될 예정이다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321087"/>
            <a:ext cx="1813778" cy="2337790"/>
            <a:chOff x="162169" y="1816262"/>
            <a:chExt cx="1813778" cy="233779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295372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76206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중국</a:t>
              </a:r>
              <a:r>
                <a:rPr lang="en-US" altLang="ko-KR" spc="-20" dirty="0">
                  <a:solidFill>
                    <a:schemeClr val="accent4"/>
                  </a:solidFill>
                </a:rPr>
                <a:t>, </a:t>
              </a:r>
              <a:r>
                <a:rPr lang="ko-KR" altLang="en-US" spc="-20" dirty="0">
                  <a:solidFill>
                    <a:schemeClr val="accent4"/>
                  </a:solidFill>
                </a:rPr>
                <a:t>미국</a:t>
              </a:r>
              <a:r>
                <a:rPr lang="en-US" altLang="ko-KR" spc="-20" dirty="0">
                  <a:solidFill>
                    <a:schemeClr val="accent4"/>
                  </a:solidFill>
                </a:rPr>
                <a:t>, </a:t>
              </a:r>
              <a:r>
                <a:rPr lang="ko-KR" altLang="en-US" spc="-20" dirty="0">
                  <a:solidFill>
                    <a:schemeClr val="accent4"/>
                  </a:solidFill>
                </a:rPr>
                <a:t>유럽 모두 충전 인프라 시장 활성화를 위한 정책</a:t>
              </a:r>
              <a:r>
                <a:rPr lang="en-US" altLang="ko-KR" spc="-20" dirty="0">
                  <a:solidFill>
                    <a:schemeClr val="accent4"/>
                  </a:solidFill>
                </a:rPr>
                <a:t>·</a:t>
              </a:r>
              <a:r>
                <a:rPr lang="ko-KR" altLang="en-US" spc="-20" dirty="0">
                  <a:solidFill>
                    <a:schemeClr val="accent4"/>
                  </a:solidFill>
                </a:rPr>
                <a:t>세제혜택 등 제시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643698"/>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직사각형 1">
            <a:extLst>
              <a:ext uri="{FF2B5EF4-FFF2-40B4-BE49-F238E27FC236}">
                <a16:creationId xmlns:a16="http://schemas.microsoft.com/office/drawing/2014/main" id="{363295DD-8E36-668B-5C9D-01A6E6BAE462}"/>
              </a:ext>
            </a:extLst>
          </p:cNvPr>
          <p:cNvSpPr/>
          <p:nvPr/>
        </p:nvSpPr>
        <p:spPr>
          <a:xfrm>
            <a:off x="2271116" y="6673755"/>
            <a:ext cx="1367624" cy="1991294"/>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6" name="직사각형 5">
            <a:extLst>
              <a:ext uri="{FF2B5EF4-FFF2-40B4-BE49-F238E27FC236}">
                <a16:creationId xmlns:a16="http://schemas.microsoft.com/office/drawing/2014/main" id="{C53C78F6-31A6-F5AC-89A0-EB153EB86876}"/>
              </a:ext>
            </a:extLst>
          </p:cNvPr>
          <p:cNvSpPr/>
          <p:nvPr/>
        </p:nvSpPr>
        <p:spPr>
          <a:xfrm>
            <a:off x="5025504" y="6673755"/>
            <a:ext cx="1376215" cy="1991294"/>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7" name="직사각형 6">
            <a:extLst>
              <a:ext uri="{FF2B5EF4-FFF2-40B4-BE49-F238E27FC236}">
                <a16:creationId xmlns:a16="http://schemas.microsoft.com/office/drawing/2014/main" id="{5FE73298-E981-23B4-C06B-DDBC94832DF3}"/>
              </a:ext>
            </a:extLst>
          </p:cNvPr>
          <p:cNvSpPr/>
          <p:nvPr/>
        </p:nvSpPr>
        <p:spPr>
          <a:xfrm>
            <a:off x="3639425" y="6673755"/>
            <a:ext cx="1376215" cy="199129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8" name="직사각형 7">
            <a:extLst>
              <a:ext uri="{FF2B5EF4-FFF2-40B4-BE49-F238E27FC236}">
                <a16:creationId xmlns:a16="http://schemas.microsoft.com/office/drawing/2014/main" id="{4D319D61-49F7-2175-077C-65D467B0D1F7}"/>
              </a:ext>
            </a:extLst>
          </p:cNvPr>
          <p:cNvSpPr/>
          <p:nvPr/>
        </p:nvSpPr>
        <p:spPr>
          <a:xfrm>
            <a:off x="888274" y="6673755"/>
            <a:ext cx="1376215" cy="199129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9" name="직사각형 8">
            <a:extLst>
              <a:ext uri="{FF2B5EF4-FFF2-40B4-BE49-F238E27FC236}">
                <a16:creationId xmlns:a16="http://schemas.microsoft.com/office/drawing/2014/main" id="{D4DB5074-30FB-D6C2-EDF1-ABF0290741FC}"/>
              </a:ext>
            </a:extLst>
          </p:cNvPr>
          <p:cNvSpPr/>
          <p:nvPr/>
        </p:nvSpPr>
        <p:spPr>
          <a:xfrm>
            <a:off x="333376" y="9015023"/>
            <a:ext cx="2845099"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IEA,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10" name="TextBox 9">
            <a:extLst>
              <a:ext uri="{FF2B5EF4-FFF2-40B4-BE49-F238E27FC236}">
                <a16:creationId xmlns:a16="http://schemas.microsoft.com/office/drawing/2014/main" id="{0C5ED857-AEEA-9FD2-A400-0CF1FC92DE7D}"/>
              </a:ext>
            </a:extLst>
          </p:cNvPr>
          <p:cNvSpPr txBox="1"/>
          <p:nvPr/>
        </p:nvSpPr>
        <p:spPr>
          <a:xfrm>
            <a:off x="333375" y="5917060"/>
            <a:ext cx="3095625"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국가</a:t>
            </a:r>
            <a:r>
              <a:rPr lang="en-US" altLang="ko-KR" dirty="0">
                <a:solidFill>
                  <a:schemeClr val="tx1">
                    <a:lumMod val="85000"/>
                    <a:lumOff val="15000"/>
                  </a:schemeClr>
                </a:solidFill>
              </a:rPr>
              <a:t>(</a:t>
            </a:r>
            <a:r>
              <a:rPr lang="ko-KR" altLang="en-US" dirty="0">
                <a:solidFill>
                  <a:schemeClr val="tx1">
                    <a:lumMod val="85000"/>
                    <a:lumOff val="15000"/>
                  </a:schemeClr>
                </a:solidFill>
              </a:rPr>
              <a:t>지역</a:t>
            </a:r>
            <a:r>
              <a:rPr lang="en-US" altLang="ko-KR" dirty="0">
                <a:solidFill>
                  <a:schemeClr val="tx1">
                    <a:lumMod val="85000"/>
                    <a:lumOff val="15000"/>
                  </a:schemeClr>
                </a:solidFill>
              </a:rPr>
              <a:t>)</a:t>
            </a:r>
            <a:r>
              <a:rPr lang="ko-KR" altLang="en-US" dirty="0">
                <a:solidFill>
                  <a:schemeClr val="tx1">
                    <a:lumMod val="85000"/>
                    <a:lumOff val="15000"/>
                  </a:schemeClr>
                </a:solidFill>
              </a:rPr>
              <a:t>별 충전기 유형별 연평균 시장 성장률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graphicFrame>
        <p:nvGraphicFramePr>
          <p:cNvPr id="11" name="차트 10">
            <a:extLst>
              <a:ext uri="{FF2B5EF4-FFF2-40B4-BE49-F238E27FC236}">
                <a16:creationId xmlns:a16="http://schemas.microsoft.com/office/drawing/2014/main" id="{EB7A735A-1BF6-5FDD-215A-82C9E556E08F}"/>
              </a:ext>
            </a:extLst>
          </p:cNvPr>
          <p:cNvGraphicFramePr>
            <a:graphicFrameLocks/>
          </p:cNvGraphicFramePr>
          <p:nvPr>
            <p:extLst>
              <p:ext uri="{D42A27DB-BD31-4B8C-83A1-F6EECF244321}">
                <p14:modId xmlns:p14="http://schemas.microsoft.com/office/powerpoint/2010/main" val="2908703561"/>
              </p:ext>
            </p:extLst>
          </p:nvPr>
        </p:nvGraphicFramePr>
        <p:xfrm>
          <a:off x="333376" y="6536146"/>
          <a:ext cx="6191250" cy="241259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24A59020-A0ED-ED5A-3223-E66DF7B8C9E2}"/>
              </a:ext>
            </a:extLst>
          </p:cNvPr>
          <p:cNvSpPr txBox="1"/>
          <p:nvPr/>
        </p:nvSpPr>
        <p:spPr>
          <a:xfrm>
            <a:off x="490689" y="6463012"/>
            <a:ext cx="254878" cy="115416"/>
          </a:xfrm>
          <a:prstGeom prst="rect">
            <a:avLst/>
          </a:prstGeom>
          <a:noFill/>
          <a:ln>
            <a:noFill/>
          </a:ln>
        </p:spPr>
        <p:txBody>
          <a:bodyPr wrap="none" lIns="0" tIns="0" rIns="0" bIns="0" rtlCol="0">
            <a:spAutoFit/>
          </a:bodyPr>
          <a:lstStyle/>
          <a:p>
            <a:pPr algn="l"/>
            <a:r>
              <a:rPr lang="en-US" altLang="ko-KR"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천 대</a:t>
            </a:r>
            <a:r>
              <a:rPr lang="en-US" altLang="ko-KR"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13" name="사각형: 둥근 모서리 12">
            <a:extLst>
              <a:ext uri="{FF2B5EF4-FFF2-40B4-BE49-F238E27FC236}">
                <a16:creationId xmlns:a16="http://schemas.microsoft.com/office/drawing/2014/main" id="{DFDAF7BF-1CF4-6B23-B38A-06AB61BB39B9}"/>
              </a:ext>
            </a:extLst>
          </p:cNvPr>
          <p:cNvSpPr/>
          <p:nvPr/>
        </p:nvSpPr>
        <p:spPr>
          <a:xfrm>
            <a:off x="985108" y="6520521"/>
            <a:ext cx="479012" cy="196145"/>
          </a:xfrm>
          <a:prstGeom prst="roundRect">
            <a:avLst>
              <a:gd name="adj" fmla="val 50000"/>
            </a:avLst>
          </a:prstGeom>
          <a:solidFill>
            <a:srgbClr val="0C233C"/>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ko-KR" sz="1000" b="1" dirty="0">
                <a:ln>
                  <a:solidFill>
                    <a:schemeClr val="accent1">
                      <a:alpha val="0"/>
                    </a:schemeClr>
                  </a:solidFill>
                </a:ln>
                <a:gradFill>
                  <a:gsLst>
                    <a:gs pos="0">
                      <a:schemeClr val="bg1"/>
                    </a:gs>
                    <a:gs pos="100000">
                      <a:schemeClr val="bg1"/>
                    </a:gs>
                  </a:gsLst>
                  <a:lin ang="2700000" scaled="1"/>
                </a:gradFill>
                <a:latin typeface="KoPub돋움체 Medium" panose="02020603020101020101" pitchFamily="18" charset="-127"/>
                <a:ea typeface="KoPub돋움체 Medium" panose="02020603020101020101" pitchFamily="18" charset="-127"/>
              </a:rPr>
              <a:t>46%</a:t>
            </a:r>
          </a:p>
        </p:txBody>
      </p:sp>
      <p:grpSp>
        <p:nvGrpSpPr>
          <p:cNvPr id="15" name="그룹 14">
            <a:extLst>
              <a:ext uri="{FF2B5EF4-FFF2-40B4-BE49-F238E27FC236}">
                <a16:creationId xmlns:a16="http://schemas.microsoft.com/office/drawing/2014/main" id="{C2F30855-3EF2-CAB5-0903-4EE3B7D8E82F}"/>
              </a:ext>
            </a:extLst>
          </p:cNvPr>
          <p:cNvGrpSpPr/>
          <p:nvPr/>
        </p:nvGrpSpPr>
        <p:grpSpPr>
          <a:xfrm>
            <a:off x="881646" y="6632812"/>
            <a:ext cx="5508653" cy="2060812"/>
            <a:chOff x="881646" y="6463012"/>
            <a:chExt cx="5508653" cy="2195213"/>
          </a:xfrm>
        </p:grpSpPr>
        <p:cxnSp>
          <p:nvCxnSpPr>
            <p:cNvPr id="17" name="직선 연결선 16">
              <a:extLst>
                <a:ext uri="{FF2B5EF4-FFF2-40B4-BE49-F238E27FC236}">
                  <a16:creationId xmlns:a16="http://schemas.microsoft.com/office/drawing/2014/main" id="{0115602D-EA6C-CCE1-40F0-86E5937A2A86}"/>
                </a:ext>
              </a:extLst>
            </p:cNvPr>
            <p:cNvCxnSpPr>
              <a:cxnSpLocks/>
            </p:cNvCxnSpPr>
            <p:nvPr/>
          </p:nvCxnSpPr>
          <p:spPr>
            <a:xfrm>
              <a:off x="3640749" y="6463012"/>
              <a:ext cx="0" cy="2195213"/>
            </a:xfrm>
            <a:prstGeom prst="line">
              <a:avLst/>
            </a:prstGeom>
            <a:ln w="6350">
              <a:solidFill>
                <a:schemeClr val="bg1">
                  <a:lumMod val="85000"/>
                </a:schemeClr>
              </a:solidFill>
            </a:ln>
            <a:effectLst/>
          </p:spPr>
          <p:style>
            <a:lnRef idx="2">
              <a:schemeClr val="accent3"/>
            </a:lnRef>
            <a:fillRef idx="0">
              <a:schemeClr val="accent3"/>
            </a:fillRef>
            <a:effectRef idx="1">
              <a:schemeClr val="accent3"/>
            </a:effectRef>
            <a:fontRef idx="minor">
              <a:schemeClr val="tx1"/>
            </a:fontRef>
          </p:style>
        </p:cxnSp>
        <p:cxnSp>
          <p:nvCxnSpPr>
            <p:cNvPr id="32" name="직선 연결선 31">
              <a:extLst>
                <a:ext uri="{FF2B5EF4-FFF2-40B4-BE49-F238E27FC236}">
                  <a16:creationId xmlns:a16="http://schemas.microsoft.com/office/drawing/2014/main" id="{2AAAE318-0395-E188-901A-E76E940CD352}"/>
                </a:ext>
              </a:extLst>
            </p:cNvPr>
            <p:cNvCxnSpPr>
              <a:cxnSpLocks/>
            </p:cNvCxnSpPr>
            <p:nvPr/>
          </p:nvCxnSpPr>
          <p:spPr>
            <a:xfrm>
              <a:off x="5016325" y="6463012"/>
              <a:ext cx="0" cy="2195213"/>
            </a:xfrm>
            <a:prstGeom prst="line">
              <a:avLst/>
            </a:prstGeom>
            <a:ln w="6350">
              <a:solidFill>
                <a:schemeClr val="bg1">
                  <a:lumMod val="85000"/>
                </a:schemeClr>
              </a:solidFill>
            </a:ln>
            <a:effectLst/>
          </p:spPr>
          <p:style>
            <a:lnRef idx="2">
              <a:schemeClr val="accent3"/>
            </a:lnRef>
            <a:fillRef idx="0">
              <a:schemeClr val="accent3"/>
            </a:fillRef>
            <a:effectRef idx="1">
              <a:schemeClr val="accent3"/>
            </a:effectRef>
            <a:fontRef idx="minor">
              <a:schemeClr val="tx1"/>
            </a:fontRef>
          </p:style>
        </p:cxnSp>
        <p:cxnSp>
          <p:nvCxnSpPr>
            <p:cNvPr id="33" name="직선 연결선 32">
              <a:extLst>
                <a:ext uri="{FF2B5EF4-FFF2-40B4-BE49-F238E27FC236}">
                  <a16:creationId xmlns:a16="http://schemas.microsoft.com/office/drawing/2014/main" id="{39CF1AF3-0D61-00A9-12EA-6C8CECACDCC7}"/>
                </a:ext>
              </a:extLst>
            </p:cNvPr>
            <p:cNvCxnSpPr>
              <a:cxnSpLocks/>
            </p:cNvCxnSpPr>
            <p:nvPr/>
          </p:nvCxnSpPr>
          <p:spPr>
            <a:xfrm>
              <a:off x="2265173" y="6463012"/>
              <a:ext cx="0" cy="2195213"/>
            </a:xfrm>
            <a:prstGeom prst="line">
              <a:avLst/>
            </a:prstGeom>
            <a:ln w="6350">
              <a:solidFill>
                <a:schemeClr val="bg1">
                  <a:lumMod val="85000"/>
                </a:schemeClr>
              </a:solidFill>
            </a:ln>
            <a:effectLst/>
          </p:spPr>
          <p:style>
            <a:lnRef idx="2">
              <a:schemeClr val="accent3"/>
            </a:lnRef>
            <a:fillRef idx="0">
              <a:schemeClr val="accent3"/>
            </a:fillRef>
            <a:effectRef idx="1">
              <a:schemeClr val="accent3"/>
            </a:effectRef>
            <a:fontRef idx="minor">
              <a:schemeClr val="tx1"/>
            </a:fontRef>
          </p:style>
        </p:cxnSp>
        <p:cxnSp>
          <p:nvCxnSpPr>
            <p:cNvPr id="34" name="직선 연결선 33">
              <a:extLst>
                <a:ext uri="{FF2B5EF4-FFF2-40B4-BE49-F238E27FC236}">
                  <a16:creationId xmlns:a16="http://schemas.microsoft.com/office/drawing/2014/main" id="{781C9F69-007D-A042-184E-0FBA191D5674}"/>
                </a:ext>
              </a:extLst>
            </p:cNvPr>
            <p:cNvCxnSpPr>
              <a:cxnSpLocks/>
            </p:cNvCxnSpPr>
            <p:nvPr/>
          </p:nvCxnSpPr>
          <p:spPr>
            <a:xfrm>
              <a:off x="881646" y="6463012"/>
              <a:ext cx="0" cy="2195213"/>
            </a:xfrm>
            <a:prstGeom prst="line">
              <a:avLst/>
            </a:prstGeom>
            <a:ln w="6350">
              <a:solidFill>
                <a:schemeClr val="bg1">
                  <a:lumMod val="85000"/>
                </a:schemeClr>
              </a:solidFill>
            </a:ln>
            <a:effectLst/>
          </p:spPr>
          <p:style>
            <a:lnRef idx="2">
              <a:schemeClr val="accent3"/>
            </a:lnRef>
            <a:fillRef idx="0">
              <a:schemeClr val="accent3"/>
            </a:fillRef>
            <a:effectRef idx="1">
              <a:schemeClr val="accent3"/>
            </a:effectRef>
            <a:fontRef idx="minor">
              <a:schemeClr val="tx1"/>
            </a:fontRef>
          </p:style>
        </p:cxnSp>
        <p:cxnSp>
          <p:nvCxnSpPr>
            <p:cNvPr id="36" name="직선 연결선 35">
              <a:extLst>
                <a:ext uri="{FF2B5EF4-FFF2-40B4-BE49-F238E27FC236}">
                  <a16:creationId xmlns:a16="http://schemas.microsoft.com/office/drawing/2014/main" id="{E9FB6E0A-6E58-F0FD-0DD4-C95400898DB9}"/>
                </a:ext>
              </a:extLst>
            </p:cNvPr>
            <p:cNvCxnSpPr>
              <a:cxnSpLocks/>
            </p:cNvCxnSpPr>
            <p:nvPr/>
          </p:nvCxnSpPr>
          <p:spPr>
            <a:xfrm>
              <a:off x="6390299" y="6463012"/>
              <a:ext cx="0" cy="2195213"/>
            </a:xfrm>
            <a:prstGeom prst="line">
              <a:avLst/>
            </a:prstGeom>
            <a:ln w="6350">
              <a:solidFill>
                <a:schemeClr val="bg1">
                  <a:lumMod val="85000"/>
                </a:schemeClr>
              </a:solidFill>
            </a:ln>
            <a:effectLst/>
          </p:spPr>
          <p:style>
            <a:lnRef idx="2">
              <a:schemeClr val="accent3"/>
            </a:lnRef>
            <a:fillRef idx="0">
              <a:schemeClr val="accent3"/>
            </a:fillRef>
            <a:effectRef idx="1">
              <a:schemeClr val="accent3"/>
            </a:effectRef>
            <a:fontRef idx="minor">
              <a:schemeClr val="tx1"/>
            </a:fontRef>
          </p:style>
        </p:cxnSp>
      </p:grpSp>
      <p:sp>
        <p:nvSpPr>
          <p:cNvPr id="37" name="사각형: 둥근 모서리 36">
            <a:extLst>
              <a:ext uri="{FF2B5EF4-FFF2-40B4-BE49-F238E27FC236}">
                <a16:creationId xmlns:a16="http://schemas.microsoft.com/office/drawing/2014/main" id="{E2F78BF3-41CC-CA8C-87ED-087F44CA9221}"/>
              </a:ext>
            </a:extLst>
          </p:cNvPr>
          <p:cNvSpPr/>
          <p:nvPr/>
        </p:nvSpPr>
        <p:spPr>
          <a:xfrm>
            <a:off x="1670908" y="6983228"/>
            <a:ext cx="479012" cy="196145"/>
          </a:xfrm>
          <a:prstGeom prst="roundRect">
            <a:avLst>
              <a:gd name="adj" fmla="val 50000"/>
            </a:avLst>
          </a:prstGeom>
          <a:solidFill>
            <a:srgbClr val="0C233C"/>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ko-KR" sz="1000" b="1" dirty="0">
                <a:ln>
                  <a:solidFill>
                    <a:schemeClr val="accent1">
                      <a:alpha val="0"/>
                    </a:schemeClr>
                  </a:solidFill>
                </a:ln>
                <a:gradFill>
                  <a:gsLst>
                    <a:gs pos="0">
                      <a:schemeClr val="bg1"/>
                    </a:gs>
                    <a:gs pos="100000">
                      <a:schemeClr val="bg1"/>
                    </a:gs>
                  </a:gsLst>
                  <a:lin ang="2700000" scaled="1"/>
                </a:gradFill>
                <a:latin typeface="KoPub돋움체 Medium" panose="02020603020101020101" pitchFamily="18" charset="-127"/>
                <a:ea typeface="KoPub돋움체 Medium" panose="02020603020101020101" pitchFamily="18" charset="-127"/>
              </a:rPr>
              <a:t>69%</a:t>
            </a:r>
          </a:p>
        </p:txBody>
      </p:sp>
      <p:sp>
        <p:nvSpPr>
          <p:cNvPr id="38" name="사각형: 둥근 모서리 37">
            <a:extLst>
              <a:ext uri="{FF2B5EF4-FFF2-40B4-BE49-F238E27FC236}">
                <a16:creationId xmlns:a16="http://schemas.microsoft.com/office/drawing/2014/main" id="{187BFA4A-F764-5375-FA4F-8EDB95102C91}"/>
              </a:ext>
            </a:extLst>
          </p:cNvPr>
          <p:cNvSpPr/>
          <p:nvPr/>
        </p:nvSpPr>
        <p:spPr>
          <a:xfrm>
            <a:off x="2366035" y="7044819"/>
            <a:ext cx="479012" cy="196145"/>
          </a:xfrm>
          <a:prstGeom prst="roundRect">
            <a:avLst>
              <a:gd name="adj" fmla="val 50000"/>
            </a:avLst>
          </a:prstGeom>
          <a:solidFill>
            <a:srgbClr val="0C233C"/>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ko-KR" sz="1000" b="1" dirty="0">
                <a:ln>
                  <a:solidFill>
                    <a:schemeClr val="accent1">
                      <a:alpha val="0"/>
                    </a:schemeClr>
                  </a:solidFill>
                </a:ln>
                <a:gradFill>
                  <a:gsLst>
                    <a:gs pos="0">
                      <a:schemeClr val="bg1"/>
                    </a:gs>
                    <a:gs pos="100000">
                      <a:schemeClr val="bg1"/>
                    </a:gs>
                  </a:gsLst>
                  <a:lin ang="2700000" scaled="1"/>
                </a:gradFill>
                <a:latin typeface="KoPub돋움체 Medium" panose="02020603020101020101" pitchFamily="18" charset="-127"/>
                <a:ea typeface="KoPub돋움체 Medium" panose="02020603020101020101" pitchFamily="18" charset="-127"/>
              </a:rPr>
              <a:t>26%</a:t>
            </a:r>
          </a:p>
        </p:txBody>
      </p:sp>
      <p:sp>
        <p:nvSpPr>
          <p:cNvPr id="39" name="사각형: 둥근 모서리 38">
            <a:extLst>
              <a:ext uri="{FF2B5EF4-FFF2-40B4-BE49-F238E27FC236}">
                <a16:creationId xmlns:a16="http://schemas.microsoft.com/office/drawing/2014/main" id="{FF7EC429-04DB-34C5-8390-1D60727915AA}"/>
              </a:ext>
            </a:extLst>
          </p:cNvPr>
          <p:cNvSpPr/>
          <p:nvPr/>
        </p:nvSpPr>
        <p:spPr>
          <a:xfrm>
            <a:off x="3051132" y="7757971"/>
            <a:ext cx="479012" cy="196145"/>
          </a:xfrm>
          <a:prstGeom prst="roundRect">
            <a:avLst>
              <a:gd name="adj" fmla="val 50000"/>
            </a:avLst>
          </a:prstGeom>
          <a:solidFill>
            <a:srgbClr val="0C233C"/>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ko-KR" sz="1000" b="1" dirty="0">
                <a:ln>
                  <a:solidFill>
                    <a:schemeClr val="accent1">
                      <a:alpha val="0"/>
                    </a:schemeClr>
                  </a:solidFill>
                </a:ln>
                <a:gradFill>
                  <a:gsLst>
                    <a:gs pos="0">
                      <a:schemeClr val="bg1"/>
                    </a:gs>
                    <a:gs pos="100000">
                      <a:schemeClr val="bg1"/>
                    </a:gs>
                  </a:gsLst>
                  <a:lin ang="2700000" scaled="1"/>
                </a:gradFill>
                <a:latin typeface="KoPub돋움체 Medium" panose="02020603020101020101" pitchFamily="18" charset="-127"/>
                <a:ea typeface="KoPub돋움체 Medium" panose="02020603020101020101" pitchFamily="18" charset="-127"/>
              </a:rPr>
              <a:t>35%</a:t>
            </a:r>
          </a:p>
        </p:txBody>
      </p:sp>
      <p:sp>
        <p:nvSpPr>
          <p:cNvPr id="40" name="사각형: 둥근 모서리 39">
            <a:extLst>
              <a:ext uri="{FF2B5EF4-FFF2-40B4-BE49-F238E27FC236}">
                <a16:creationId xmlns:a16="http://schemas.microsoft.com/office/drawing/2014/main" id="{AA4E3CF2-9B89-C674-B4ED-54599DE0E3F2}"/>
              </a:ext>
            </a:extLst>
          </p:cNvPr>
          <p:cNvSpPr/>
          <p:nvPr/>
        </p:nvSpPr>
        <p:spPr>
          <a:xfrm>
            <a:off x="3742896" y="7588998"/>
            <a:ext cx="479012" cy="196145"/>
          </a:xfrm>
          <a:prstGeom prst="roundRect">
            <a:avLst>
              <a:gd name="adj" fmla="val 50000"/>
            </a:avLst>
          </a:prstGeom>
          <a:solidFill>
            <a:srgbClr val="0C233C"/>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ko-KR" sz="1000" b="1" dirty="0">
                <a:ln>
                  <a:solidFill>
                    <a:schemeClr val="accent1">
                      <a:alpha val="0"/>
                    </a:schemeClr>
                  </a:solidFill>
                </a:ln>
                <a:gradFill>
                  <a:gsLst>
                    <a:gs pos="0">
                      <a:schemeClr val="bg1"/>
                    </a:gs>
                    <a:gs pos="100000">
                      <a:schemeClr val="bg1"/>
                    </a:gs>
                  </a:gsLst>
                  <a:lin ang="2700000" scaled="1"/>
                </a:gradFill>
                <a:latin typeface="KoPub돋움체 Medium" panose="02020603020101020101" pitchFamily="18" charset="-127"/>
                <a:ea typeface="KoPub돋움체 Medium" panose="02020603020101020101" pitchFamily="18" charset="-127"/>
              </a:rPr>
              <a:t>19%</a:t>
            </a:r>
          </a:p>
        </p:txBody>
      </p:sp>
      <p:sp>
        <p:nvSpPr>
          <p:cNvPr id="41" name="사각형: 둥근 모서리 40">
            <a:extLst>
              <a:ext uri="{FF2B5EF4-FFF2-40B4-BE49-F238E27FC236}">
                <a16:creationId xmlns:a16="http://schemas.microsoft.com/office/drawing/2014/main" id="{5C7B6101-15CE-474B-F55F-11C9FA8B07F5}"/>
              </a:ext>
            </a:extLst>
          </p:cNvPr>
          <p:cNvSpPr/>
          <p:nvPr/>
        </p:nvSpPr>
        <p:spPr>
          <a:xfrm>
            <a:off x="4426707" y="7817621"/>
            <a:ext cx="479012" cy="196145"/>
          </a:xfrm>
          <a:prstGeom prst="roundRect">
            <a:avLst>
              <a:gd name="adj" fmla="val 50000"/>
            </a:avLst>
          </a:prstGeom>
          <a:solidFill>
            <a:srgbClr val="0C233C"/>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ko-KR" sz="1000" b="1" dirty="0">
                <a:ln>
                  <a:solidFill>
                    <a:schemeClr val="accent1">
                      <a:alpha val="0"/>
                    </a:schemeClr>
                  </a:solidFill>
                </a:ln>
                <a:gradFill>
                  <a:gsLst>
                    <a:gs pos="0">
                      <a:schemeClr val="bg1"/>
                    </a:gs>
                    <a:gs pos="100000">
                      <a:schemeClr val="bg1"/>
                    </a:gs>
                  </a:gsLst>
                  <a:lin ang="2700000" scaled="1"/>
                </a:gradFill>
                <a:latin typeface="KoPub돋움체 Medium" panose="02020603020101020101" pitchFamily="18" charset="-127"/>
                <a:ea typeface="KoPub돋움체 Medium" panose="02020603020101020101" pitchFamily="18" charset="-127"/>
              </a:rPr>
              <a:t>28%</a:t>
            </a:r>
          </a:p>
        </p:txBody>
      </p:sp>
      <p:sp>
        <p:nvSpPr>
          <p:cNvPr id="42" name="사각형: 둥근 모서리 41">
            <a:extLst>
              <a:ext uri="{FF2B5EF4-FFF2-40B4-BE49-F238E27FC236}">
                <a16:creationId xmlns:a16="http://schemas.microsoft.com/office/drawing/2014/main" id="{B823EEC7-23B3-0C0C-4AB2-0BFD1AD79383}"/>
              </a:ext>
            </a:extLst>
          </p:cNvPr>
          <p:cNvSpPr/>
          <p:nvPr/>
        </p:nvSpPr>
        <p:spPr>
          <a:xfrm>
            <a:off x="5111704" y="7556539"/>
            <a:ext cx="479012" cy="196145"/>
          </a:xfrm>
          <a:prstGeom prst="roundRect">
            <a:avLst>
              <a:gd name="adj" fmla="val 50000"/>
            </a:avLst>
          </a:prstGeom>
          <a:solidFill>
            <a:srgbClr val="0C233C"/>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ko-KR" sz="1000" b="1" dirty="0">
                <a:ln>
                  <a:solidFill>
                    <a:schemeClr val="accent1">
                      <a:alpha val="0"/>
                    </a:schemeClr>
                  </a:solidFill>
                </a:ln>
                <a:gradFill>
                  <a:gsLst>
                    <a:gs pos="0">
                      <a:schemeClr val="bg1"/>
                    </a:gs>
                    <a:gs pos="100000">
                      <a:schemeClr val="bg1"/>
                    </a:gs>
                  </a:gsLst>
                  <a:lin ang="2700000" scaled="1"/>
                </a:gradFill>
                <a:latin typeface="KoPub돋움체 Medium" panose="02020603020101020101" pitchFamily="18" charset="-127"/>
                <a:ea typeface="KoPub돋움체 Medium" panose="02020603020101020101" pitchFamily="18" charset="-127"/>
              </a:rPr>
              <a:t>31%</a:t>
            </a:r>
          </a:p>
        </p:txBody>
      </p:sp>
      <p:sp>
        <p:nvSpPr>
          <p:cNvPr id="43" name="사각형: 둥근 모서리 42">
            <a:extLst>
              <a:ext uri="{FF2B5EF4-FFF2-40B4-BE49-F238E27FC236}">
                <a16:creationId xmlns:a16="http://schemas.microsoft.com/office/drawing/2014/main" id="{F34F8BF7-49FD-E2BA-E344-A83AFE16CD45}"/>
              </a:ext>
            </a:extLst>
          </p:cNvPr>
          <p:cNvSpPr/>
          <p:nvPr/>
        </p:nvSpPr>
        <p:spPr>
          <a:xfrm>
            <a:off x="5802283" y="7789775"/>
            <a:ext cx="479012" cy="196145"/>
          </a:xfrm>
          <a:prstGeom prst="roundRect">
            <a:avLst>
              <a:gd name="adj" fmla="val 50000"/>
            </a:avLst>
          </a:prstGeom>
          <a:solidFill>
            <a:srgbClr val="0C233C"/>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ko-KR" sz="1000" b="1" dirty="0">
                <a:ln>
                  <a:solidFill>
                    <a:schemeClr val="accent1">
                      <a:alpha val="0"/>
                    </a:schemeClr>
                  </a:solidFill>
                </a:ln>
                <a:gradFill>
                  <a:gsLst>
                    <a:gs pos="0">
                      <a:schemeClr val="bg1"/>
                    </a:gs>
                    <a:gs pos="100000">
                      <a:schemeClr val="bg1"/>
                    </a:gs>
                  </a:gsLst>
                  <a:lin ang="2700000" scaled="1"/>
                </a:gradFill>
                <a:latin typeface="KoPub돋움체 Medium" panose="02020603020101020101" pitchFamily="18" charset="-127"/>
                <a:ea typeface="KoPub돋움체 Medium" panose="02020603020101020101" pitchFamily="18" charset="-127"/>
              </a:rPr>
              <a:t>25%</a:t>
            </a:r>
          </a:p>
        </p:txBody>
      </p:sp>
    </p:spTree>
    <p:extLst>
      <p:ext uri="{BB962C8B-B14F-4D97-AF65-F5344CB8AC3E}">
        <p14:creationId xmlns:p14="http://schemas.microsoft.com/office/powerpoint/2010/main" val="3910312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국내 충전 인프라 시장 현황 및 전망</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endPar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 세계적으로 충전 인프라 시장이 성장하는 것과 같이 국내 충전 인프라 시장도 활발하게 성장하고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국토교통부 발표에 따르면 국내 친환경차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수소차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하이브리드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누적 등록대수가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150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대를 돌파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159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대로  나타났다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159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대는 전체 자동차 누적 등록대수인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2,550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6.2%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수준이다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159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대를 차량 유형별로 나눠보면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하이브리드가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117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수소차가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9,000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여 대를 기록했다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이를 전년대비 증가세로 보자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전기차는 전년 누적 등록대수인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8,000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여 대에서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68.4%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증가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하이브리드는 전년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90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8,000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여 대에서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28.9%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증가한 수준이며 수소차는 전년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9,000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여 대에서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52.7%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증가했으며 이 중 전기차의 증가속도가 가장 빠른 것을 확인할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자동차 누적 등록대수에서 전기차 충전소를 이용하는 전기차와 일부 하이브리드 차량의 비중이 점차 증가함에 따라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국내 전기차 충전 인프라 시장도 성장을 거듭하고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국내 전기차 충전기 수는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말 기준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194,081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급속 충전기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20,641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173,440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 집계된다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정부는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‘BIG3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산업 중점추진과제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공개하면서 급속 충전소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개 소와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기 확충을 목표로 발표한 바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급속 충전소의 경우 충전소마다 설치되는 충전기의 수가 달라지기 때문에 정확한 목표량을 추정하기는 어렵지만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목표량이 제시된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충전기를 토대로 살펴봤을 때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년부터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년까지 충전기 수는 매년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씩 증가할 것으로 예상된다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이에 더해 향후 수요가 많아질 것으로 예상되는 급속 충전기의 증가율도 고려한다면 전체 충전기 수는 더 빠르게 증가할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따라서 전 세계 충전 인프라 시장이 성장하는 것과 맥락을 같이 하여 국내 충전 인프라 시장도 점차 성장할 것으로 보인다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479583"/>
            <a:ext cx="1813778" cy="2727934"/>
            <a:chOff x="162169" y="1816262"/>
            <a:chExt cx="1813778" cy="2727934"/>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343867"/>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국내 전기차</a:t>
              </a:r>
              <a:r>
                <a:rPr lang="en-US" altLang="ko-KR" spc="-20" dirty="0">
                  <a:solidFill>
                    <a:schemeClr val="accent4"/>
                  </a:solidFill>
                </a:rPr>
                <a:t>·</a:t>
              </a:r>
              <a:r>
                <a:rPr lang="ko-KR" altLang="en-US" spc="-20" dirty="0">
                  <a:solidFill>
                    <a:schemeClr val="accent4"/>
                  </a:solidFill>
                </a:rPr>
                <a:t>하이브리드 등록대수 빠르게 증가</a:t>
              </a:r>
              <a:r>
                <a:rPr lang="en-US" altLang="ko-KR" spc="-20" dirty="0">
                  <a:solidFill>
                    <a:schemeClr val="accent4"/>
                  </a:solidFill>
                </a:rPr>
                <a:t>…</a:t>
              </a:r>
            </a:p>
            <a:p>
              <a:r>
                <a:rPr lang="ko-KR" altLang="en-US" spc="-20" dirty="0">
                  <a:solidFill>
                    <a:schemeClr val="accent4"/>
                  </a:solidFill>
                </a:rPr>
                <a:t>이에 따라 충전기 수도 </a:t>
              </a:r>
              <a:r>
                <a:rPr lang="en-US" altLang="ko-KR" spc="-20" dirty="0">
                  <a:solidFill>
                    <a:schemeClr val="accent4"/>
                  </a:solidFill>
                </a:rPr>
                <a:t>2022</a:t>
              </a:r>
              <a:r>
                <a:rPr lang="ko-KR" altLang="en-US" spc="-20" dirty="0">
                  <a:solidFill>
                    <a:schemeClr val="accent4"/>
                  </a:solidFill>
                </a:rPr>
                <a:t>년 </a:t>
              </a:r>
              <a:r>
                <a:rPr lang="en-US" altLang="ko-KR" spc="-20" dirty="0">
                  <a:solidFill>
                    <a:schemeClr val="accent4"/>
                  </a:solidFill>
                </a:rPr>
                <a:t>19</a:t>
              </a:r>
              <a:r>
                <a:rPr lang="ko-KR" altLang="en-US" spc="-20" dirty="0">
                  <a:solidFill>
                    <a:schemeClr val="accent4"/>
                  </a:solidFill>
                </a:rPr>
                <a:t>만 기 설치 완료</a:t>
              </a:r>
              <a:r>
                <a:rPr lang="en-US" altLang="ko-KR" spc="-20" dirty="0">
                  <a:solidFill>
                    <a:schemeClr val="accent4"/>
                  </a:solidFill>
                </a:rPr>
                <a:t>, </a:t>
              </a:r>
              <a:r>
                <a:rPr lang="ko-KR" altLang="en-US" spc="-20" dirty="0">
                  <a:solidFill>
                    <a:schemeClr val="accent4"/>
                  </a:solidFill>
                </a:rPr>
                <a:t> </a:t>
              </a:r>
              <a:r>
                <a:rPr lang="en-US" altLang="ko-KR" spc="-20" dirty="0">
                  <a:solidFill>
                    <a:schemeClr val="accent4"/>
                  </a:solidFill>
                </a:rPr>
                <a:t>2025</a:t>
              </a:r>
              <a:r>
                <a:rPr lang="ko-KR" altLang="en-US" spc="-20" dirty="0">
                  <a:solidFill>
                    <a:schemeClr val="accent4"/>
                  </a:solidFill>
                </a:rPr>
                <a:t>년 </a:t>
              </a:r>
              <a:r>
                <a:rPr lang="en-US" altLang="ko-KR" spc="-20" dirty="0">
                  <a:solidFill>
                    <a:schemeClr val="accent4"/>
                  </a:solidFill>
                </a:rPr>
                <a:t>51</a:t>
              </a:r>
              <a:r>
                <a:rPr lang="ko-KR" altLang="en-US" spc="-20" dirty="0">
                  <a:solidFill>
                    <a:schemeClr val="accent4"/>
                  </a:solidFill>
                </a:rPr>
                <a:t>만 기 확충 목표</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68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사다리꼴 3">
            <a:extLst>
              <a:ext uri="{FF2B5EF4-FFF2-40B4-BE49-F238E27FC236}">
                <a16:creationId xmlns:a16="http://schemas.microsoft.com/office/drawing/2014/main" id="{6A8D749B-40FE-000A-AB00-274BAB6B94AA}"/>
              </a:ext>
            </a:extLst>
          </p:cNvPr>
          <p:cNvSpPr/>
          <p:nvPr/>
        </p:nvSpPr>
        <p:spPr>
          <a:xfrm rot="16200000">
            <a:off x="1698672" y="6813590"/>
            <a:ext cx="1888977" cy="1614539"/>
          </a:xfrm>
          <a:custGeom>
            <a:avLst/>
            <a:gdLst>
              <a:gd name="connsiteX0" fmla="*/ 0 w 2322561"/>
              <a:gd name="connsiteY0" fmla="*/ 1039174 h 1039174"/>
              <a:gd name="connsiteX1" fmla="*/ 197162 w 2322561"/>
              <a:gd name="connsiteY1" fmla="*/ 0 h 1039174"/>
              <a:gd name="connsiteX2" fmla="*/ 2125399 w 2322561"/>
              <a:gd name="connsiteY2" fmla="*/ 0 h 1039174"/>
              <a:gd name="connsiteX3" fmla="*/ 2322561 w 2322561"/>
              <a:gd name="connsiteY3" fmla="*/ 1039174 h 1039174"/>
              <a:gd name="connsiteX4" fmla="*/ 0 w 2322561"/>
              <a:gd name="connsiteY4" fmla="*/ 1039174 h 1039174"/>
              <a:gd name="connsiteX0" fmla="*/ 0 w 2322561"/>
              <a:gd name="connsiteY0" fmla="*/ 1039174 h 1039174"/>
              <a:gd name="connsiteX1" fmla="*/ 197162 w 2322561"/>
              <a:gd name="connsiteY1" fmla="*/ 0 h 1039174"/>
              <a:gd name="connsiteX2" fmla="*/ 1035635 w 2322561"/>
              <a:gd name="connsiteY2" fmla="*/ 12529 h 1039174"/>
              <a:gd name="connsiteX3" fmla="*/ 2322561 w 2322561"/>
              <a:gd name="connsiteY3" fmla="*/ 1039174 h 1039174"/>
              <a:gd name="connsiteX4" fmla="*/ 0 w 2322561"/>
              <a:gd name="connsiteY4" fmla="*/ 1039174 h 1039174"/>
              <a:gd name="connsiteX0" fmla="*/ 0 w 2322561"/>
              <a:gd name="connsiteY0" fmla="*/ 1042648 h 1042648"/>
              <a:gd name="connsiteX1" fmla="*/ 197162 w 2322561"/>
              <a:gd name="connsiteY1" fmla="*/ 3474 h 1042648"/>
              <a:gd name="connsiteX2" fmla="*/ 860270 w 2322561"/>
              <a:gd name="connsiteY2" fmla="*/ 0 h 1042648"/>
              <a:gd name="connsiteX3" fmla="*/ 2322561 w 2322561"/>
              <a:gd name="connsiteY3" fmla="*/ 1042648 h 1042648"/>
              <a:gd name="connsiteX4" fmla="*/ 0 w 2322561"/>
              <a:gd name="connsiteY4" fmla="*/ 1042648 h 1042648"/>
              <a:gd name="connsiteX0" fmla="*/ 0 w 2322561"/>
              <a:gd name="connsiteY0" fmla="*/ 1042648 h 1042648"/>
              <a:gd name="connsiteX1" fmla="*/ 209688 w 2322561"/>
              <a:gd name="connsiteY1" fmla="*/ 11475 h 1042648"/>
              <a:gd name="connsiteX2" fmla="*/ 860270 w 2322561"/>
              <a:gd name="connsiteY2" fmla="*/ 0 h 1042648"/>
              <a:gd name="connsiteX3" fmla="*/ 2322561 w 2322561"/>
              <a:gd name="connsiteY3" fmla="*/ 1042648 h 1042648"/>
              <a:gd name="connsiteX4" fmla="*/ 0 w 2322561"/>
              <a:gd name="connsiteY4" fmla="*/ 1042648 h 1042648"/>
              <a:gd name="connsiteX0" fmla="*/ 0 w 2322561"/>
              <a:gd name="connsiteY0" fmla="*/ 1042648 h 1042648"/>
              <a:gd name="connsiteX1" fmla="*/ 209688 w 2322561"/>
              <a:gd name="connsiteY1" fmla="*/ 11475 h 1042648"/>
              <a:gd name="connsiteX2" fmla="*/ 860270 w 2322561"/>
              <a:gd name="connsiteY2" fmla="*/ 0 h 1042648"/>
              <a:gd name="connsiteX3" fmla="*/ 2322561 w 2322561"/>
              <a:gd name="connsiteY3" fmla="*/ 1042648 h 1042648"/>
              <a:gd name="connsiteX4" fmla="*/ 0 w 2322561"/>
              <a:gd name="connsiteY4" fmla="*/ 1042648 h 1042648"/>
              <a:gd name="connsiteX0" fmla="*/ 0 w 2322561"/>
              <a:gd name="connsiteY0" fmla="*/ 1031173 h 1031173"/>
              <a:gd name="connsiteX1" fmla="*/ 209688 w 2322561"/>
              <a:gd name="connsiteY1" fmla="*/ 0 h 1031173"/>
              <a:gd name="connsiteX2" fmla="*/ 885322 w 2322561"/>
              <a:gd name="connsiteY2" fmla="*/ 4528 h 1031173"/>
              <a:gd name="connsiteX3" fmla="*/ 2322561 w 2322561"/>
              <a:gd name="connsiteY3" fmla="*/ 1031173 h 1031173"/>
              <a:gd name="connsiteX4" fmla="*/ 0 w 2322561"/>
              <a:gd name="connsiteY4" fmla="*/ 1031173 h 1031173"/>
              <a:gd name="connsiteX0" fmla="*/ 0 w 2322561"/>
              <a:gd name="connsiteY0" fmla="*/ 1031173 h 1031173"/>
              <a:gd name="connsiteX1" fmla="*/ 209688 w 2322561"/>
              <a:gd name="connsiteY1" fmla="*/ 0 h 1031173"/>
              <a:gd name="connsiteX2" fmla="*/ 885322 w 2322561"/>
              <a:gd name="connsiteY2" fmla="*/ 4528 h 1031173"/>
              <a:gd name="connsiteX3" fmla="*/ 2322561 w 2322561"/>
              <a:gd name="connsiteY3" fmla="*/ 1031173 h 1031173"/>
              <a:gd name="connsiteX4" fmla="*/ 0 w 2322561"/>
              <a:gd name="connsiteY4" fmla="*/ 1031173 h 1031173"/>
              <a:gd name="connsiteX0" fmla="*/ 0 w 2322561"/>
              <a:gd name="connsiteY0" fmla="*/ 1035884 h 1035884"/>
              <a:gd name="connsiteX1" fmla="*/ 209688 w 2322561"/>
              <a:gd name="connsiteY1" fmla="*/ 0 h 1035884"/>
              <a:gd name="connsiteX2" fmla="*/ 885322 w 2322561"/>
              <a:gd name="connsiteY2" fmla="*/ 4528 h 1035884"/>
              <a:gd name="connsiteX3" fmla="*/ 2322561 w 2322561"/>
              <a:gd name="connsiteY3" fmla="*/ 1031173 h 1035884"/>
              <a:gd name="connsiteX4" fmla="*/ 0 w 2322561"/>
              <a:gd name="connsiteY4" fmla="*/ 1035884 h 1035884"/>
              <a:gd name="connsiteX0" fmla="*/ 0 w 2322561"/>
              <a:gd name="connsiteY0" fmla="*/ 1035884 h 1035884"/>
              <a:gd name="connsiteX1" fmla="*/ 209688 w 2322561"/>
              <a:gd name="connsiteY1" fmla="*/ 0 h 1035884"/>
              <a:gd name="connsiteX2" fmla="*/ 830921 w 2322561"/>
              <a:gd name="connsiteY2" fmla="*/ 4527 h 1035884"/>
              <a:gd name="connsiteX3" fmla="*/ 2322561 w 2322561"/>
              <a:gd name="connsiteY3" fmla="*/ 1031173 h 1035884"/>
              <a:gd name="connsiteX4" fmla="*/ 0 w 2322561"/>
              <a:gd name="connsiteY4" fmla="*/ 1035884 h 1035884"/>
              <a:gd name="connsiteX0" fmla="*/ 0 w 2322561"/>
              <a:gd name="connsiteY0" fmla="*/ 1031357 h 1031357"/>
              <a:gd name="connsiteX1" fmla="*/ 236888 w 2322561"/>
              <a:gd name="connsiteY1" fmla="*/ 185 h 1031357"/>
              <a:gd name="connsiteX2" fmla="*/ 830921 w 2322561"/>
              <a:gd name="connsiteY2" fmla="*/ 0 h 1031357"/>
              <a:gd name="connsiteX3" fmla="*/ 2322561 w 2322561"/>
              <a:gd name="connsiteY3" fmla="*/ 1026646 h 1031357"/>
              <a:gd name="connsiteX4" fmla="*/ 0 w 2322561"/>
              <a:gd name="connsiteY4" fmla="*/ 1031357 h 1031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2561" h="1031357">
                <a:moveTo>
                  <a:pt x="0" y="1031357"/>
                </a:moveTo>
                <a:lnTo>
                  <a:pt x="236888" y="185"/>
                </a:lnTo>
                <a:lnTo>
                  <a:pt x="830921" y="0"/>
                </a:lnTo>
                <a:lnTo>
                  <a:pt x="2322561" y="1026646"/>
                </a:lnTo>
                <a:lnTo>
                  <a:pt x="0" y="1031357"/>
                </a:lnTo>
                <a:close/>
              </a:path>
            </a:pathLst>
          </a:custGeom>
          <a:solidFill>
            <a:srgbClr val="DBE8F8">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5" name="직사각형 4">
            <a:extLst>
              <a:ext uri="{FF2B5EF4-FFF2-40B4-BE49-F238E27FC236}">
                <a16:creationId xmlns:a16="http://schemas.microsoft.com/office/drawing/2014/main" id="{317FFFDC-3535-99C1-825B-9EDC82CA7834}"/>
              </a:ext>
            </a:extLst>
          </p:cNvPr>
          <p:cNvSpPr/>
          <p:nvPr/>
        </p:nvSpPr>
        <p:spPr>
          <a:xfrm>
            <a:off x="333376" y="8656115"/>
            <a:ext cx="3109679" cy="60149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관계부처 합동</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2022</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수치는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2022.12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기준이며</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2030</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수치는 전망</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p>
          <a:p>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급속 충전기의 경우</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충전기 수가 목표로 제시되지 않고 충전소의 개수만 제시되어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완속</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충전기 수로만 비교함 </a:t>
            </a:r>
          </a:p>
        </p:txBody>
      </p:sp>
      <p:sp>
        <p:nvSpPr>
          <p:cNvPr id="6" name="TextBox 5">
            <a:extLst>
              <a:ext uri="{FF2B5EF4-FFF2-40B4-BE49-F238E27FC236}">
                <a16:creationId xmlns:a16="http://schemas.microsoft.com/office/drawing/2014/main" id="{1EF98DED-0E20-2678-5DB6-8018AFF0E314}"/>
              </a:ext>
            </a:extLst>
          </p:cNvPr>
          <p:cNvSpPr txBox="1"/>
          <p:nvPr/>
        </p:nvSpPr>
        <p:spPr>
          <a:xfrm>
            <a:off x="333375" y="5917060"/>
            <a:ext cx="3095625"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국내 </a:t>
            </a:r>
            <a:r>
              <a:rPr lang="ko-KR" altLang="en-US" dirty="0" err="1">
                <a:solidFill>
                  <a:schemeClr val="tx1">
                    <a:lumMod val="85000"/>
                    <a:lumOff val="15000"/>
                  </a:schemeClr>
                </a:solidFill>
              </a:rPr>
              <a:t>완속</a:t>
            </a:r>
            <a:r>
              <a:rPr lang="ko-KR" altLang="en-US" dirty="0">
                <a:solidFill>
                  <a:schemeClr val="tx1">
                    <a:lumMod val="85000"/>
                    <a:lumOff val="15000"/>
                  </a:schemeClr>
                </a:solidFill>
              </a:rPr>
              <a:t> 충전기 수 전망</a:t>
            </a:r>
            <a:r>
              <a:rPr lang="en-US" altLang="ko-KR" dirty="0">
                <a:solidFill>
                  <a:schemeClr val="tx1">
                    <a:lumMod val="85000"/>
                    <a:lumOff val="15000"/>
                  </a:schemeClr>
                </a:solidFill>
              </a:rPr>
              <a:t> ]</a:t>
            </a:r>
            <a:endParaRPr lang="ko-KR" altLang="en-US" dirty="0">
              <a:solidFill>
                <a:schemeClr val="tx1">
                  <a:lumMod val="85000"/>
                  <a:lumOff val="15000"/>
                </a:schemeClr>
              </a:solidFill>
            </a:endParaRPr>
          </a:p>
        </p:txBody>
      </p:sp>
      <p:graphicFrame>
        <p:nvGraphicFramePr>
          <p:cNvPr id="7" name="차트 6">
            <a:extLst>
              <a:ext uri="{FF2B5EF4-FFF2-40B4-BE49-F238E27FC236}">
                <a16:creationId xmlns:a16="http://schemas.microsoft.com/office/drawing/2014/main" id="{5CF02E73-BA95-1B16-27A6-FC0B546174EB}"/>
              </a:ext>
            </a:extLst>
          </p:cNvPr>
          <p:cNvGraphicFramePr>
            <a:graphicFrameLocks/>
          </p:cNvGraphicFramePr>
          <p:nvPr>
            <p:extLst>
              <p:ext uri="{D42A27DB-BD31-4B8C-83A1-F6EECF244321}">
                <p14:modId xmlns:p14="http://schemas.microsoft.com/office/powerpoint/2010/main" val="4038002951"/>
              </p:ext>
            </p:extLst>
          </p:nvPr>
        </p:nvGraphicFramePr>
        <p:xfrm>
          <a:off x="333375" y="6559826"/>
          <a:ext cx="3095624" cy="210792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C7F1190-9830-99F4-4852-29EA9166B1C9}"/>
              </a:ext>
            </a:extLst>
          </p:cNvPr>
          <p:cNvSpPr txBox="1"/>
          <p:nvPr/>
        </p:nvSpPr>
        <p:spPr>
          <a:xfrm>
            <a:off x="361481" y="6463012"/>
            <a:ext cx="171522" cy="115416"/>
          </a:xfrm>
          <a:prstGeom prst="rect">
            <a:avLst/>
          </a:prstGeom>
          <a:noFill/>
          <a:ln>
            <a:noFill/>
          </a:ln>
        </p:spPr>
        <p:txBody>
          <a:bodyPr wrap="none" lIns="0" tIns="0" rIns="0" bIns="0" rtlCol="0">
            <a:spAutoFit/>
          </a:bodyPr>
          <a:lstStyle/>
          <a:p>
            <a:pPr algn="l"/>
            <a:r>
              <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en-US" altLang="ko-KR"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대</a:t>
            </a:r>
            <a:r>
              <a:rPr lang="en-US" altLang="ko-KR"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9" name="TextBox 8">
            <a:extLst>
              <a:ext uri="{FF2B5EF4-FFF2-40B4-BE49-F238E27FC236}">
                <a16:creationId xmlns:a16="http://schemas.microsoft.com/office/drawing/2014/main" id="{AA8C7916-789D-3B70-3A76-AE89A8804F70}"/>
              </a:ext>
            </a:extLst>
          </p:cNvPr>
          <p:cNvSpPr txBox="1"/>
          <p:nvPr/>
        </p:nvSpPr>
        <p:spPr>
          <a:xfrm>
            <a:off x="3429000" y="5917060"/>
            <a:ext cx="3095625"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[ 2022</a:t>
            </a:r>
            <a:r>
              <a:rPr lang="ko-KR" altLang="en-US" dirty="0">
                <a:solidFill>
                  <a:schemeClr val="tx1">
                    <a:lumMod val="85000"/>
                    <a:lumOff val="15000"/>
                  </a:schemeClr>
                </a:solidFill>
              </a:rPr>
              <a:t>년 기준 충전기 유형 및 운영주체별 충전소 현황</a:t>
            </a:r>
            <a:r>
              <a:rPr lang="en-US" altLang="ko-KR" dirty="0">
                <a:solidFill>
                  <a:schemeClr val="tx1">
                    <a:lumMod val="85000"/>
                    <a:lumOff val="15000"/>
                  </a:schemeClr>
                </a:solidFill>
              </a:rPr>
              <a:t> ]</a:t>
            </a:r>
            <a:endParaRPr lang="ko-KR" altLang="en-US" dirty="0">
              <a:solidFill>
                <a:schemeClr val="tx1">
                  <a:lumMod val="85000"/>
                  <a:lumOff val="15000"/>
                </a:schemeClr>
              </a:solidFill>
            </a:endParaRPr>
          </a:p>
        </p:txBody>
      </p:sp>
      <p:sp>
        <p:nvSpPr>
          <p:cNvPr id="10" name="직사각형 9">
            <a:extLst>
              <a:ext uri="{FF2B5EF4-FFF2-40B4-BE49-F238E27FC236}">
                <a16:creationId xmlns:a16="http://schemas.microsoft.com/office/drawing/2014/main" id="{B2AE51DD-9267-BFF7-0D83-4FF4F941A7E9}"/>
              </a:ext>
            </a:extLst>
          </p:cNvPr>
          <p:cNvSpPr/>
          <p:nvPr/>
        </p:nvSpPr>
        <p:spPr>
          <a:xfrm>
            <a:off x="3429000" y="8653743"/>
            <a:ext cx="2845099"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환경부 저공해차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통합누리집</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(2022.12</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월말 기준</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p>
          <a:p>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graphicFrame>
        <p:nvGraphicFramePr>
          <p:cNvPr id="13" name="표 3">
            <a:extLst>
              <a:ext uri="{FF2B5EF4-FFF2-40B4-BE49-F238E27FC236}">
                <a16:creationId xmlns:a16="http://schemas.microsoft.com/office/drawing/2014/main" id="{783F3F37-9DD6-D669-D323-98800A4F439A}"/>
              </a:ext>
            </a:extLst>
          </p:cNvPr>
          <p:cNvGraphicFramePr>
            <a:graphicFrameLocks noGrp="1"/>
          </p:cNvGraphicFramePr>
          <p:nvPr>
            <p:extLst>
              <p:ext uri="{D42A27DB-BD31-4B8C-83A1-F6EECF244321}">
                <p14:modId xmlns:p14="http://schemas.microsoft.com/office/powerpoint/2010/main" val="3674301862"/>
              </p:ext>
            </p:extLst>
          </p:nvPr>
        </p:nvGraphicFramePr>
        <p:xfrm>
          <a:off x="3457105" y="6683743"/>
          <a:ext cx="3067519" cy="1886607"/>
        </p:xfrm>
        <a:graphic>
          <a:graphicData uri="http://schemas.openxmlformats.org/drawingml/2006/table">
            <a:tbl>
              <a:tblPr firstRow="1" bandRow="1">
                <a:tableStyleId>{5940675A-B579-460E-94D1-54222C63F5DA}</a:tableStyleId>
              </a:tblPr>
              <a:tblGrid>
                <a:gridCol w="834442">
                  <a:extLst>
                    <a:ext uri="{9D8B030D-6E8A-4147-A177-3AD203B41FA5}">
                      <a16:colId xmlns:a16="http://schemas.microsoft.com/office/drawing/2014/main" val="20115827"/>
                    </a:ext>
                  </a:extLst>
                </a:gridCol>
                <a:gridCol w="744359">
                  <a:extLst>
                    <a:ext uri="{9D8B030D-6E8A-4147-A177-3AD203B41FA5}">
                      <a16:colId xmlns:a16="http://schemas.microsoft.com/office/drawing/2014/main" val="1870188085"/>
                    </a:ext>
                  </a:extLst>
                </a:gridCol>
                <a:gridCol w="744359">
                  <a:extLst>
                    <a:ext uri="{9D8B030D-6E8A-4147-A177-3AD203B41FA5}">
                      <a16:colId xmlns:a16="http://schemas.microsoft.com/office/drawing/2014/main" val="2814817508"/>
                    </a:ext>
                  </a:extLst>
                </a:gridCol>
                <a:gridCol w="744359">
                  <a:extLst>
                    <a:ext uri="{9D8B030D-6E8A-4147-A177-3AD203B41FA5}">
                      <a16:colId xmlns:a16="http://schemas.microsoft.com/office/drawing/2014/main" val="2611804728"/>
                    </a:ext>
                  </a:extLst>
                </a:gridCol>
              </a:tblGrid>
              <a:tr h="419047">
                <a:tc>
                  <a:txBody>
                    <a:bodyPr/>
                    <a:lstStyle/>
                    <a:p>
                      <a:pPr latinLnBrk="1"/>
                      <a:endParaRPr lang="ko-KR" altLang="en-US" sz="1000" b="0" dirty="0">
                        <a:gradFill>
                          <a:gsLst>
                            <a:gs pos="0">
                              <a:schemeClr val="tx1">
                                <a:lumMod val="85000"/>
                                <a:lumOff val="15000"/>
                              </a:schemeClr>
                            </a:gs>
                            <a:gs pos="100000">
                              <a:schemeClr val="tx1">
                                <a:lumMod val="85000"/>
                                <a:lumOff val="15000"/>
                              </a:schemeClr>
                            </a:gs>
                          </a:gsLst>
                          <a:lin ang="2700000" scaled="1"/>
                        </a:gradFill>
                        <a:latin typeface="+mn-ea"/>
                        <a:ea typeface="+mn-ea"/>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급속</a:t>
                      </a:r>
                      <a:endParaRPr lang="en-US" altLang="ko-KR"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endParaRPr>
                    </a:p>
                    <a:p>
                      <a:pPr algn="ctr" latinLnBrk="1"/>
                      <a:r>
                        <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충전기</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BE8F8">
                        <a:alpha val="50000"/>
                      </a:srgbClr>
                    </a:solidFill>
                  </a:tcPr>
                </a:tc>
                <a:tc>
                  <a:txBody>
                    <a:bodyPr/>
                    <a:lstStyle/>
                    <a:p>
                      <a:pPr algn="ctr" latinLnBrk="1"/>
                      <a:r>
                        <a:rPr lang="ko-KR" altLang="en-US" sz="1000" b="0" kern="1200" dirty="0" err="1">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완속</a:t>
                      </a:r>
                      <a:endParaRPr lang="en-US" altLang="ko-KR"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endParaRPr>
                    </a:p>
                    <a:p>
                      <a:pPr algn="ctr" latinLnBrk="1"/>
                      <a:r>
                        <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충전기</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BE8F8">
                        <a:alpha val="50000"/>
                      </a:srgbClr>
                    </a:solidFill>
                  </a:tcPr>
                </a:tc>
                <a:tc>
                  <a:txBody>
                    <a:bodyPr/>
                    <a:lstStyle/>
                    <a:p>
                      <a:pPr marL="0" algn="ctr" defTabSz="495285" rtl="0" eaLnBrk="1" latinLnBrk="1" hangingPunct="1"/>
                      <a:r>
                        <a:rPr lang="ko-KR" altLang="en-US" sz="1000" b="1" kern="1200" dirty="0">
                          <a:ln>
                            <a:solidFill>
                              <a:srgbClr val="D9D9D9">
                                <a:alpha val="0"/>
                              </a:srgbClr>
                            </a:solidFill>
                          </a:ln>
                          <a:gradFill>
                            <a:gsLst>
                              <a:gs pos="0">
                                <a:schemeClr val="bg1"/>
                              </a:gs>
                              <a:gs pos="100000">
                                <a:schemeClr val="bg1"/>
                              </a:gs>
                            </a:gsLst>
                            <a:lin ang="2700000" scaled="1"/>
                          </a:gradFill>
                          <a:latin typeface="+mn-ea"/>
                          <a:ea typeface="+mn-ea"/>
                          <a:cs typeface="+mn-cs"/>
                        </a:rPr>
                        <a:t>합계</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729241197"/>
                  </a:ext>
                </a:extLst>
              </a:tr>
              <a:tr h="287956">
                <a:tc>
                  <a:txBody>
                    <a:bodyPr/>
                    <a:lstStyle/>
                    <a:p>
                      <a:pPr marL="0" algn="ctr" defTabSz="495285" rtl="0" eaLnBrk="1" latinLnBrk="1" hangingPunct="1"/>
                      <a:r>
                        <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환경부</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5285" rtl="0" eaLnBrk="1" latinLnBrk="1" hangingPunct="1"/>
                      <a:r>
                        <a:rPr lang="en-US" altLang="ko-KR"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7,046</a:t>
                      </a:r>
                      <a:endPar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BE8F8">
                        <a:alpha val="50000"/>
                      </a:srgbClr>
                    </a:solidFill>
                  </a:tcPr>
                </a:tc>
                <a:tc>
                  <a:txBody>
                    <a:bodyPr/>
                    <a:lstStyle/>
                    <a:p>
                      <a:pPr marL="0" algn="ctr" defTabSz="495285" rtl="0" eaLnBrk="1" latinLnBrk="1" hangingPunct="1"/>
                      <a:r>
                        <a:rPr lang="en-US" altLang="ko-KR"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0</a:t>
                      </a:r>
                      <a:endPar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BE8F8">
                        <a:alpha val="50000"/>
                      </a:srgbClr>
                    </a:solidFill>
                  </a:tcPr>
                </a:tc>
                <a:tc>
                  <a:txBody>
                    <a:bodyPr/>
                    <a:lstStyle/>
                    <a:p>
                      <a:pPr marL="0" algn="ctr" defTabSz="495285" rtl="0" eaLnBrk="1" latinLnBrk="1" hangingPunct="1"/>
                      <a:r>
                        <a:rPr lang="en-US" altLang="ko-KR" sz="1000" b="1" kern="1200" dirty="0">
                          <a:ln>
                            <a:solidFill>
                              <a:srgbClr val="D9D9D9">
                                <a:alpha val="0"/>
                              </a:srgbClr>
                            </a:solidFill>
                          </a:ln>
                          <a:gradFill>
                            <a:gsLst>
                              <a:gs pos="0">
                                <a:schemeClr val="bg1"/>
                              </a:gs>
                              <a:gs pos="100000">
                                <a:schemeClr val="bg1"/>
                              </a:gs>
                            </a:gsLst>
                            <a:lin ang="2700000" scaled="1"/>
                          </a:gradFill>
                          <a:latin typeface="+mn-ea"/>
                          <a:ea typeface="+mn-ea"/>
                          <a:cs typeface="+mn-cs"/>
                        </a:rPr>
                        <a:t>7,046</a:t>
                      </a:r>
                      <a:endParaRPr lang="ko-KR" altLang="en-US" sz="1000" b="1" kern="1200" dirty="0">
                        <a:ln>
                          <a:solidFill>
                            <a:srgbClr val="D9D9D9">
                              <a:alpha val="0"/>
                            </a:srgbClr>
                          </a:solidFill>
                        </a:ln>
                        <a:gradFill>
                          <a:gsLst>
                            <a:gs pos="0">
                              <a:schemeClr val="bg1"/>
                            </a:gs>
                            <a:gs pos="100000">
                              <a:schemeClr val="bg1"/>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620419890"/>
                  </a:ext>
                </a:extLst>
              </a:tr>
              <a:tr h="287956">
                <a:tc>
                  <a:txBody>
                    <a:bodyPr/>
                    <a:lstStyle/>
                    <a:p>
                      <a:pPr marL="0" algn="ctr" defTabSz="495285" rtl="0" eaLnBrk="1" latinLnBrk="1" hangingPunct="1"/>
                      <a:r>
                        <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한국전력</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5285" rtl="0" eaLnBrk="1" latinLnBrk="1" hangingPunct="1"/>
                      <a:r>
                        <a:rPr lang="en-US" altLang="ko-KR"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5,001</a:t>
                      </a:r>
                      <a:endPar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BE8F8">
                        <a:alpha val="50000"/>
                      </a:srgbClr>
                    </a:solidFill>
                  </a:tcPr>
                </a:tc>
                <a:tc>
                  <a:txBody>
                    <a:bodyPr/>
                    <a:lstStyle/>
                    <a:p>
                      <a:pPr marL="0" algn="ctr" defTabSz="495285" rtl="0" eaLnBrk="1" latinLnBrk="1" hangingPunct="1"/>
                      <a:r>
                        <a:rPr lang="en-US" altLang="ko-KR"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5,822</a:t>
                      </a:r>
                      <a:endPar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BE8F8">
                        <a:alpha val="50000"/>
                      </a:srgbClr>
                    </a:solidFill>
                  </a:tcPr>
                </a:tc>
                <a:tc>
                  <a:txBody>
                    <a:bodyPr/>
                    <a:lstStyle/>
                    <a:p>
                      <a:pPr marL="0" algn="ctr" defTabSz="495285" rtl="0" eaLnBrk="1" latinLnBrk="1" hangingPunct="1"/>
                      <a:r>
                        <a:rPr lang="en-US" altLang="ko-KR" sz="1000" b="1" kern="1200" dirty="0">
                          <a:ln>
                            <a:solidFill>
                              <a:srgbClr val="D9D9D9">
                                <a:alpha val="0"/>
                              </a:srgbClr>
                            </a:solidFill>
                          </a:ln>
                          <a:gradFill>
                            <a:gsLst>
                              <a:gs pos="0">
                                <a:schemeClr val="bg1"/>
                              </a:gs>
                              <a:gs pos="100000">
                                <a:schemeClr val="bg1"/>
                              </a:gs>
                            </a:gsLst>
                            <a:lin ang="2700000" scaled="1"/>
                          </a:gradFill>
                          <a:latin typeface="+mn-ea"/>
                          <a:ea typeface="+mn-ea"/>
                          <a:cs typeface="+mn-cs"/>
                        </a:rPr>
                        <a:t>10,823</a:t>
                      </a:r>
                      <a:endParaRPr lang="ko-KR" altLang="en-US" sz="1000" b="1" kern="1200" dirty="0">
                        <a:ln>
                          <a:solidFill>
                            <a:srgbClr val="D9D9D9">
                              <a:alpha val="0"/>
                            </a:srgbClr>
                          </a:solidFill>
                        </a:ln>
                        <a:gradFill>
                          <a:gsLst>
                            <a:gs pos="0">
                              <a:schemeClr val="bg1"/>
                            </a:gs>
                            <a:gs pos="100000">
                              <a:schemeClr val="bg1"/>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532933025"/>
                  </a:ext>
                </a:extLst>
              </a:tr>
              <a:tr h="315736">
                <a:tc>
                  <a:txBody>
                    <a:bodyPr/>
                    <a:lstStyle/>
                    <a:p>
                      <a:pPr marL="0" algn="ctr" defTabSz="495285" rtl="0" eaLnBrk="1" latinLnBrk="1" hangingPunct="1"/>
                      <a:r>
                        <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민간사업자</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5285" rtl="0" eaLnBrk="1" latinLnBrk="1" hangingPunct="1"/>
                      <a:r>
                        <a:rPr lang="en-US" altLang="ko-KR"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7,874</a:t>
                      </a:r>
                      <a:endPar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BE8F8">
                        <a:alpha val="50000"/>
                      </a:srgbClr>
                    </a:solidFill>
                  </a:tcPr>
                </a:tc>
                <a:tc>
                  <a:txBody>
                    <a:bodyPr/>
                    <a:lstStyle/>
                    <a:p>
                      <a:pPr marL="0" algn="ctr" defTabSz="495285" rtl="0" eaLnBrk="1" latinLnBrk="1" hangingPunct="1"/>
                      <a:r>
                        <a:rPr lang="en-US" altLang="ko-KR"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167,134</a:t>
                      </a:r>
                      <a:endPar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BE8F8">
                        <a:alpha val="50000"/>
                      </a:srgbClr>
                    </a:solidFill>
                  </a:tcPr>
                </a:tc>
                <a:tc>
                  <a:txBody>
                    <a:bodyPr/>
                    <a:lstStyle/>
                    <a:p>
                      <a:pPr marL="0" algn="ctr" defTabSz="495285" rtl="0" eaLnBrk="1" latinLnBrk="1" hangingPunct="1"/>
                      <a:r>
                        <a:rPr lang="en-US" altLang="ko-KR" sz="1000" b="1" kern="1200" dirty="0">
                          <a:ln>
                            <a:solidFill>
                              <a:srgbClr val="D9D9D9">
                                <a:alpha val="0"/>
                              </a:srgbClr>
                            </a:solidFill>
                          </a:ln>
                          <a:gradFill>
                            <a:gsLst>
                              <a:gs pos="0">
                                <a:schemeClr val="bg1"/>
                              </a:gs>
                              <a:gs pos="100000">
                                <a:schemeClr val="bg1"/>
                              </a:gs>
                            </a:gsLst>
                            <a:lin ang="2700000" scaled="1"/>
                          </a:gradFill>
                          <a:latin typeface="+mn-ea"/>
                          <a:ea typeface="+mn-ea"/>
                          <a:cs typeface="+mn-cs"/>
                        </a:rPr>
                        <a:t>175,008</a:t>
                      </a:r>
                      <a:endParaRPr lang="ko-KR" altLang="en-US" sz="1000" b="1" kern="1200" dirty="0">
                        <a:ln>
                          <a:solidFill>
                            <a:srgbClr val="D9D9D9">
                              <a:alpha val="0"/>
                            </a:srgbClr>
                          </a:solidFill>
                        </a:ln>
                        <a:gradFill>
                          <a:gsLst>
                            <a:gs pos="0">
                              <a:schemeClr val="bg1"/>
                            </a:gs>
                            <a:gs pos="100000">
                              <a:schemeClr val="bg1"/>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576317257"/>
                  </a:ext>
                </a:extLst>
              </a:tr>
              <a:tr h="287956">
                <a:tc>
                  <a:txBody>
                    <a:bodyPr/>
                    <a:lstStyle/>
                    <a:p>
                      <a:pPr marL="0" algn="ctr" defTabSz="495285" rtl="0" eaLnBrk="1" latinLnBrk="1" hangingPunct="1"/>
                      <a:r>
                        <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지자체</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5285" rtl="0" eaLnBrk="1" latinLnBrk="1" hangingPunct="1"/>
                      <a:r>
                        <a:rPr lang="en-US" altLang="ko-KR"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720</a:t>
                      </a:r>
                      <a:endPar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BE8F8">
                        <a:alpha val="50000"/>
                      </a:srgbClr>
                    </a:solidFill>
                  </a:tcPr>
                </a:tc>
                <a:tc>
                  <a:txBody>
                    <a:bodyPr/>
                    <a:lstStyle/>
                    <a:p>
                      <a:pPr marL="0" algn="ctr" defTabSz="495285" rtl="0" eaLnBrk="1" latinLnBrk="1" hangingPunct="1"/>
                      <a:r>
                        <a:rPr lang="en-US" altLang="ko-KR"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rPr>
                        <a:t>484</a:t>
                      </a:r>
                      <a:endParaRPr lang="ko-KR" altLang="en-US" sz="1000" b="0" kern="1200" dirty="0">
                        <a:ln>
                          <a:solidFill>
                            <a:srgbClr val="D9D9D9">
                              <a:alpha val="0"/>
                            </a:srgbClr>
                          </a:solidFill>
                        </a:ln>
                        <a:gradFill>
                          <a:gsLst>
                            <a:gs pos="0">
                              <a:schemeClr val="tx1">
                                <a:lumMod val="85000"/>
                                <a:lumOff val="15000"/>
                              </a:schemeClr>
                            </a:gs>
                            <a:gs pos="100000">
                              <a:schemeClr val="tx1">
                                <a:lumMod val="85000"/>
                                <a:lumOff val="15000"/>
                              </a:schemeClr>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BE8F8">
                        <a:alpha val="50000"/>
                      </a:srgbClr>
                    </a:solidFill>
                  </a:tcPr>
                </a:tc>
                <a:tc>
                  <a:txBody>
                    <a:bodyPr/>
                    <a:lstStyle/>
                    <a:p>
                      <a:pPr marL="0" algn="ctr" defTabSz="495285" rtl="0" eaLnBrk="1" latinLnBrk="1" hangingPunct="1"/>
                      <a:r>
                        <a:rPr lang="en-US" altLang="ko-KR" sz="1000" b="1" kern="1200" dirty="0">
                          <a:ln>
                            <a:solidFill>
                              <a:srgbClr val="D9D9D9">
                                <a:alpha val="0"/>
                              </a:srgbClr>
                            </a:solidFill>
                          </a:ln>
                          <a:gradFill>
                            <a:gsLst>
                              <a:gs pos="0">
                                <a:schemeClr val="bg1"/>
                              </a:gs>
                              <a:gs pos="100000">
                                <a:schemeClr val="bg1"/>
                              </a:gs>
                            </a:gsLst>
                            <a:lin ang="2700000" scaled="1"/>
                          </a:gradFill>
                          <a:latin typeface="+mn-ea"/>
                          <a:ea typeface="+mn-ea"/>
                          <a:cs typeface="+mn-cs"/>
                        </a:rPr>
                        <a:t>1,204</a:t>
                      </a:r>
                      <a:endParaRPr lang="ko-KR" altLang="en-US" sz="1000" b="1" kern="1200" dirty="0">
                        <a:ln>
                          <a:solidFill>
                            <a:srgbClr val="D9D9D9">
                              <a:alpha val="0"/>
                            </a:srgbClr>
                          </a:solidFill>
                        </a:ln>
                        <a:gradFill>
                          <a:gsLst>
                            <a:gs pos="0">
                              <a:schemeClr val="bg1"/>
                            </a:gs>
                            <a:gs pos="100000">
                              <a:schemeClr val="bg1"/>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762006086"/>
                  </a:ext>
                </a:extLst>
              </a:tr>
              <a:tr h="287956">
                <a:tc>
                  <a:txBody>
                    <a:bodyPr/>
                    <a:lstStyle/>
                    <a:p>
                      <a:pPr marL="0" algn="ctr" defTabSz="495285" rtl="0" eaLnBrk="1" latinLnBrk="1" hangingPunct="1"/>
                      <a:r>
                        <a:rPr lang="ko-KR" altLang="en-US" sz="1000" b="1" kern="1200" dirty="0">
                          <a:ln>
                            <a:solidFill>
                              <a:srgbClr val="D9D9D9">
                                <a:alpha val="0"/>
                              </a:srgbClr>
                            </a:solidFill>
                          </a:ln>
                          <a:gradFill>
                            <a:gsLst>
                              <a:gs pos="0">
                                <a:schemeClr val="bg1"/>
                              </a:gs>
                              <a:gs pos="100000">
                                <a:schemeClr val="bg1">
                                  <a:lumMod val="95000"/>
                                </a:schemeClr>
                              </a:gs>
                            </a:gsLst>
                            <a:lin ang="2700000" scaled="1"/>
                          </a:gradFill>
                          <a:latin typeface="+mn-ea"/>
                          <a:ea typeface="+mn-ea"/>
                          <a:cs typeface="+mn-cs"/>
                        </a:rPr>
                        <a:t>합계</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algn="ctr" defTabSz="495285" rtl="0" eaLnBrk="1" latinLnBrk="1" hangingPunct="1"/>
                      <a:r>
                        <a:rPr lang="en-US" altLang="ko-KR" sz="1000" b="1" kern="1200" dirty="0">
                          <a:ln>
                            <a:solidFill>
                              <a:srgbClr val="D9D9D9">
                                <a:alpha val="0"/>
                              </a:srgbClr>
                            </a:solidFill>
                          </a:ln>
                          <a:gradFill>
                            <a:gsLst>
                              <a:gs pos="0">
                                <a:schemeClr val="bg1"/>
                              </a:gs>
                              <a:gs pos="100000">
                                <a:schemeClr val="bg1">
                                  <a:lumMod val="95000"/>
                                </a:schemeClr>
                              </a:gs>
                            </a:gsLst>
                            <a:lin ang="2700000" scaled="1"/>
                          </a:gradFill>
                          <a:latin typeface="+mn-ea"/>
                          <a:ea typeface="+mn-ea"/>
                          <a:cs typeface="+mn-cs"/>
                        </a:rPr>
                        <a:t>20,641</a:t>
                      </a:r>
                      <a:endParaRPr lang="ko-KR" altLang="en-US" sz="1000" b="1" kern="1200" dirty="0">
                        <a:ln>
                          <a:solidFill>
                            <a:srgbClr val="D9D9D9">
                              <a:alpha val="0"/>
                            </a:srgbClr>
                          </a:solidFill>
                        </a:ln>
                        <a:gradFill>
                          <a:gsLst>
                            <a:gs pos="0">
                              <a:schemeClr val="bg1"/>
                            </a:gs>
                            <a:gs pos="100000">
                              <a:schemeClr val="bg1">
                                <a:lumMod val="95000"/>
                              </a:schemeClr>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algn="ctr" defTabSz="495285" rtl="0" eaLnBrk="1" latinLnBrk="1" hangingPunct="1"/>
                      <a:r>
                        <a:rPr lang="en-US" altLang="ko-KR" sz="1000" b="1" kern="1200" dirty="0">
                          <a:ln>
                            <a:solidFill>
                              <a:srgbClr val="D9D9D9">
                                <a:alpha val="0"/>
                              </a:srgbClr>
                            </a:solidFill>
                          </a:ln>
                          <a:gradFill>
                            <a:gsLst>
                              <a:gs pos="0">
                                <a:schemeClr val="bg1"/>
                              </a:gs>
                              <a:gs pos="100000">
                                <a:schemeClr val="bg1">
                                  <a:lumMod val="95000"/>
                                </a:schemeClr>
                              </a:gs>
                            </a:gsLst>
                            <a:lin ang="2700000" scaled="1"/>
                          </a:gradFill>
                          <a:latin typeface="+mn-ea"/>
                          <a:ea typeface="+mn-ea"/>
                          <a:cs typeface="+mn-cs"/>
                        </a:rPr>
                        <a:t>173,440</a:t>
                      </a:r>
                      <a:endParaRPr lang="ko-KR" altLang="en-US" sz="1000" b="1" kern="1200" dirty="0">
                        <a:ln>
                          <a:solidFill>
                            <a:srgbClr val="D9D9D9">
                              <a:alpha val="0"/>
                            </a:srgbClr>
                          </a:solidFill>
                        </a:ln>
                        <a:gradFill>
                          <a:gsLst>
                            <a:gs pos="0">
                              <a:schemeClr val="bg1"/>
                            </a:gs>
                            <a:gs pos="100000">
                              <a:schemeClr val="bg1">
                                <a:lumMod val="95000"/>
                              </a:schemeClr>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algn="ctr" defTabSz="495285" rtl="0" eaLnBrk="1" latinLnBrk="1" hangingPunct="1"/>
                      <a:r>
                        <a:rPr lang="en-US" altLang="ko-KR" sz="1000" b="1" kern="1200" dirty="0">
                          <a:ln>
                            <a:solidFill>
                              <a:srgbClr val="D9D9D9">
                                <a:alpha val="0"/>
                              </a:srgbClr>
                            </a:solidFill>
                          </a:ln>
                          <a:gradFill>
                            <a:gsLst>
                              <a:gs pos="0">
                                <a:schemeClr val="bg1"/>
                              </a:gs>
                              <a:gs pos="100000">
                                <a:schemeClr val="bg1">
                                  <a:lumMod val="95000"/>
                                </a:schemeClr>
                              </a:gs>
                            </a:gsLst>
                            <a:lin ang="2700000" scaled="1"/>
                          </a:gradFill>
                          <a:latin typeface="+mn-ea"/>
                          <a:ea typeface="+mn-ea"/>
                          <a:cs typeface="+mn-cs"/>
                        </a:rPr>
                        <a:t>194,081</a:t>
                      </a:r>
                      <a:endParaRPr lang="ko-KR" altLang="en-US" sz="1000" b="1" kern="1200" dirty="0">
                        <a:ln>
                          <a:solidFill>
                            <a:srgbClr val="D9D9D9">
                              <a:alpha val="0"/>
                            </a:srgbClr>
                          </a:solidFill>
                        </a:ln>
                        <a:gradFill>
                          <a:gsLst>
                            <a:gs pos="0">
                              <a:schemeClr val="bg1"/>
                            </a:gs>
                            <a:gs pos="100000">
                              <a:schemeClr val="bg1">
                                <a:lumMod val="95000"/>
                              </a:schemeClr>
                            </a:gs>
                          </a:gsLst>
                          <a:lin ang="2700000" scaled="1"/>
                        </a:gradFill>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371973281"/>
                  </a:ext>
                </a:extLst>
              </a:tr>
            </a:tbl>
          </a:graphicData>
        </a:graphic>
      </p:graphicFrame>
      <p:sp>
        <p:nvSpPr>
          <p:cNvPr id="17" name="TextBox 16">
            <a:extLst>
              <a:ext uri="{FF2B5EF4-FFF2-40B4-BE49-F238E27FC236}">
                <a16:creationId xmlns:a16="http://schemas.microsoft.com/office/drawing/2014/main" id="{875783B6-0478-4DD9-6CDC-25BCE13B2AFA}"/>
              </a:ext>
            </a:extLst>
          </p:cNvPr>
          <p:cNvSpPr txBox="1"/>
          <p:nvPr/>
        </p:nvSpPr>
        <p:spPr>
          <a:xfrm>
            <a:off x="6130305" y="6461229"/>
            <a:ext cx="395942" cy="115416"/>
          </a:xfrm>
          <a:prstGeom prst="rect">
            <a:avLst/>
          </a:prstGeom>
          <a:noFill/>
          <a:ln>
            <a:noFill/>
          </a:ln>
        </p:spPr>
        <p:txBody>
          <a:bodyPr wrap="none" lIns="0" tIns="0" rIns="0" bIns="0" rtlCol="0">
            <a:spAutoFit/>
          </a:bodyPr>
          <a:lstStyle/>
          <a:p>
            <a:pPr algn="l"/>
            <a:r>
              <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en-US" altLang="ko-KR"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단위</a:t>
            </a:r>
            <a:r>
              <a:rPr lang="en-US" altLang="ko-KR"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기</a:t>
            </a:r>
            <a:r>
              <a:rPr lang="en-US" altLang="ko-KR"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1435138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8" name="사각형: 둥근 모서리 57">
            <a:extLst>
              <a:ext uri="{FF2B5EF4-FFF2-40B4-BE49-F238E27FC236}">
                <a16:creationId xmlns:a16="http://schemas.microsoft.com/office/drawing/2014/main" id="{8D997C8B-64AD-48DD-823A-BD585A29CA03}"/>
              </a:ext>
            </a:extLst>
          </p:cNvPr>
          <p:cNvSpPr/>
          <p:nvPr/>
        </p:nvSpPr>
        <p:spPr>
          <a:xfrm>
            <a:off x="333375" y="706438"/>
            <a:ext cx="6191250" cy="8531225"/>
          </a:xfrm>
          <a:prstGeom prst="roundRect">
            <a:avLst>
              <a:gd name="adj" fmla="val 310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E5E5E5"/>
              </a:solidFill>
              <a:effectLst/>
              <a:uLnTx/>
              <a:uFillTx/>
              <a:latin typeface="Calibri"/>
              <a:ea typeface="맑은 고딕" panose="020B0503020000020004" pitchFamily="50" charset="-127"/>
              <a:cs typeface="+mn-cs"/>
            </a:endParaRPr>
          </a:p>
        </p:txBody>
      </p:sp>
      <p:sp>
        <p:nvSpPr>
          <p:cNvPr id="257" name="직사각형 256">
            <a:extLst>
              <a:ext uri="{FF2B5EF4-FFF2-40B4-BE49-F238E27FC236}">
                <a16:creationId xmlns:a16="http://schemas.microsoft.com/office/drawing/2014/main" id="{945D8094-0997-4FD5-B0DF-CDA60CE48EAA}"/>
              </a:ext>
            </a:extLst>
          </p:cNvPr>
          <p:cNvSpPr/>
          <p:nvPr/>
        </p:nvSpPr>
        <p:spPr>
          <a:xfrm>
            <a:off x="637359" y="1560459"/>
            <a:ext cx="5599929" cy="6939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oAutofit/>
          </a:bodyPr>
          <a:lstStyle/>
          <a:p>
            <a:pPr marL="0" marR="0" lvl="0" indent="0" algn="just" defTabSz="914400" rtl="0" eaLnBrk="1" fontAlgn="auto" latinLnBrk="0" hangingPunct="1">
              <a:lnSpc>
                <a:spcPct val="125000"/>
              </a:lnSpc>
              <a:spcBef>
                <a:spcPts val="600"/>
              </a:spcBef>
              <a:spcAft>
                <a:spcPts val="600"/>
              </a:spcAft>
              <a:buClrTx/>
              <a:buSzTx/>
              <a:buFontTx/>
              <a:buNone/>
              <a:tabLst/>
              <a:defRPr/>
            </a:pP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국토교통부와 환경부의 자료를 토대로 </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2022</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12</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월 기준 국내 주요 지역의 전기차 인프라 보급 현황 및 </a:t>
            </a:r>
            <a:r>
              <a:rPr kumimoji="0" lang="ko-KR" altLang="en-US" sz="1050" b="0" i="0" u="none" strike="noStrike" kern="1200" cap="none" spc="-20" normalizeH="0" noProof="0" dirty="0" err="1">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차충비를</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구했다</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차충비의</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산출식은 해당 지역의 등록된 전기차 수를 동일 지역에 설치된 충전기 수로 나눈 것이다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따라서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차충비가</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낮은 지역일수록 전기차 운행 시 충전기 이용이 더 편리하다는 것을 뜻한다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주요 도시</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와 각 도의 데이터 집계 결과</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완속</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충전기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차충비가</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가장 낮은 곳은 세종시였고 급속 충전기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차충비가</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가장 낮은 곳은 울산광역시로 나타났다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차충비가</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높은 지역으로는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완속</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충전기 분야에서는 제주가 꼽혔으며</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급속 충전기 분야에서는 부산으로 도출되었다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차충비는</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충전기 보급 정책에 의해 많은 영향을 받고 있기 때문에 지역별 충전 인프라 보급 현황에 대한 참고자료로 활용할 수 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endPar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 name="직사각형 6">
            <a:extLst>
              <a:ext uri="{FF2B5EF4-FFF2-40B4-BE49-F238E27FC236}">
                <a16:creationId xmlns:a16="http://schemas.microsoft.com/office/drawing/2014/main" id="{42CBF7F1-FDF5-4965-903E-CE16F6FF2FA0}"/>
              </a:ext>
            </a:extLst>
          </p:cNvPr>
          <p:cNvSpPr/>
          <p:nvPr/>
        </p:nvSpPr>
        <p:spPr>
          <a:xfrm>
            <a:off x="620713" y="8734526"/>
            <a:ext cx="3095623"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국토교통부</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환경부</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1):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충전기당 전기차 수</a:t>
            </a:r>
          </a:p>
        </p:txBody>
      </p:sp>
      <p:grpSp>
        <p:nvGrpSpPr>
          <p:cNvPr id="11" name="그룹 10">
            <a:extLst>
              <a:ext uri="{FF2B5EF4-FFF2-40B4-BE49-F238E27FC236}">
                <a16:creationId xmlns:a16="http://schemas.microsoft.com/office/drawing/2014/main" id="{D961F99F-567E-2618-B02E-241B1C02675A}"/>
              </a:ext>
            </a:extLst>
          </p:cNvPr>
          <p:cNvGrpSpPr/>
          <p:nvPr/>
        </p:nvGrpSpPr>
        <p:grpSpPr>
          <a:xfrm>
            <a:off x="1580401" y="3321826"/>
            <a:ext cx="3257369" cy="5060003"/>
            <a:chOff x="1315706" y="3568320"/>
            <a:chExt cx="3257369" cy="5060003"/>
          </a:xfrm>
        </p:grpSpPr>
        <p:pic>
          <p:nvPicPr>
            <p:cNvPr id="10" name="그림 9" descr="지도이(가) 표시된 사진&#10;&#10;자동 생성된 설명">
              <a:extLst>
                <a:ext uri="{FF2B5EF4-FFF2-40B4-BE49-F238E27FC236}">
                  <a16:creationId xmlns:a16="http://schemas.microsoft.com/office/drawing/2014/main" id="{CF464691-095E-8BE4-0DA3-2F286A901BC7}"/>
                </a:ext>
              </a:extLst>
            </p:cNvPr>
            <p:cNvPicPr>
              <a:picLocks noChangeAspect="1"/>
            </p:cNvPicPr>
            <p:nvPr/>
          </p:nvPicPr>
          <p:blipFill>
            <a:blip r:embed="rId2"/>
            <a:stretch>
              <a:fillRect/>
            </a:stretch>
          </p:blipFill>
          <p:spPr>
            <a:xfrm>
              <a:off x="1315706" y="3568320"/>
              <a:ext cx="3257369" cy="4333507"/>
            </a:xfrm>
            <a:prstGeom prst="rect">
              <a:avLst/>
            </a:prstGeom>
            <a:ln w="6350">
              <a:noFill/>
            </a:ln>
          </p:spPr>
        </p:pic>
        <p:sp>
          <p:nvSpPr>
            <p:cNvPr id="641" name="자유형: 도형 640">
              <a:extLst>
                <a:ext uri="{FF2B5EF4-FFF2-40B4-BE49-F238E27FC236}">
                  <a16:creationId xmlns:a16="http://schemas.microsoft.com/office/drawing/2014/main" id="{B71C1F92-F62F-41F7-9BFA-8FC88C31E1C4}"/>
                </a:ext>
              </a:extLst>
            </p:cNvPr>
            <p:cNvSpPr/>
            <p:nvPr/>
          </p:nvSpPr>
          <p:spPr>
            <a:xfrm>
              <a:off x="1946601" y="8289413"/>
              <a:ext cx="651286" cy="338910"/>
            </a:xfrm>
            <a:custGeom>
              <a:avLst/>
              <a:gdLst>
                <a:gd name="connsiteX0" fmla="*/ 714042 w 730024"/>
                <a:gd name="connsiteY0" fmla="*/ 42624 h 397430"/>
                <a:gd name="connsiteX1" fmla="*/ 720528 w 730024"/>
                <a:gd name="connsiteY1" fmla="*/ 50063 h 397430"/>
                <a:gd name="connsiteX2" fmla="*/ 716290 w 730024"/>
                <a:gd name="connsiteY2" fmla="*/ 55740 h 397430"/>
                <a:gd name="connsiteX3" fmla="*/ 723776 w 730024"/>
                <a:gd name="connsiteY3" fmla="*/ 52749 h 397430"/>
                <a:gd name="connsiteX4" fmla="*/ 730025 w 730024"/>
                <a:gd name="connsiteY4" fmla="*/ 54845 h 397430"/>
                <a:gd name="connsiteX5" fmla="*/ 725034 w 730024"/>
                <a:gd name="connsiteY5" fmla="*/ 59903 h 397430"/>
                <a:gd name="connsiteX6" fmla="*/ 728777 w 730024"/>
                <a:gd name="connsiteY6" fmla="*/ 70923 h 397430"/>
                <a:gd name="connsiteX7" fmla="*/ 723529 w 730024"/>
                <a:gd name="connsiteY7" fmla="*/ 82553 h 397430"/>
                <a:gd name="connsiteX8" fmla="*/ 703812 w 730024"/>
                <a:gd name="connsiteY8" fmla="*/ 77791 h 397430"/>
                <a:gd name="connsiteX9" fmla="*/ 699573 w 730024"/>
                <a:gd name="connsiteY9" fmla="*/ 64084 h 397430"/>
                <a:gd name="connsiteX10" fmla="*/ 707060 w 730024"/>
                <a:gd name="connsiteY10" fmla="*/ 45310 h 397430"/>
                <a:gd name="connsiteX11" fmla="*/ 714042 w 730024"/>
                <a:gd name="connsiteY11" fmla="*/ 42624 h 397430"/>
                <a:gd name="connsiteX12" fmla="*/ 670112 w 730024"/>
                <a:gd name="connsiteY12" fmla="*/ 186423 h 397430"/>
                <a:gd name="connsiteX13" fmla="*/ 656377 w 730024"/>
                <a:gd name="connsiteY13" fmla="*/ 191481 h 397430"/>
                <a:gd name="connsiteX14" fmla="*/ 640156 w 730024"/>
                <a:gd name="connsiteY14" fmla="*/ 208140 h 397430"/>
                <a:gd name="connsiteX15" fmla="*/ 635660 w 730024"/>
                <a:gd name="connsiteY15" fmla="*/ 227429 h 397430"/>
                <a:gd name="connsiteX16" fmla="*/ 612200 w 730024"/>
                <a:gd name="connsiteY16" fmla="*/ 250955 h 397430"/>
                <a:gd name="connsiteX17" fmla="*/ 613696 w 730024"/>
                <a:gd name="connsiteY17" fmla="*/ 264633 h 397430"/>
                <a:gd name="connsiteX18" fmla="*/ 601218 w 730024"/>
                <a:gd name="connsiteY18" fmla="*/ 278616 h 397430"/>
                <a:gd name="connsiteX19" fmla="*/ 581006 w 730024"/>
                <a:gd name="connsiteY19" fmla="*/ 283083 h 397430"/>
                <a:gd name="connsiteX20" fmla="*/ 553041 w 730024"/>
                <a:gd name="connsiteY20" fmla="*/ 277720 h 397430"/>
                <a:gd name="connsiteX21" fmla="*/ 523342 w 730024"/>
                <a:gd name="connsiteY21" fmla="*/ 308629 h 397430"/>
                <a:gd name="connsiteX22" fmla="*/ 500377 w 730024"/>
                <a:gd name="connsiteY22" fmla="*/ 310106 h 397430"/>
                <a:gd name="connsiteX23" fmla="*/ 464191 w 730024"/>
                <a:gd name="connsiteY23" fmla="*/ 320221 h 397430"/>
                <a:gd name="connsiteX24" fmla="*/ 456962 w 730024"/>
                <a:gd name="connsiteY24" fmla="*/ 316354 h 397430"/>
                <a:gd name="connsiteX25" fmla="*/ 437740 w 730024"/>
                <a:gd name="connsiteY25" fmla="*/ 319325 h 397430"/>
                <a:gd name="connsiteX26" fmla="*/ 412280 w 730024"/>
                <a:gd name="connsiteY26" fmla="*/ 339823 h 397430"/>
                <a:gd name="connsiteX27" fmla="*/ 411528 w 730024"/>
                <a:gd name="connsiteY27" fmla="*/ 347243 h 397430"/>
                <a:gd name="connsiteX28" fmla="*/ 394306 w 730024"/>
                <a:gd name="connsiteY28" fmla="*/ 353787 h 397430"/>
                <a:gd name="connsiteX29" fmla="*/ 386077 w 730024"/>
                <a:gd name="connsiteY29" fmla="*/ 350225 h 397430"/>
                <a:gd name="connsiteX30" fmla="*/ 384820 w 730024"/>
                <a:gd name="connsiteY30" fmla="*/ 345177 h 397430"/>
                <a:gd name="connsiteX31" fmla="*/ 368598 w 730024"/>
                <a:gd name="connsiteY31" fmla="*/ 344576 h 397430"/>
                <a:gd name="connsiteX32" fmla="*/ 363607 w 730024"/>
                <a:gd name="connsiteY32" fmla="*/ 356759 h 397430"/>
                <a:gd name="connsiteX33" fmla="*/ 349634 w 730024"/>
                <a:gd name="connsiteY33" fmla="*/ 348443 h 397430"/>
                <a:gd name="connsiteX34" fmla="*/ 329165 w 730024"/>
                <a:gd name="connsiteY34" fmla="*/ 350225 h 397430"/>
                <a:gd name="connsiteX35" fmla="*/ 313944 w 730024"/>
                <a:gd name="connsiteY35" fmla="*/ 357950 h 397430"/>
                <a:gd name="connsiteX36" fmla="*/ 278759 w 730024"/>
                <a:gd name="connsiteY36" fmla="*/ 365960 h 397430"/>
                <a:gd name="connsiteX37" fmla="*/ 268281 w 730024"/>
                <a:gd name="connsiteY37" fmla="*/ 349920 h 397430"/>
                <a:gd name="connsiteX38" fmla="*/ 261290 w 730024"/>
                <a:gd name="connsiteY38" fmla="*/ 348453 h 397430"/>
                <a:gd name="connsiteX39" fmla="*/ 239077 w 730024"/>
                <a:gd name="connsiteY39" fmla="*/ 354387 h 397430"/>
                <a:gd name="connsiteX40" fmla="*/ 226352 w 730024"/>
                <a:gd name="connsiteY40" fmla="*/ 344281 h 397430"/>
                <a:gd name="connsiteX41" fmla="*/ 221361 w 730024"/>
                <a:gd name="connsiteY41" fmla="*/ 344871 h 397430"/>
                <a:gd name="connsiteX42" fmla="*/ 189919 w 730024"/>
                <a:gd name="connsiteY42" fmla="*/ 359140 h 397430"/>
                <a:gd name="connsiteX43" fmla="*/ 149733 w 730024"/>
                <a:gd name="connsiteY43" fmla="*/ 348453 h 397430"/>
                <a:gd name="connsiteX44" fmla="*/ 120282 w 730024"/>
                <a:gd name="connsiteY44" fmla="*/ 367751 h 397430"/>
                <a:gd name="connsiteX45" fmla="*/ 120529 w 730024"/>
                <a:gd name="connsiteY45" fmla="*/ 395944 h 397430"/>
                <a:gd name="connsiteX46" fmla="*/ 115291 w 730024"/>
                <a:gd name="connsiteY46" fmla="*/ 397430 h 397430"/>
                <a:gd name="connsiteX47" fmla="*/ 112300 w 730024"/>
                <a:gd name="connsiteY47" fmla="*/ 391496 h 397430"/>
                <a:gd name="connsiteX48" fmla="*/ 107309 w 730024"/>
                <a:gd name="connsiteY48" fmla="*/ 391210 h 397430"/>
                <a:gd name="connsiteX49" fmla="*/ 98317 w 730024"/>
                <a:gd name="connsiteY49" fmla="*/ 397135 h 397430"/>
                <a:gd name="connsiteX50" fmla="*/ 89840 w 730024"/>
                <a:gd name="connsiteY50" fmla="*/ 391496 h 397430"/>
                <a:gd name="connsiteX51" fmla="*/ 92078 w 730024"/>
                <a:gd name="connsiteY51" fmla="*/ 380809 h 397430"/>
                <a:gd name="connsiteX52" fmla="*/ 84096 w 730024"/>
                <a:gd name="connsiteY52" fmla="*/ 380514 h 397430"/>
                <a:gd name="connsiteX53" fmla="*/ 63884 w 730024"/>
                <a:gd name="connsiteY53" fmla="*/ 353187 h 397430"/>
                <a:gd name="connsiteX54" fmla="*/ 35433 w 730024"/>
                <a:gd name="connsiteY54" fmla="*/ 341033 h 397430"/>
                <a:gd name="connsiteX55" fmla="*/ 17469 w 730024"/>
                <a:gd name="connsiteY55" fmla="*/ 326164 h 397430"/>
                <a:gd name="connsiteX56" fmla="*/ 0 w 730024"/>
                <a:gd name="connsiteY56" fmla="*/ 297637 h 397430"/>
                <a:gd name="connsiteX57" fmla="*/ 5496 w 730024"/>
                <a:gd name="connsiteY57" fmla="*/ 266138 h 397430"/>
                <a:gd name="connsiteX58" fmla="*/ 0 w 730024"/>
                <a:gd name="connsiteY58" fmla="*/ 248888 h 397430"/>
                <a:gd name="connsiteX59" fmla="*/ 3991 w 730024"/>
                <a:gd name="connsiteY59" fmla="*/ 241459 h 397430"/>
                <a:gd name="connsiteX60" fmla="*/ 16974 w 730024"/>
                <a:gd name="connsiteY60" fmla="*/ 234915 h 397430"/>
                <a:gd name="connsiteX61" fmla="*/ 17221 w 730024"/>
                <a:gd name="connsiteY61" fmla="*/ 221532 h 397430"/>
                <a:gd name="connsiteX62" fmla="*/ 43424 w 730024"/>
                <a:gd name="connsiteY62" fmla="*/ 204588 h 397430"/>
                <a:gd name="connsiteX63" fmla="*/ 54664 w 730024"/>
                <a:gd name="connsiteY63" fmla="*/ 187319 h 397430"/>
                <a:gd name="connsiteX64" fmla="*/ 66151 w 730024"/>
                <a:gd name="connsiteY64" fmla="*/ 189109 h 397430"/>
                <a:gd name="connsiteX65" fmla="*/ 86868 w 730024"/>
                <a:gd name="connsiteY65" fmla="*/ 165297 h 397430"/>
                <a:gd name="connsiteX66" fmla="*/ 91107 w 730024"/>
                <a:gd name="connsiteY66" fmla="*/ 138512 h 397430"/>
                <a:gd name="connsiteX67" fmla="*/ 131045 w 730024"/>
                <a:gd name="connsiteY67" fmla="*/ 122434 h 397430"/>
                <a:gd name="connsiteX68" fmla="*/ 131797 w 730024"/>
                <a:gd name="connsiteY68" fmla="*/ 106356 h 397430"/>
                <a:gd name="connsiteX69" fmla="*/ 135293 w 730024"/>
                <a:gd name="connsiteY69" fmla="*/ 103680 h 397430"/>
                <a:gd name="connsiteX70" fmla="*/ 153762 w 730024"/>
                <a:gd name="connsiteY70" fmla="*/ 103365 h 397430"/>
                <a:gd name="connsiteX71" fmla="*/ 171726 w 730024"/>
                <a:gd name="connsiteY71" fmla="*/ 98327 h 397430"/>
                <a:gd name="connsiteX72" fmla="*/ 173974 w 730024"/>
                <a:gd name="connsiteY72" fmla="*/ 93259 h 397430"/>
                <a:gd name="connsiteX73" fmla="*/ 186442 w 730024"/>
                <a:gd name="connsiteY73" fmla="*/ 93859 h 397430"/>
                <a:gd name="connsiteX74" fmla="*/ 202168 w 730024"/>
                <a:gd name="connsiteY74" fmla="*/ 81048 h 397430"/>
                <a:gd name="connsiteX75" fmla="*/ 206664 w 730024"/>
                <a:gd name="connsiteY75" fmla="*/ 80753 h 397430"/>
                <a:gd name="connsiteX76" fmla="*/ 213408 w 730024"/>
                <a:gd name="connsiteY76" fmla="*/ 88202 h 397430"/>
                <a:gd name="connsiteX77" fmla="*/ 224390 w 730024"/>
                <a:gd name="connsiteY77" fmla="*/ 79857 h 397430"/>
                <a:gd name="connsiteX78" fmla="*/ 263814 w 730024"/>
                <a:gd name="connsiteY78" fmla="*/ 69437 h 397430"/>
                <a:gd name="connsiteX79" fmla="*/ 275796 w 730024"/>
                <a:gd name="connsiteY79" fmla="*/ 59893 h 397430"/>
                <a:gd name="connsiteX80" fmla="*/ 288531 w 730024"/>
                <a:gd name="connsiteY80" fmla="*/ 58998 h 397430"/>
                <a:gd name="connsiteX81" fmla="*/ 291770 w 730024"/>
                <a:gd name="connsiteY81" fmla="*/ 51254 h 397430"/>
                <a:gd name="connsiteX82" fmla="*/ 298752 w 730024"/>
                <a:gd name="connsiteY82" fmla="*/ 47377 h 397430"/>
                <a:gd name="connsiteX83" fmla="*/ 317973 w 730024"/>
                <a:gd name="connsiteY83" fmla="*/ 53064 h 397430"/>
                <a:gd name="connsiteX84" fmla="*/ 329946 w 730024"/>
                <a:gd name="connsiteY84" fmla="*/ 50959 h 397430"/>
                <a:gd name="connsiteX85" fmla="*/ 340928 w 730024"/>
                <a:gd name="connsiteY85" fmla="*/ 43805 h 397430"/>
                <a:gd name="connsiteX86" fmla="*/ 350168 w 730024"/>
                <a:gd name="connsiteY86" fmla="*/ 47977 h 397430"/>
                <a:gd name="connsiteX87" fmla="*/ 362140 w 730024"/>
                <a:gd name="connsiteY87" fmla="*/ 41424 h 397430"/>
                <a:gd name="connsiteX88" fmla="*/ 381857 w 730024"/>
                <a:gd name="connsiteY88" fmla="*/ 42919 h 397430"/>
                <a:gd name="connsiteX89" fmla="*/ 389344 w 730024"/>
                <a:gd name="connsiteY89" fmla="*/ 31889 h 397430"/>
                <a:gd name="connsiteX90" fmla="*/ 424529 w 730024"/>
                <a:gd name="connsiteY90" fmla="*/ 29499 h 397430"/>
                <a:gd name="connsiteX91" fmla="*/ 425529 w 730024"/>
                <a:gd name="connsiteY91" fmla="*/ 21755 h 397430"/>
                <a:gd name="connsiteX92" fmla="*/ 435016 w 730024"/>
                <a:gd name="connsiteY92" fmla="*/ 10430 h 397430"/>
                <a:gd name="connsiteX93" fmla="*/ 452990 w 730024"/>
                <a:gd name="connsiteY93" fmla="*/ 24746 h 397430"/>
                <a:gd name="connsiteX94" fmla="*/ 461229 w 730024"/>
                <a:gd name="connsiteY94" fmla="*/ 22060 h 397430"/>
                <a:gd name="connsiteX95" fmla="*/ 463467 w 730024"/>
                <a:gd name="connsiteY95" fmla="*/ 14001 h 397430"/>
                <a:gd name="connsiteX96" fmla="*/ 471716 w 730024"/>
                <a:gd name="connsiteY96" fmla="*/ 17288 h 397430"/>
                <a:gd name="connsiteX97" fmla="*/ 507654 w 730024"/>
                <a:gd name="connsiteY97" fmla="*/ 5372 h 397430"/>
                <a:gd name="connsiteX98" fmla="*/ 537848 w 730024"/>
                <a:gd name="connsiteY98" fmla="*/ 8934 h 397430"/>
                <a:gd name="connsiteX99" fmla="*/ 540096 w 730024"/>
                <a:gd name="connsiteY99" fmla="*/ 0 h 397430"/>
                <a:gd name="connsiteX100" fmla="*/ 568795 w 730024"/>
                <a:gd name="connsiteY100" fmla="*/ 5667 h 397430"/>
                <a:gd name="connsiteX101" fmla="*/ 571786 w 730024"/>
                <a:gd name="connsiteY101" fmla="*/ 10735 h 397430"/>
                <a:gd name="connsiteX102" fmla="*/ 589255 w 730024"/>
                <a:gd name="connsiteY102" fmla="*/ 5058 h 397430"/>
                <a:gd name="connsiteX103" fmla="*/ 597999 w 730024"/>
                <a:gd name="connsiteY103" fmla="*/ 5962 h 397430"/>
                <a:gd name="connsiteX104" fmla="*/ 598989 w 730024"/>
                <a:gd name="connsiteY104" fmla="*/ 19383 h 397430"/>
                <a:gd name="connsiteX105" fmla="*/ 610476 w 730024"/>
                <a:gd name="connsiteY105" fmla="*/ 34585 h 397430"/>
                <a:gd name="connsiteX106" fmla="*/ 620706 w 730024"/>
                <a:gd name="connsiteY106" fmla="*/ 35480 h 397430"/>
                <a:gd name="connsiteX107" fmla="*/ 627193 w 730024"/>
                <a:gd name="connsiteY107" fmla="*/ 43529 h 397430"/>
                <a:gd name="connsiteX108" fmla="*/ 636680 w 730024"/>
                <a:gd name="connsiteY108" fmla="*/ 37566 h 397430"/>
                <a:gd name="connsiteX109" fmla="*/ 657644 w 730024"/>
                <a:gd name="connsiteY109" fmla="*/ 40253 h 397430"/>
                <a:gd name="connsiteX110" fmla="*/ 667626 w 730024"/>
                <a:gd name="connsiteY110" fmla="*/ 47387 h 397430"/>
                <a:gd name="connsiteX111" fmla="*/ 663645 w 730024"/>
                <a:gd name="connsiteY111" fmla="*/ 59903 h 397430"/>
                <a:gd name="connsiteX112" fmla="*/ 673370 w 730024"/>
                <a:gd name="connsiteY112" fmla="*/ 59903 h 397430"/>
                <a:gd name="connsiteX113" fmla="*/ 676618 w 730024"/>
                <a:gd name="connsiteY113" fmla="*/ 68846 h 397430"/>
                <a:gd name="connsiteX114" fmla="*/ 675122 w 730024"/>
                <a:gd name="connsiteY114" fmla="*/ 81353 h 397430"/>
                <a:gd name="connsiteX115" fmla="*/ 667379 w 730024"/>
                <a:gd name="connsiteY115" fmla="*/ 82248 h 397430"/>
                <a:gd name="connsiteX116" fmla="*/ 665626 w 730024"/>
                <a:gd name="connsiteY116" fmla="*/ 89402 h 397430"/>
                <a:gd name="connsiteX117" fmla="*/ 682857 w 730024"/>
                <a:gd name="connsiteY117" fmla="*/ 103098 h 397430"/>
                <a:gd name="connsiteX118" fmla="*/ 695592 w 730024"/>
                <a:gd name="connsiteY118" fmla="*/ 98336 h 397430"/>
                <a:gd name="connsiteX119" fmla="*/ 696839 w 730024"/>
                <a:gd name="connsiteY119" fmla="*/ 106670 h 397430"/>
                <a:gd name="connsiteX120" fmla="*/ 705822 w 730024"/>
                <a:gd name="connsiteY120" fmla="*/ 114414 h 397430"/>
                <a:gd name="connsiteX121" fmla="*/ 701326 w 730024"/>
                <a:gd name="connsiteY121" fmla="*/ 119767 h 397430"/>
                <a:gd name="connsiteX122" fmla="*/ 691839 w 730024"/>
                <a:gd name="connsiteY122" fmla="*/ 113538 h 397430"/>
                <a:gd name="connsiteX123" fmla="*/ 684104 w 730024"/>
                <a:gd name="connsiteY123" fmla="*/ 125149 h 397430"/>
                <a:gd name="connsiteX124" fmla="*/ 683104 w 730024"/>
                <a:gd name="connsiteY124" fmla="*/ 134960 h 397430"/>
                <a:gd name="connsiteX125" fmla="*/ 697335 w 730024"/>
                <a:gd name="connsiteY125" fmla="*/ 145380 h 397430"/>
                <a:gd name="connsiteX126" fmla="*/ 690344 w 730024"/>
                <a:gd name="connsiteY126" fmla="*/ 153724 h 397430"/>
                <a:gd name="connsiteX127" fmla="*/ 684352 w 730024"/>
                <a:gd name="connsiteY127" fmla="*/ 148952 h 397430"/>
                <a:gd name="connsiteX128" fmla="*/ 686848 w 730024"/>
                <a:gd name="connsiteY128" fmla="*/ 144485 h 397430"/>
                <a:gd name="connsiteX129" fmla="*/ 678609 w 730024"/>
                <a:gd name="connsiteY129" fmla="*/ 141218 h 397430"/>
                <a:gd name="connsiteX130" fmla="*/ 670112 w 730024"/>
                <a:gd name="connsiteY130" fmla="*/ 186423 h 39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730024" h="397430">
                  <a:moveTo>
                    <a:pt x="714042" y="42624"/>
                  </a:moveTo>
                  <a:lnTo>
                    <a:pt x="720528" y="50063"/>
                  </a:lnTo>
                  <a:lnTo>
                    <a:pt x="716290" y="55740"/>
                  </a:lnTo>
                  <a:lnTo>
                    <a:pt x="723776" y="52749"/>
                  </a:lnTo>
                  <a:lnTo>
                    <a:pt x="730025" y="54845"/>
                  </a:lnTo>
                  <a:lnTo>
                    <a:pt x="725034" y="59903"/>
                  </a:lnTo>
                  <a:lnTo>
                    <a:pt x="728777" y="70923"/>
                  </a:lnTo>
                  <a:lnTo>
                    <a:pt x="723529" y="82553"/>
                  </a:lnTo>
                  <a:lnTo>
                    <a:pt x="703812" y="77791"/>
                  </a:lnTo>
                  <a:lnTo>
                    <a:pt x="699573" y="64084"/>
                  </a:lnTo>
                  <a:lnTo>
                    <a:pt x="707060" y="45310"/>
                  </a:lnTo>
                  <a:lnTo>
                    <a:pt x="714042" y="42624"/>
                  </a:lnTo>
                  <a:close/>
                  <a:moveTo>
                    <a:pt x="670112" y="186423"/>
                  </a:moveTo>
                  <a:lnTo>
                    <a:pt x="656377" y="191481"/>
                  </a:lnTo>
                  <a:lnTo>
                    <a:pt x="640156" y="208140"/>
                  </a:lnTo>
                  <a:lnTo>
                    <a:pt x="635660" y="227429"/>
                  </a:lnTo>
                  <a:lnTo>
                    <a:pt x="612200" y="250955"/>
                  </a:lnTo>
                  <a:lnTo>
                    <a:pt x="613696" y="264633"/>
                  </a:lnTo>
                  <a:lnTo>
                    <a:pt x="601218" y="278616"/>
                  </a:lnTo>
                  <a:lnTo>
                    <a:pt x="581006" y="283083"/>
                  </a:lnTo>
                  <a:lnTo>
                    <a:pt x="553041" y="277720"/>
                  </a:lnTo>
                  <a:lnTo>
                    <a:pt x="523342" y="308629"/>
                  </a:lnTo>
                  <a:lnTo>
                    <a:pt x="500377" y="310106"/>
                  </a:lnTo>
                  <a:lnTo>
                    <a:pt x="464191" y="320221"/>
                  </a:lnTo>
                  <a:lnTo>
                    <a:pt x="456962" y="316354"/>
                  </a:lnTo>
                  <a:lnTo>
                    <a:pt x="437740" y="319325"/>
                  </a:lnTo>
                  <a:lnTo>
                    <a:pt x="412280" y="339823"/>
                  </a:lnTo>
                  <a:lnTo>
                    <a:pt x="411528" y="347243"/>
                  </a:lnTo>
                  <a:lnTo>
                    <a:pt x="394306" y="353787"/>
                  </a:lnTo>
                  <a:lnTo>
                    <a:pt x="386077" y="350225"/>
                  </a:lnTo>
                  <a:lnTo>
                    <a:pt x="384820" y="345177"/>
                  </a:lnTo>
                  <a:lnTo>
                    <a:pt x="368598" y="344576"/>
                  </a:lnTo>
                  <a:lnTo>
                    <a:pt x="363607" y="356759"/>
                  </a:lnTo>
                  <a:lnTo>
                    <a:pt x="349634" y="348443"/>
                  </a:lnTo>
                  <a:lnTo>
                    <a:pt x="329165" y="350225"/>
                  </a:lnTo>
                  <a:lnTo>
                    <a:pt x="313944" y="357950"/>
                  </a:lnTo>
                  <a:lnTo>
                    <a:pt x="278759" y="365960"/>
                  </a:lnTo>
                  <a:lnTo>
                    <a:pt x="268281" y="349920"/>
                  </a:lnTo>
                  <a:lnTo>
                    <a:pt x="261290" y="348453"/>
                  </a:lnTo>
                  <a:lnTo>
                    <a:pt x="239077" y="354387"/>
                  </a:lnTo>
                  <a:lnTo>
                    <a:pt x="226352" y="344281"/>
                  </a:lnTo>
                  <a:lnTo>
                    <a:pt x="221361" y="344871"/>
                  </a:lnTo>
                  <a:lnTo>
                    <a:pt x="189919" y="359140"/>
                  </a:lnTo>
                  <a:lnTo>
                    <a:pt x="149733" y="348453"/>
                  </a:lnTo>
                  <a:lnTo>
                    <a:pt x="120282" y="367751"/>
                  </a:lnTo>
                  <a:lnTo>
                    <a:pt x="120529" y="395944"/>
                  </a:lnTo>
                  <a:lnTo>
                    <a:pt x="115291" y="397430"/>
                  </a:lnTo>
                  <a:lnTo>
                    <a:pt x="112300" y="391496"/>
                  </a:lnTo>
                  <a:lnTo>
                    <a:pt x="107309" y="391210"/>
                  </a:lnTo>
                  <a:lnTo>
                    <a:pt x="98317" y="397135"/>
                  </a:lnTo>
                  <a:lnTo>
                    <a:pt x="89840" y="391496"/>
                  </a:lnTo>
                  <a:lnTo>
                    <a:pt x="92078" y="380809"/>
                  </a:lnTo>
                  <a:lnTo>
                    <a:pt x="84096" y="380514"/>
                  </a:lnTo>
                  <a:lnTo>
                    <a:pt x="63884" y="353187"/>
                  </a:lnTo>
                  <a:lnTo>
                    <a:pt x="35433" y="341033"/>
                  </a:lnTo>
                  <a:lnTo>
                    <a:pt x="17469" y="326164"/>
                  </a:lnTo>
                  <a:lnTo>
                    <a:pt x="0" y="297637"/>
                  </a:lnTo>
                  <a:lnTo>
                    <a:pt x="5496" y="266138"/>
                  </a:lnTo>
                  <a:lnTo>
                    <a:pt x="0" y="248888"/>
                  </a:lnTo>
                  <a:lnTo>
                    <a:pt x="3991" y="241459"/>
                  </a:lnTo>
                  <a:lnTo>
                    <a:pt x="16974" y="234915"/>
                  </a:lnTo>
                  <a:lnTo>
                    <a:pt x="17221" y="221532"/>
                  </a:lnTo>
                  <a:lnTo>
                    <a:pt x="43424" y="204588"/>
                  </a:lnTo>
                  <a:lnTo>
                    <a:pt x="54664" y="187319"/>
                  </a:lnTo>
                  <a:lnTo>
                    <a:pt x="66151" y="189109"/>
                  </a:lnTo>
                  <a:lnTo>
                    <a:pt x="86868" y="165297"/>
                  </a:lnTo>
                  <a:lnTo>
                    <a:pt x="91107" y="138512"/>
                  </a:lnTo>
                  <a:lnTo>
                    <a:pt x="131045" y="122434"/>
                  </a:lnTo>
                  <a:lnTo>
                    <a:pt x="131797" y="106356"/>
                  </a:lnTo>
                  <a:lnTo>
                    <a:pt x="135293" y="103680"/>
                  </a:lnTo>
                  <a:lnTo>
                    <a:pt x="153762" y="103365"/>
                  </a:lnTo>
                  <a:lnTo>
                    <a:pt x="171726" y="98327"/>
                  </a:lnTo>
                  <a:lnTo>
                    <a:pt x="173974" y="93259"/>
                  </a:lnTo>
                  <a:lnTo>
                    <a:pt x="186442" y="93859"/>
                  </a:lnTo>
                  <a:lnTo>
                    <a:pt x="202168" y="81048"/>
                  </a:lnTo>
                  <a:lnTo>
                    <a:pt x="206664" y="80753"/>
                  </a:lnTo>
                  <a:lnTo>
                    <a:pt x="213408" y="88202"/>
                  </a:lnTo>
                  <a:lnTo>
                    <a:pt x="224390" y="79857"/>
                  </a:lnTo>
                  <a:lnTo>
                    <a:pt x="263814" y="69437"/>
                  </a:lnTo>
                  <a:lnTo>
                    <a:pt x="275796" y="59893"/>
                  </a:lnTo>
                  <a:lnTo>
                    <a:pt x="288531" y="58998"/>
                  </a:lnTo>
                  <a:lnTo>
                    <a:pt x="291770" y="51254"/>
                  </a:lnTo>
                  <a:lnTo>
                    <a:pt x="298752" y="47377"/>
                  </a:lnTo>
                  <a:lnTo>
                    <a:pt x="317973" y="53064"/>
                  </a:lnTo>
                  <a:lnTo>
                    <a:pt x="329946" y="50959"/>
                  </a:lnTo>
                  <a:lnTo>
                    <a:pt x="340928" y="43805"/>
                  </a:lnTo>
                  <a:lnTo>
                    <a:pt x="350168" y="47977"/>
                  </a:lnTo>
                  <a:lnTo>
                    <a:pt x="362140" y="41424"/>
                  </a:lnTo>
                  <a:lnTo>
                    <a:pt x="381857" y="42919"/>
                  </a:lnTo>
                  <a:lnTo>
                    <a:pt x="389344" y="31889"/>
                  </a:lnTo>
                  <a:lnTo>
                    <a:pt x="424529" y="29499"/>
                  </a:lnTo>
                  <a:lnTo>
                    <a:pt x="425529" y="21755"/>
                  </a:lnTo>
                  <a:lnTo>
                    <a:pt x="435016" y="10430"/>
                  </a:lnTo>
                  <a:lnTo>
                    <a:pt x="452990" y="24746"/>
                  </a:lnTo>
                  <a:lnTo>
                    <a:pt x="461229" y="22060"/>
                  </a:lnTo>
                  <a:lnTo>
                    <a:pt x="463467" y="14001"/>
                  </a:lnTo>
                  <a:lnTo>
                    <a:pt x="471716" y="17288"/>
                  </a:lnTo>
                  <a:lnTo>
                    <a:pt x="507654" y="5372"/>
                  </a:lnTo>
                  <a:lnTo>
                    <a:pt x="537848" y="8934"/>
                  </a:lnTo>
                  <a:lnTo>
                    <a:pt x="540096" y="0"/>
                  </a:lnTo>
                  <a:lnTo>
                    <a:pt x="568795" y="5667"/>
                  </a:lnTo>
                  <a:lnTo>
                    <a:pt x="571786" y="10735"/>
                  </a:lnTo>
                  <a:lnTo>
                    <a:pt x="589255" y="5058"/>
                  </a:lnTo>
                  <a:lnTo>
                    <a:pt x="597999" y="5962"/>
                  </a:lnTo>
                  <a:lnTo>
                    <a:pt x="598989" y="19383"/>
                  </a:lnTo>
                  <a:lnTo>
                    <a:pt x="610476" y="34585"/>
                  </a:lnTo>
                  <a:lnTo>
                    <a:pt x="620706" y="35480"/>
                  </a:lnTo>
                  <a:lnTo>
                    <a:pt x="627193" y="43529"/>
                  </a:lnTo>
                  <a:lnTo>
                    <a:pt x="636680" y="37566"/>
                  </a:lnTo>
                  <a:lnTo>
                    <a:pt x="657644" y="40253"/>
                  </a:lnTo>
                  <a:lnTo>
                    <a:pt x="667626" y="47387"/>
                  </a:lnTo>
                  <a:lnTo>
                    <a:pt x="663645" y="59903"/>
                  </a:lnTo>
                  <a:lnTo>
                    <a:pt x="673370" y="59903"/>
                  </a:lnTo>
                  <a:lnTo>
                    <a:pt x="676618" y="68846"/>
                  </a:lnTo>
                  <a:lnTo>
                    <a:pt x="675122" y="81353"/>
                  </a:lnTo>
                  <a:lnTo>
                    <a:pt x="667379" y="82248"/>
                  </a:lnTo>
                  <a:lnTo>
                    <a:pt x="665626" y="89402"/>
                  </a:lnTo>
                  <a:lnTo>
                    <a:pt x="682857" y="103098"/>
                  </a:lnTo>
                  <a:lnTo>
                    <a:pt x="695592" y="98336"/>
                  </a:lnTo>
                  <a:lnTo>
                    <a:pt x="696839" y="106670"/>
                  </a:lnTo>
                  <a:lnTo>
                    <a:pt x="705822" y="114414"/>
                  </a:lnTo>
                  <a:lnTo>
                    <a:pt x="701326" y="119767"/>
                  </a:lnTo>
                  <a:lnTo>
                    <a:pt x="691839" y="113538"/>
                  </a:lnTo>
                  <a:lnTo>
                    <a:pt x="684104" y="125149"/>
                  </a:lnTo>
                  <a:lnTo>
                    <a:pt x="683104" y="134960"/>
                  </a:lnTo>
                  <a:lnTo>
                    <a:pt x="697335" y="145380"/>
                  </a:lnTo>
                  <a:lnTo>
                    <a:pt x="690344" y="153724"/>
                  </a:lnTo>
                  <a:lnTo>
                    <a:pt x="684352" y="148952"/>
                  </a:lnTo>
                  <a:lnTo>
                    <a:pt x="686848" y="144485"/>
                  </a:lnTo>
                  <a:lnTo>
                    <a:pt x="678609" y="141218"/>
                  </a:lnTo>
                  <a:lnTo>
                    <a:pt x="670112" y="186423"/>
                  </a:lnTo>
                  <a:close/>
                </a:path>
              </a:pathLst>
            </a:custGeom>
            <a:solidFill>
              <a:schemeClr val="bg1">
                <a:lumMod val="85000"/>
              </a:schemeClr>
            </a:solidFill>
            <a:ln w="6350" cap="flat">
              <a:noFill/>
              <a:prstDash val="solid"/>
              <a:miter/>
            </a:ln>
          </p:spPr>
          <p:txBody>
            <a:bodyPr rtlCol="0" anchor="ctr"/>
            <a:lstStyle/>
            <a:p>
              <a:endParaRPr lang="ko-KR" altLang="en-US" dirty="0"/>
            </a:p>
          </p:txBody>
        </p:sp>
      </p:grpSp>
      <p:sp>
        <p:nvSpPr>
          <p:cNvPr id="3" name="TextBox 2">
            <a:extLst>
              <a:ext uri="{FF2B5EF4-FFF2-40B4-BE49-F238E27FC236}">
                <a16:creationId xmlns:a16="http://schemas.microsoft.com/office/drawing/2014/main" id="{846CD461-0475-7CE1-CEF6-A7F06127FD1E}"/>
              </a:ext>
            </a:extLst>
          </p:cNvPr>
          <p:cNvSpPr txBox="1"/>
          <p:nvPr/>
        </p:nvSpPr>
        <p:spPr>
          <a:xfrm>
            <a:off x="5708279" y="2973147"/>
            <a:ext cx="626393" cy="230832"/>
          </a:xfrm>
          <a:prstGeom prst="rect">
            <a:avLst/>
          </a:prstGeom>
          <a:noFill/>
        </p:spPr>
        <p:txBody>
          <a:bodyPr wrap="square">
            <a:spAutoFit/>
          </a:bodyPr>
          <a:lstStyle/>
          <a:p>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단위</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기</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endParaRPr lang="ko-KR" altLang="en-US" sz="900" dirty="0"/>
          </a:p>
        </p:txBody>
      </p:sp>
      <p:sp>
        <p:nvSpPr>
          <p:cNvPr id="8" name="TextBox 7">
            <a:extLst>
              <a:ext uri="{FF2B5EF4-FFF2-40B4-BE49-F238E27FC236}">
                <a16:creationId xmlns:a16="http://schemas.microsoft.com/office/drawing/2014/main" id="{8EBBC19F-5FE0-FB30-6668-09EBA24C54B1}"/>
              </a:ext>
            </a:extLst>
          </p:cNvPr>
          <p:cNvSpPr txBox="1"/>
          <p:nvPr/>
        </p:nvSpPr>
        <p:spPr>
          <a:xfrm>
            <a:off x="599061" y="902608"/>
            <a:ext cx="4102085" cy="521645"/>
          </a:xfrm>
          <a:prstGeom prst="rect">
            <a:avLst/>
          </a:prstGeom>
          <a:noFill/>
        </p:spPr>
        <p:txBody>
          <a:bodyPr wrap="none" lIns="0" tIns="180000" rIns="0" bIns="108000" rtlCol="0">
            <a:spAutoFit/>
          </a:bodyPr>
          <a:lstStyle/>
          <a:p>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참고</a:t>
            </a:r>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 </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국내 전기차 충전 인프라 보급 현황 및 </a:t>
            </a:r>
            <a:r>
              <a:rPr lang="ko-KR" altLang="en-US" sz="1500" dirty="0" err="1">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차충비</a:t>
            </a:r>
            <a:r>
              <a:rPr lang="en-US" altLang="ko-KR" sz="1500" baseline="300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1)</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 </a:t>
            </a:r>
          </a:p>
        </p:txBody>
      </p:sp>
      <p:sp>
        <p:nvSpPr>
          <p:cNvPr id="12" name="직사각형 11">
            <a:extLst>
              <a:ext uri="{FF2B5EF4-FFF2-40B4-BE49-F238E27FC236}">
                <a16:creationId xmlns:a16="http://schemas.microsoft.com/office/drawing/2014/main" id="{F68BA664-1077-879E-D4E3-26C53D0B1DBB}"/>
              </a:ext>
            </a:extLst>
          </p:cNvPr>
          <p:cNvSpPr/>
          <p:nvPr/>
        </p:nvSpPr>
        <p:spPr>
          <a:xfrm>
            <a:off x="525463" y="3469011"/>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46,962(1.65)</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3,701(21.0)</a:t>
            </a:r>
            <a:endPar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3" name="사각형: 둥근 모서리 12">
            <a:extLst>
              <a:ext uri="{FF2B5EF4-FFF2-40B4-BE49-F238E27FC236}">
                <a16:creationId xmlns:a16="http://schemas.microsoft.com/office/drawing/2014/main" id="{29782B1D-0B61-0E50-043D-38F511C9AA8B}"/>
              </a:ext>
            </a:extLst>
          </p:cNvPr>
          <p:cNvSpPr/>
          <p:nvPr/>
        </p:nvSpPr>
        <p:spPr>
          <a:xfrm>
            <a:off x="620712" y="3321827"/>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경기</a:t>
            </a:r>
          </a:p>
        </p:txBody>
      </p:sp>
      <p:cxnSp>
        <p:nvCxnSpPr>
          <p:cNvPr id="15" name="연결선: 꺾임 14">
            <a:extLst>
              <a:ext uri="{FF2B5EF4-FFF2-40B4-BE49-F238E27FC236}">
                <a16:creationId xmlns:a16="http://schemas.microsoft.com/office/drawing/2014/main" id="{F7625154-65A2-143D-7D71-8299A69C2215}"/>
              </a:ext>
            </a:extLst>
          </p:cNvPr>
          <p:cNvCxnSpPr>
            <a:cxnSpLocks/>
            <a:stCxn id="13" idx="3"/>
          </p:cNvCxnSpPr>
          <p:nvPr/>
        </p:nvCxnSpPr>
        <p:spPr>
          <a:xfrm>
            <a:off x="1372057" y="3425945"/>
            <a:ext cx="1398464" cy="673866"/>
          </a:xfrm>
          <a:prstGeom prst="bentConnector3">
            <a:avLst>
              <a:gd name="adj1" fmla="val 100402"/>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sp>
        <p:nvSpPr>
          <p:cNvPr id="19" name="직사각형 18">
            <a:extLst>
              <a:ext uri="{FF2B5EF4-FFF2-40B4-BE49-F238E27FC236}">
                <a16:creationId xmlns:a16="http://schemas.microsoft.com/office/drawing/2014/main" id="{D9ACFE20-3685-5D5B-7AE2-9B4BE093B2AB}"/>
              </a:ext>
            </a:extLst>
          </p:cNvPr>
          <p:cNvSpPr/>
          <p:nvPr/>
        </p:nvSpPr>
        <p:spPr>
          <a:xfrm>
            <a:off x="525463" y="4220496"/>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32,347(1.83)</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2,255(26.3)</a:t>
            </a:r>
          </a:p>
        </p:txBody>
      </p:sp>
      <p:sp>
        <p:nvSpPr>
          <p:cNvPr id="20" name="사각형: 둥근 모서리 19">
            <a:extLst>
              <a:ext uri="{FF2B5EF4-FFF2-40B4-BE49-F238E27FC236}">
                <a16:creationId xmlns:a16="http://schemas.microsoft.com/office/drawing/2014/main" id="{FDCE7722-47E1-9C53-EA1C-9ED676F32D0F}"/>
              </a:ext>
            </a:extLst>
          </p:cNvPr>
          <p:cNvSpPr/>
          <p:nvPr/>
        </p:nvSpPr>
        <p:spPr>
          <a:xfrm>
            <a:off x="620712" y="4079759"/>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서울</a:t>
            </a:r>
          </a:p>
        </p:txBody>
      </p:sp>
      <p:cxnSp>
        <p:nvCxnSpPr>
          <p:cNvPr id="21" name="연결선: 꺾임 20">
            <a:extLst>
              <a:ext uri="{FF2B5EF4-FFF2-40B4-BE49-F238E27FC236}">
                <a16:creationId xmlns:a16="http://schemas.microsoft.com/office/drawing/2014/main" id="{C221F69D-9F3C-FEEC-A1D5-528236D4B97E}"/>
              </a:ext>
            </a:extLst>
          </p:cNvPr>
          <p:cNvCxnSpPr>
            <a:cxnSpLocks/>
            <a:stCxn id="20" idx="3"/>
          </p:cNvCxnSpPr>
          <p:nvPr/>
        </p:nvCxnSpPr>
        <p:spPr>
          <a:xfrm>
            <a:off x="1372057" y="4183877"/>
            <a:ext cx="1490525" cy="226940"/>
          </a:xfrm>
          <a:prstGeom prst="bentConnector3">
            <a:avLst>
              <a:gd name="adj1" fmla="val 42332"/>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sp>
        <p:nvSpPr>
          <p:cNvPr id="26" name="직사각형 25">
            <a:extLst>
              <a:ext uri="{FF2B5EF4-FFF2-40B4-BE49-F238E27FC236}">
                <a16:creationId xmlns:a16="http://schemas.microsoft.com/office/drawing/2014/main" id="{B8A6A82F-144D-1239-E74E-D8EF0AE277CF}"/>
              </a:ext>
            </a:extLst>
          </p:cNvPr>
          <p:cNvSpPr/>
          <p:nvPr/>
        </p:nvSpPr>
        <p:spPr>
          <a:xfrm>
            <a:off x="525463" y="4987512"/>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8,672(3.03)</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867(30.3)</a:t>
            </a:r>
          </a:p>
        </p:txBody>
      </p:sp>
      <p:sp>
        <p:nvSpPr>
          <p:cNvPr id="27" name="사각형: 둥근 모서리 26">
            <a:extLst>
              <a:ext uri="{FF2B5EF4-FFF2-40B4-BE49-F238E27FC236}">
                <a16:creationId xmlns:a16="http://schemas.microsoft.com/office/drawing/2014/main" id="{6974C54E-80EC-73EF-675B-EE4DC42DF800}"/>
              </a:ext>
            </a:extLst>
          </p:cNvPr>
          <p:cNvSpPr/>
          <p:nvPr/>
        </p:nvSpPr>
        <p:spPr>
          <a:xfrm>
            <a:off x="620712" y="4837691"/>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인천</a:t>
            </a:r>
          </a:p>
        </p:txBody>
      </p:sp>
      <p:cxnSp>
        <p:nvCxnSpPr>
          <p:cNvPr id="28" name="연결선: 꺾임 27">
            <a:extLst>
              <a:ext uri="{FF2B5EF4-FFF2-40B4-BE49-F238E27FC236}">
                <a16:creationId xmlns:a16="http://schemas.microsoft.com/office/drawing/2014/main" id="{1C1D6519-B93E-54CF-1D24-34426D4314F0}"/>
              </a:ext>
            </a:extLst>
          </p:cNvPr>
          <p:cNvCxnSpPr>
            <a:cxnSpLocks/>
            <a:stCxn id="27" idx="3"/>
          </p:cNvCxnSpPr>
          <p:nvPr/>
        </p:nvCxnSpPr>
        <p:spPr>
          <a:xfrm flipV="1">
            <a:off x="1372057" y="4474307"/>
            <a:ext cx="1247318" cy="467502"/>
          </a:xfrm>
          <a:prstGeom prst="bentConnector3">
            <a:avLst>
              <a:gd name="adj1" fmla="val 50698"/>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sp>
        <p:nvSpPr>
          <p:cNvPr id="32" name="직사각형 31">
            <a:extLst>
              <a:ext uri="{FF2B5EF4-FFF2-40B4-BE49-F238E27FC236}">
                <a16:creationId xmlns:a16="http://schemas.microsoft.com/office/drawing/2014/main" id="{6C36E23E-5EA0-7821-CADD-533605184E85}"/>
              </a:ext>
            </a:extLst>
          </p:cNvPr>
          <p:cNvSpPr/>
          <p:nvPr/>
        </p:nvSpPr>
        <p:spPr>
          <a:xfrm>
            <a:off x="525463" y="5749546"/>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2,382(1.27)</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218(13.9)</a:t>
            </a:r>
          </a:p>
        </p:txBody>
      </p:sp>
      <p:sp>
        <p:nvSpPr>
          <p:cNvPr id="33" name="사각형: 둥근 모서리 32">
            <a:extLst>
              <a:ext uri="{FF2B5EF4-FFF2-40B4-BE49-F238E27FC236}">
                <a16:creationId xmlns:a16="http://schemas.microsoft.com/office/drawing/2014/main" id="{B51D45D9-C2E5-F432-A693-2782A6A3D5B6}"/>
              </a:ext>
            </a:extLst>
          </p:cNvPr>
          <p:cNvSpPr/>
          <p:nvPr/>
        </p:nvSpPr>
        <p:spPr>
          <a:xfrm>
            <a:off x="620712" y="5595623"/>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세종</a:t>
            </a:r>
          </a:p>
        </p:txBody>
      </p:sp>
      <p:cxnSp>
        <p:nvCxnSpPr>
          <p:cNvPr id="34" name="연결선: 꺾임 33">
            <a:extLst>
              <a:ext uri="{FF2B5EF4-FFF2-40B4-BE49-F238E27FC236}">
                <a16:creationId xmlns:a16="http://schemas.microsoft.com/office/drawing/2014/main" id="{C63D23F0-549C-7019-DDA9-9051D063FB54}"/>
              </a:ext>
            </a:extLst>
          </p:cNvPr>
          <p:cNvCxnSpPr>
            <a:cxnSpLocks/>
            <a:stCxn id="33" idx="3"/>
          </p:cNvCxnSpPr>
          <p:nvPr/>
        </p:nvCxnSpPr>
        <p:spPr>
          <a:xfrm flipV="1">
            <a:off x="1372057" y="5360638"/>
            <a:ext cx="1666418" cy="339103"/>
          </a:xfrm>
          <a:prstGeom prst="bentConnector3">
            <a:avLst>
              <a:gd name="adj1" fmla="val 18869"/>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sp>
        <p:nvSpPr>
          <p:cNvPr id="38" name="직사각형 37">
            <a:extLst>
              <a:ext uri="{FF2B5EF4-FFF2-40B4-BE49-F238E27FC236}">
                <a16:creationId xmlns:a16="http://schemas.microsoft.com/office/drawing/2014/main" id="{C74578D7-67CF-92EB-5823-C9474164E046}"/>
              </a:ext>
            </a:extLst>
          </p:cNvPr>
          <p:cNvSpPr/>
          <p:nvPr/>
        </p:nvSpPr>
        <p:spPr>
          <a:xfrm>
            <a:off x="525463" y="6502021"/>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6,724(2.5)</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1,101(15.1)</a:t>
            </a:r>
          </a:p>
        </p:txBody>
      </p:sp>
      <p:sp>
        <p:nvSpPr>
          <p:cNvPr id="39" name="사각형: 둥근 모서리 38">
            <a:extLst>
              <a:ext uri="{FF2B5EF4-FFF2-40B4-BE49-F238E27FC236}">
                <a16:creationId xmlns:a16="http://schemas.microsoft.com/office/drawing/2014/main" id="{67440EA7-B9D0-9BCD-4F98-BB44154D5942}"/>
              </a:ext>
            </a:extLst>
          </p:cNvPr>
          <p:cNvSpPr/>
          <p:nvPr/>
        </p:nvSpPr>
        <p:spPr>
          <a:xfrm>
            <a:off x="620712" y="6353555"/>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충남</a:t>
            </a:r>
          </a:p>
        </p:txBody>
      </p:sp>
      <p:cxnSp>
        <p:nvCxnSpPr>
          <p:cNvPr id="40" name="연결선: 꺾임 39">
            <a:extLst>
              <a:ext uri="{FF2B5EF4-FFF2-40B4-BE49-F238E27FC236}">
                <a16:creationId xmlns:a16="http://schemas.microsoft.com/office/drawing/2014/main" id="{81CAFE84-3678-5591-A06D-F812BCF3D741}"/>
              </a:ext>
            </a:extLst>
          </p:cNvPr>
          <p:cNvCxnSpPr>
            <a:cxnSpLocks/>
            <a:stCxn id="39" idx="3"/>
          </p:cNvCxnSpPr>
          <p:nvPr/>
        </p:nvCxnSpPr>
        <p:spPr>
          <a:xfrm flipV="1">
            <a:off x="1372057" y="5485082"/>
            <a:ext cx="1198414" cy="972591"/>
          </a:xfrm>
          <a:prstGeom prst="bentConnector3">
            <a:avLst>
              <a:gd name="adj1" fmla="val 36692"/>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sp>
        <p:nvSpPr>
          <p:cNvPr id="46" name="직사각형 45">
            <a:extLst>
              <a:ext uri="{FF2B5EF4-FFF2-40B4-BE49-F238E27FC236}">
                <a16:creationId xmlns:a16="http://schemas.microsoft.com/office/drawing/2014/main" id="{5C90601A-9011-EAFD-3EEB-50063335B524}"/>
              </a:ext>
            </a:extLst>
          </p:cNvPr>
          <p:cNvSpPr/>
          <p:nvPr/>
        </p:nvSpPr>
        <p:spPr>
          <a:xfrm>
            <a:off x="525463" y="7262269"/>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5,128(2.82)</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593(24.4)</a:t>
            </a:r>
          </a:p>
        </p:txBody>
      </p:sp>
      <p:sp>
        <p:nvSpPr>
          <p:cNvPr id="47" name="사각형: 둥근 모서리 46">
            <a:extLst>
              <a:ext uri="{FF2B5EF4-FFF2-40B4-BE49-F238E27FC236}">
                <a16:creationId xmlns:a16="http://schemas.microsoft.com/office/drawing/2014/main" id="{BF836357-1D89-7AFE-4067-44E34CF86066}"/>
              </a:ext>
            </a:extLst>
          </p:cNvPr>
          <p:cNvSpPr/>
          <p:nvPr/>
        </p:nvSpPr>
        <p:spPr>
          <a:xfrm>
            <a:off x="620712" y="7111487"/>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대전</a:t>
            </a:r>
          </a:p>
        </p:txBody>
      </p:sp>
      <p:cxnSp>
        <p:nvCxnSpPr>
          <p:cNvPr id="48" name="연결선: 꺾임 47">
            <a:extLst>
              <a:ext uri="{FF2B5EF4-FFF2-40B4-BE49-F238E27FC236}">
                <a16:creationId xmlns:a16="http://schemas.microsoft.com/office/drawing/2014/main" id="{76F1CEED-B941-F226-272B-E43014CC5B70}"/>
              </a:ext>
            </a:extLst>
          </p:cNvPr>
          <p:cNvCxnSpPr>
            <a:cxnSpLocks/>
            <a:stCxn id="47" idx="3"/>
          </p:cNvCxnSpPr>
          <p:nvPr/>
        </p:nvCxnSpPr>
        <p:spPr>
          <a:xfrm flipV="1">
            <a:off x="1372057" y="5595623"/>
            <a:ext cx="1787993" cy="1619982"/>
          </a:xfrm>
          <a:prstGeom prst="bentConnector3">
            <a:avLst>
              <a:gd name="adj1" fmla="val 30971"/>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sp>
        <p:nvSpPr>
          <p:cNvPr id="51" name="직사각형 50">
            <a:extLst>
              <a:ext uri="{FF2B5EF4-FFF2-40B4-BE49-F238E27FC236}">
                <a16:creationId xmlns:a16="http://schemas.microsoft.com/office/drawing/2014/main" id="{DD0893F0-1EB6-E17D-CCAD-767607EF4806}"/>
              </a:ext>
            </a:extLst>
          </p:cNvPr>
          <p:cNvSpPr/>
          <p:nvPr/>
        </p:nvSpPr>
        <p:spPr>
          <a:xfrm>
            <a:off x="3140842" y="7528659"/>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5,167(1.76)</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510(17.8)</a:t>
            </a:r>
          </a:p>
        </p:txBody>
      </p:sp>
      <p:sp>
        <p:nvSpPr>
          <p:cNvPr id="52" name="사각형: 둥근 모서리 51">
            <a:extLst>
              <a:ext uri="{FF2B5EF4-FFF2-40B4-BE49-F238E27FC236}">
                <a16:creationId xmlns:a16="http://schemas.microsoft.com/office/drawing/2014/main" id="{EDEC0B36-00B2-6E5F-8397-A24D9AF733FB}"/>
              </a:ext>
            </a:extLst>
          </p:cNvPr>
          <p:cNvSpPr/>
          <p:nvPr/>
        </p:nvSpPr>
        <p:spPr>
          <a:xfrm>
            <a:off x="3234482" y="7362457"/>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광주</a:t>
            </a:r>
          </a:p>
        </p:txBody>
      </p:sp>
      <p:cxnSp>
        <p:nvCxnSpPr>
          <p:cNvPr id="53" name="연결선: 꺾임 52">
            <a:extLst>
              <a:ext uri="{FF2B5EF4-FFF2-40B4-BE49-F238E27FC236}">
                <a16:creationId xmlns:a16="http://schemas.microsoft.com/office/drawing/2014/main" id="{0E32CE83-57C2-F1B7-397F-0BC6544A7669}"/>
              </a:ext>
            </a:extLst>
          </p:cNvPr>
          <p:cNvCxnSpPr>
            <a:cxnSpLocks/>
            <a:stCxn id="52" idx="3"/>
          </p:cNvCxnSpPr>
          <p:nvPr/>
        </p:nvCxnSpPr>
        <p:spPr>
          <a:xfrm flipH="1" flipV="1">
            <a:off x="2724150" y="6678489"/>
            <a:ext cx="1261677" cy="788086"/>
          </a:xfrm>
          <a:prstGeom prst="bentConnector3">
            <a:avLst>
              <a:gd name="adj1" fmla="val -11324"/>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sp>
        <p:nvSpPr>
          <p:cNvPr id="580" name="직사각형 579">
            <a:extLst>
              <a:ext uri="{FF2B5EF4-FFF2-40B4-BE49-F238E27FC236}">
                <a16:creationId xmlns:a16="http://schemas.microsoft.com/office/drawing/2014/main" id="{9CCF38BC-312A-0A5E-319D-9C5A57C26540}"/>
              </a:ext>
            </a:extLst>
          </p:cNvPr>
          <p:cNvSpPr/>
          <p:nvPr/>
        </p:nvSpPr>
        <p:spPr>
          <a:xfrm>
            <a:off x="524244" y="8035623"/>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5,425(2.3)</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1,070(11.9)</a:t>
            </a:r>
          </a:p>
        </p:txBody>
      </p:sp>
      <p:sp>
        <p:nvSpPr>
          <p:cNvPr id="581" name="사각형: 둥근 모서리 580">
            <a:extLst>
              <a:ext uri="{FF2B5EF4-FFF2-40B4-BE49-F238E27FC236}">
                <a16:creationId xmlns:a16="http://schemas.microsoft.com/office/drawing/2014/main" id="{016820AD-72AB-5539-9660-06941647DE8C}"/>
              </a:ext>
            </a:extLst>
          </p:cNvPr>
          <p:cNvSpPr/>
          <p:nvPr/>
        </p:nvSpPr>
        <p:spPr>
          <a:xfrm>
            <a:off x="619493" y="7869421"/>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전북</a:t>
            </a:r>
          </a:p>
        </p:txBody>
      </p:sp>
      <p:cxnSp>
        <p:nvCxnSpPr>
          <p:cNvPr id="589" name="연결선: 꺾임 588">
            <a:extLst>
              <a:ext uri="{FF2B5EF4-FFF2-40B4-BE49-F238E27FC236}">
                <a16:creationId xmlns:a16="http://schemas.microsoft.com/office/drawing/2014/main" id="{35D8FB18-1687-CEE2-6AF3-07F7E38115DC}"/>
              </a:ext>
            </a:extLst>
          </p:cNvPr>
          <p:cNvCxnSpPr>
            <a:cxnSpLocks/>
            <a:stCxn id="581" idx="3"/>
          </p:cNvCxnSpPr>
          <p:nvPr/>
        </p:nvCxnSpPr>
        <p:spPr>
          <a:xfrm flipV="1">
            <a:off x="1370838" y="6176112"/>
            <a:ext cx="1447356" cy="1797427"/>
          </a:xfrm>
          <a:prstGeom prst="bentConnector3">
            <a:avLst>
              <a:gd name="adj1" fmla="val 46051"/>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sp>
        <p:nvSpPr>
          <p:cNvPr id="599" name="직사각형 598">
            <a:extLst>
              <a:ext uri="{FF2B5EF4-FFF2-40B4-BE49-F238E27FC236}">
                <a16:creationId xmlns:a16="http://schemas.microsoft.com/office/drawing/2014/main" id="{38240088-CE24-FC90-0564-1BB45503F645}"/>
              </a:ext>
            </a:extLst>
          </p:cNvPr>
          <p:cNvSpPr/>
          <p:nvPr/>
        </p:nvSpPr>
        <p:spPr>
          <a:xfrm>
            <a:off x="2037069" y="7528659"/>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4,572(3.4)</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1,162(13.2)</a:t>
            </a:r>
          </a:p>
        </p:txBody>
      </p:sp>
      <p:sp>
        <p:nvSpPr>
          <p:cNvPr id="600" name="사각형: 둥근 모서리 599">
            <a:extLst>
              <a:ext uri="{FF2B5EF4-FFF2-40B4-BE49-F238E27FC236}">
                <a16:creationId xmlns:a16="http://schemas.microsoft.com/office/drawing/2014/main" id="{581D3370-28A0-2544-5A5E-A649A7B3E951}"/>
              </a:ext>
            </a:extLst>
          </p:cNvPr>
          <p:cNvSpPr/>
          <p:nvPr/>
        </p:nvSpPr>
        <p:spPr>
          <a:xfrm>
            <a:off x="2132318" y="7362457"/>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전남</a:t>
            </a:r>
          </a:p>
        </p:txBody>
      </p:sp>
      <p:cxnSp>
        <p:nvCxnSpPr>
          <p:cNvPr id="614" name="연결선: 꺾임 613">
            <a:extLst>
              <a:ext uri="{FF2B5EF4-FFF2-40B4-BE49-F238E27FC236}">
                <a16:creationId xmlns:a16="http://schemas.microsoft.com/office/drawing/2014/main" id="{CDEB04AB-648D-BD2C-2544-BC8C91F0E6EF}"/>
              </a:ext>
            </a:extLst>
          </p:cNvPr>
          <p:cNvCxnSpPr>
            <a:cxnSpLocks/>
            <a:stCxn id="600" idx="3"/>
          </p:cNvCxnSpPr>
          <p:nvPr/>
        </p:nvCxnSpPr>
        <p:spPr>
          <a:xfrm flipH="1" flipV="1">
            <a:off x="2687967" y="6906410"/>
            <a:ext cx="195696" cy="560165"/>
          </a:xfrm>
          <a:prstGeom prst="bentConnector4">
            <a:avLst>
              <a:gd name="adj1" fmla="val -63274"/>
              <a:gd name="adj2" fmla="val 100102"/>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669" name="연결선: 꺾임 668">
            <a:extLst>
              <a:ext uri="{FF2B5EF4-FFF2-40B4-BE49-F238E27FC236}">
                <a16:creationId xmlns:a16="http://schemas.microsoft.com/office/drawing/2014/main" id="{DAB9E82F-6051-3B7F-D6AD-5F392BDBB247}"/>
              </a:ext>
            </a:extLst>
          </p:cNvPr>
          <p:cNvCxnSpPr>
            <a:cxnSpLocks/>
            <a:stCxn id="695" idx="1"/>
          </p:cNvCxnSpPr>
          <p:nvPr/>
        </p:nvCxnSpPr>
        <p:spPr>
          <a:xfrm rot="10800000">
            <a:off x="3697952" y="6502021"/>
            <a:ext cx="1484988" cy="1471518"/>
          </a:xfrm>
          <a:prstGeom prst="bentConnector3">
            <a:avLst>
              <a:gd name="adj1" fmla="val 58070"/>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sp>
        <p:nvSpPr>
          <p:cNvPr id="675" name="직사각형 674">
            <a:extLst>
              <a:ext uri="{FF2B5EF4-FFF2-40B4-BE49-F238E27FC236}">
                <a16:creationId xmlns:a16="http://schemas.microsoft.com/office/drawing/2014/main" id="{FEED946E-2C49-ACC3-98AB-374544D19DC8}"/>
              </a:ext>
            </a:extLst>
          </p:cNvPr>
          <p:cNvSpPr/>
          <p:nvPr/>
        </p:nvSpPr>
        <p:spPr>
          <a:xfrm>
            <a:off x="5088910" y="4220496"/>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5,653(2.7)</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905(16.7)</a:t>
            </a:r>
          </a:p>
        </p:txBody>
      </p:sp>
      <p:sp>
        <p:nvSpPr>
          <p:cNvPr id="676" name="사각형: 둥근 모서리 675">
            <a:extLst>
              <a:ext uri="{FF2B5EF4-FFF2-40B4-BE49-F238E27FC236}">
                <a16:creationId xmlns:a16="http://schemas.microsoft.com/office/drawing/2014/main" id="{E344D2FB-0D27-91B6-DE86-3CE3B764DE51}"/>
              </a:ext>
            </a:extLst>
          </p:cNvPr>
          <p:cNvSpPr/>
          <p:nvPr/>
        </p:nvSpPr>
        <p:spPr>
          <a:xfrm>
            <a:off x="5184159" y="4079759"/>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충북</a:t>
            </a:r>
          </a:p>
        </p:txBody>
      </p:sp>
      <p:sp>
        <p:nvSpPr>
          <p:cNvPr id="679" name="직사각형 678">
            <a:extLst>
              <a:ext uri="{FF2B5EF4-FFF2-40B4-BE49-F238E27FC236}">
                <a16:creationId xmlns:a16="http://schemas.microsoft.com/office/drawing/2014/main" id="{32331B9F-0AD1-3AE0-08B1-565113040653}"/>
              </a:ext>
            </a:extLst>
          </p:cNvPr>
          <p:cNvSpPr/>
          <p:nvPr/>
        </p:nvSpPr>
        <p:spPr>
          <a:xfrm>
            <a:off x="5088910" y="4987512"/>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7,827(2.4)</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1,781(10.8)</a:t>
            </a:r>
          </a:p>
        </p:txBody>
      </p:sp>
      <p:sp>
        <p:nvSpPr>
          <p:cNvPr id="680" name="사각형: 둥근 모서리 679">
            <a:extLst>
              <a:ext uri="{FF2B5EF4-FFF2-40B4-BE49-F238E27FC236}">
                <a16:creationId xmlns:a16="http://schemas.microsoft.com/office/drawing/2014/main" id="{CCA5C7E3-1113-2DE2-B045-0851B1DC5064}"/>
              </a:ext>
            </a:extLst>
          </p:cNvPr>
          <p:cNvSpPr/>
          <p:nvPr/>
        </p:nvSpPr>
        <p:spPr>
          <a:xfrm>
            <a:off x="5184159" y="4837691"/>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경북</a:t>
            </a:r>
          </a:p>
        </p:txBody>
      </p:sp>
      <p:sp>
        <p:nvSpPr>
          <p:cNvPr id="683" name="직사각형 682">
            <a:extLst>
              <a:ext uri="{FF2B5EF4-FFF2-40B4-BE49-F238E27FC236}">
                <a16:creationId xmlns:a16="http://schemas.microsoft.com/office/drawing/2014/main" id="{706CAE3A-EC82-A45E-E2BE-1E7DC89A3E53}"/>
              </a:ext>
            </a:extLst>
          </p:cNvPr>
          <p:cNvSpPr/>
          <p:nvPr/>
        </p:nvSpPr>
        <p:spPr>
          <a:xfrm>
            <a:off x="5088910" y="5749546"/>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10,094(2.39)</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999(24.2)</a:t>
            </a:r>
          </a:p>
        </p:txBody>
      </p:sp>
      <p:sp>
        <p:nvSpPr>
          <p:cNvPr id="684" name="사각형: 둥근 모서리 683">
            <a:extLst>
              <a:ext uri="{FF2B5EF4-FFF2-40B4-BE49-F238E27FC236}">
                <a16:creationId xmlns:a16="http://schemas.microsoft.com/office/drawing/2014/main" id="{7DF7A8B8-DE23-ECE0-788A-FD06350BEEFF}"/>
              </a:ext>
            </a:extLst>
          </p:cNvPr>
          <p:cNvSpPr/>
          <p:nvPr/>
        </p:nvSpPr>
        <p:spPr>
          <a:xfrm>
            <a:off x="5184159" y="5595623"/>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대구</a:t>
            </a:r>
          </a:p>
        </p:txBody>
      </p:sp>
      <p:sp>
        <p:nvSpPr>
          <p:cNvPr id="685" name="직사각형 684">
            <a:extLst>
              <a:ext uri="{FF2B5EF4-FFF2-40B4-BE49-F238E27FC236}">
                <a16:creationId xmlns:a16="http://schemas.microsoft.com/office/drawing/2014/main" id="{C3DB02F9-7153-8CD8-52EF-2713C0D77F57}"/>
              </a:ext>
            </a:extLst>
          </p:cNvPr>
          <p:cNvSpPr/>
          <p:nvPr/>
        </p:nvSpPr>
        <p:spPr>
          <a:xfrm>
            <a:off x="5088910" y="6502021"/>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2,759(1.83)</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494(10.2)</a:t>
            </a:r>
          </a:p>
        </p:txBody>
      </p:sp>
      <p:sp>
        <p:nvSpPr>
          <p:cNvPr id="688" name="사각형: 둥근 모서리 687">
            <a:extLst>
              <a:ext uri="{FF2B5EF4-FFF2-40B4-BE49-F238E27FC236}">
                <a16:creationId xmlns:a16="http://schemas.microsoft.com/office/drawing/2014/main" id="{3A636044-B57F-77B1-BB14-B0B7EF4D2D75}"/>
              </a:ext>
            </a:extLst>
          </p:cNvPr>
          <p:cNvSpPr/>
          <p:nvPr/>
        </p:nvSpPr>
        <p:spPr>
          <a:xfrm>
            <a:off x="5184159" y="6353555"/>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울산</a:t>
            </a:r>
          </a:p>
        </p:txBody>
      </p:sp>
      <p:sp>
        <p:nvSpPr>
          <p:cNvPr id="689" name="직사각형 688">
            <a:extLst>
              <a:ext uri="{FF2B5EF4-FFF2-40B4-BE49-F238E27FC236}">
                <a16:creationId xmlns:a16="http://schemas.microsoft.com/office/drawing/2014/main" id="{4E268619-6A6C-8B3B-4D3A-64D9878DF5C1}"/>
              </a:ext>
            </a:extLst>
          </p:cNvPr>
          <p:cNvSpPr/>
          <p:nvPr/>
        </p:nvSpPr>
        <p:spPr>
          <a:xfrm>
            <a:off x="5088910" y="7262269"/>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10,655(2.07)</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652(33.8)</a:t>
            </a:r>
            <a:endPar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92" name="사각형: 둥근 모서리 691">
            <a:extLst>
              <a:ext uri="{FF2B5EF4-FFF2-40B4-BE49-F238E27FC236}">
                <a16:creationId xmlns:a16="http://schemas.microsoft.com/office/drawing/2014/main" id="{C540DF4B-3B13-A58D-6FED-40A1A0FC3FCE}"/>
              </a:ext>
            </a:extLst>
          </p:cNvPr>
          <p:cNvSpPr/>
          <p:nvPr/>
        </p:nvSpPr>
        <p:spPr>
          <a:xfrm>
            <a:off x="5184159" y="7111486"/>
            <a:ext cx="751345" cy="208237"/>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부산</a:t>
            </a:r>
          </a:p>
        </p:txBody>
      </p:sp>
      <p:sp>
        <p:nvSpPr>
          <p:cNvPr id="693" name="직사각형 692">
            <a:extLst>
              <a:ext uri="{FF2B5EF4-FFF2-40B4-BE49-F238E27FC236}">
                <a16:creationId xmlns:a16="http://schemas.microsoft.com/office/drawing/2014/main" id="{4A77150F-2A1E-725E-3C4A-8E3BF9843FDC}"/>
              </a:ext>
            </a:extLst>
          </p:cNvPr>
          <p:cNvSpPr/>
          <p:nvPr/>
        </p:nvSpPr>
        <p:spPr>
          <a:xfrm>
            <a:off x="5087691" y="8035623"/>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9,738(2.3)</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1,359(16.7)</a:t>
            </a:r>
          </a:p>
        </p:txBody>
      </p:sp>
      <p:sp>
        <p:nvSpPr>
          <p:cNvPr id="695" name="사각형: 둥근 모서리 694">
            <a:extLst>
              <a:ext uri="{FF2B5EF4-FFF2-40B4-BE49-F238E27FC236}">
                <a16:creationId xmlns:a16="http://schemas.microsoft.com/office/drawing/2014/main" id="{24E771EE-A7CF-DC5D-E58F-E970DC2EE0B1}"/>
              </a:ext>
            </a:extLst>
          </p:cNvPr>
          <p:cNvSpPr/>
          <p:nvPr/>
        </p:nvSpPr>
        <p:spPr>
          <a:xfrm>
            <a:off x="5182940" y="7869421"/>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경남</a:t>
            </a:r>
          </a:p>
        </p:txBody>
      </p:sp>
      <p:sp>
        <p:nvSpPr>
          <p:cNvPr id="696" name="직사각형 695">
            <a:extLst>
              <a:ext uri="{FF2B5EF4-FFF2-40B4-BE49-F238E27FC236}">
                <a16:creationId xmlns:a16="http://schemas.microsoft.com/office/drawing/2014/main" id="{DFF35129-6551-E4CA-5F93-696240B4EB4D}"/>
              </a:ext>
            </a:extLst>
          </p:cNvPr>
          <p:cNvSpPr/>
          <p:nvPr/>
        </p:nvSpPr>
        <p:spPr>
          <a:xfrm>
            <a:off x="5087691" y="3469011"/>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5,261(2.7)</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1,176(11.9)</a:t>
            </a:r>
          </a:p>
        </p:txBody>
      </p:sp>
      <p:sp>
        <p:nvSpPr>
          <p:cNvPr id="697" name="사각형: 둥근 모서리 696">
            <a:extLst>
              <a:ext uri="{FF2B5EF4-FFF2-40B4-BE49-F238E27FC236}">
                <a16:creationId xmlns:a16="http://schemas.microsoft.com/office/drawing/2014/main" id="{AC8F6BD6-AA1E-BE24-4ECF-EDB3E0D64EF0}"/>
              </a:ext>
            </a:extLst>
          </p:cNvPr>
          <p:cNvSpPr/>
          <p:nvPr/>
        </p:nvSpPr>
        <p:spPr>
          <a:xfrm>
            <a:off x="5182940" y="3321827"/>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강원</a:t>
            </a:r>
          </a:p>
        </p:txBody>
      </p:sp>
      <p:cxnSp>
        <p:nvCxnSpPr>
          <p:cNvPr id="256" name="연결선: 꺾임 255">
            <a:extLst>
              <a:ext uri="{FF2B5EF4-FFF2-40B4-BE49-F238E27FC236}">
                <a16:creationId xmlns:a16="http://schemas.microsoft.com/office/drawing/2014/main" id="{C5E5928B-2C3E-DF8F-853C-DD064A977232}"/>
              </a:ext>
            </a:extLst>
          </p:cNvPr>
          <p:cNvCxnSpPr>
            <a:cxnSpLocks/>
            <a:stCxn id="692" idx="1"/>
          </p:cNvCxnSpPr>
          <p:nvPr/>
        </p:nvCxnSpPr>
        <p:spPr>
          <a:xfrm rot="10800000">
            <a:off x="4449305" y="6634599"/>
            <a:ext cx="734855" cy="581007"/>
          </a:xfrm>
          <a:prstGeom prst="bentConnector3">
            <a:avLst>
              <a:gd name="adj1" fmla="val 44816"/>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263" name="연결선: 꺾임 262">
            <a:extLst>
              <a:ext uri="{FF2B5EF4-FFF2-40B4-BE49-F238E27FC236}">
                <a16:creationId xmlns:a16="http://schemas.microsoft.com/office/drawing/2014/main" id="{0B75E735-0BE0-EDB3-66DD-201914BCC07F}"/>
              </a:ext>
            </a:extLst>
          </p:cNvPr>
          <p:cNvCxnSpPr>
            <a:cxnSpLocks/>
            <a:stCxn id="688" idx="1"/>
          </p:cNvCxnSpPr>
          <p:nvPr/>
        </p:nvCxnSpPr>
        <p:spPr>
          <a:xfrm rot="10800000">
            <a:off x="4524375" y="6343651"/>
            <a:ext cx="659784" cy="114023"/>
          </a:xfrm>
          <a:prstGeom prst="bentConnector3">
            <a:avLst>
              <a:gd name="adj1" fmla="val 51444"/>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268" name="연결선: 꺾임 267">
            <a:extLst>
              <a:ext uri="{FF2B5EF4-FFF2-40B4-BE49-F238E27FC236}">
                <a16:creationId xmlns:a16="http://schemas.microsoft.com/office/drawing/2014/main" id="{62785365-DC22-A8EC-3A63-AE3CC24B1F6D}"/>
              </a:ext>
            </a:extLst>
          </p:cNvPr>
          <p:cNvCxnSpPr>
            <a:cxnSpLocks/>
            <a:stCxn id="684" idx="1"/>
          </p:cNvCxnSpPr>
          <p:nvPr/>
        </p:nvCxnSpPr>
        <p:spPr>
          <a:xfrm rot="10800000" flipV="1">
            <a:off x="4057651" y="5699740"/>
            <a:ext cx="1126509" cy="377209"/>
          </a:xfrm>
          <a:prstGeom prst="bentConnector3">
            <a:avLst>
              <a:gd name="adj1" fmla="val 29707"/>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271" name="연결선: 꺾임 270">
            <a:extLst>
              <a:ext uri="{FF2B5EF4-FFF2-40B4-BE49-F238E27FC236}">
                <a16:creationId xmlns:a16="http://schemas.microsoft.com/office/drawing/2014/main" id="{DC745542-AE8F-648E-C21C-1EE0354D3B87}"/>
              </a:ext>
            </a:extLst>
          </p:cNvPr>
          <p:cNvCxnSpPr>
            <a:cxnSpLocks/>
            <a:stCxn id="680" idx="1"/>
          </p:cNvCxnSpPr>
          <p:nvPr/>
        </p:nvCxnSpPr>
        <p:spPr>
          <a:xfrm rot="10800000" flipV="1">
            <a:off x="4057651" y="4941808"/>
            <a:ext cx="1126509" cy="485559"/>
          </a:xfrm>
          <a:prstGeom prst="bentConnector3">
            <a:avLst>
              <a:gd name="adj1" fmla="val 30553"/>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274" name="연결선: 꺾임 273">
            <a:extLst>
              <a:ext uri="{FF2B5EF4-FFF2-40B4-BE49-F238E27FC236}">
                <a16:creationId xmlns:a16="http://schemas.microsoft.com/office/drawing/2014/main" id="{7B61F505-4E5D-4017-0A9B-AF4F95953026}"/>
              </a:ext>
            </a:extLst>
          </p:cNvPr>
          <p:cNvCxnSpPr>
            <a:cxnSpLocks/>
          </p:cNvCxnSpPr>
          <p:nvPr/>
        </p:nvCxnSpPr>
        <p:spPr>
          <a:xfrm rot="10800000" flipV="1">
            <a:off x="3536823" y="4213231"/>
            <a:ext cx="1646116" cy="834165"/>
          </a:xfrm>
          <a:prstGeom prst="bentConnector3">
            <a:avLst>
              <a:gd name="adj1" fmla="val 100341"/>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282" name="연결선: 꺾임 281">
            <a:extLst>
              <a:ext uri="{FF2B5EF4-FFF2-40B4-BE49-F238E27FC236}">
                <a16:creationId xmlns:a16="http://schemas.microsoft.com/office/drawing/2014/main" id="{E5280735-8C7A-59BE-6413-980ECFA6C64A}"/>
              </a:ext>
            </a:extLst>
          </p:cNvPr>
          <p:cNvCxnSpPr>
            <a:cxnSpLocks/>
            <a:stCxn id="697" idx="1"/>
          </p:cNvCxnSpPr>
          <p:nvPr/>
        </p:nvCxnSpPr>
        <p:spPr>
          <a:xfrm rot="10800000" flipV="1">
            <a:off x="3846880" y="3425945"/>
            <a:ext cx="1336060" cy="576624"/>
          </a:xfrm>
          <a:prstGeom prst="bentConnector3">
            <a:avLst>
              <a:gd name="adj1" fmla="val 50000"/>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grpSp>
        <p:nvGrpSpPr>
          <p:cNvPr id="297" name="그룹 296">
            <a:extLst>
              <a:ext uri="{FF2B5EF4-FFF2-40B4-BE49-F238E27FC236}">
                <a16:creationId xmlns:a16="http://schemas.microsoft.com/office/drawing/2014/main" id="{E6F8A63E-A47C-AD5D-633F-0940134A777A}"/>
              </a:ext>
            </a:extLst>
          </p:cNvPr>
          <p:cNvGrpSpPr/>
          <p:nvPr/>
        </p:nvGrpSpPr>
        <p:grpSpPr>
          <a:xfrm>
            <a:off x="2862366" y="8093738"/>
            <a:ext cx="1842036" cy="711533"/>
            <a:chOff x="3429000" y="8093738"/>
            <a:chExt cx="1842036" cy="711533"/>
          </a:xfrm>
        </p:grpSpPr>
        <p:sp>
          <p:nvSpPr>
            <p:cNvPr id="288" name="직사각형 287">
              <a:extLst>
                <a:ext uri="{FF2B5EF4-FFF2-40B4-BE49-F238E27FC236}">
                  <a16:creationId xmlns:a16="http://schemas.microsoft.com/office/drawing/2014/main" id="{312CAD52-50FD-F861-9854-A79D2CF8D134}"/>
                </a:ext>
              </a:extLst>
            </p:cNvPr>
            <p:cNvSpPr/>
            <p:nvPr/>
          </p:nvSpPr>
          <p:spPr>
            <a:xfrm>
              <a:off x="3697951" y="8259940"/>
              <a:ext cx="1573085" cy="54533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4138" indent="-84138">
                <a:buFont typeface="Arial" panose="020B0604020202020204" pitchFamily="34" charset="0"/>
                <a:buChar char="•"/>
              </a:pPr>
              <a:r>
                <a:rPr lang="ko-KR" altLang="en-US" sz="10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4,074(8.1)</a:t>
              </a:r>
            </a:p>
            <a:p>
              <a:pPr marL="84138" indent="-84138">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a:t>
              </a: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1,798(18.3)</a:t>
              </a:r>
            </a:p>
          </p:txBody>
        </p:sp>
        <p:sp>
          <p:nvSpPr>
            <p:cNvPr id="289" name="사각형: 둥근 모서리 288">
              <a:extLst>
                <a:ext uri="{FF2B5EF4-FFF2-40B4-BE49-F238E27FC236}">
                  <a16:creationId xmlns:a16="http://schemas.microsoft.com/office/drawing/2014/main" id="{65D6E64B-4A19-BB69-FF49-E1DF3A9191B2}"/>
                </a:ext>
              </a:extLst>
            </p:cNvPr>
            <p:cNvSpPr/>
            <p:nvPr/>
          </p:nvSpPr>
          <p:spPr>
            <a:xfrm>
              <a:off x="3791591" y="8093738"/>
              <a:ext cx="751345" cy="208236"/>
            </a:xfrm>
            <a:prstGeom prst="roundRect">
              <a:avLst>
                <a:gd name="adj" fmla="val 50000"/>
              </a:avLst>
            </a:prstGeom>
            <a:solidFill>
              <a:srgbClr val="1E49E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gradFill>
                    <a:gsLst>
                      <a:gs pos="0">
                        <a:schemeClr val="bg1"/>
                      </a:gs>
                      <a:gs pos="100000">
                        <a:schemeClr val="bg1"/>
                      </a:gs>
                    </a:gsLst>
                    <a:lin ang="2700000" scaled="1"/>
                  </a:gradFill>
                  <a:latin typeface="KoPub돋움체 Bold" panose="00000800000000000000" pitchFamily="2" charset="-127"/>
                  <a:ea typeface="KoPub돋움체 Bold" panose="00000800000000000000" pitchFamily="2" charset="-127"/>
                </a:rPr>
                <a:t>제주</a:t>
              </a:r>
            </a:p>
          </p:txBody>
        </p:sp>
        <p:cxnSp>
          <p:nvCxnSpPr>
            <p:cNvPr id="294" name="직선 화살표 연결선 293">
              <a:extLst>
                <a:ext uri="{FF2B5EF4-FFF2-40B4-BE49-F238E27FC236}">
                  <a16:creationId xmlns:a16="http://schemas.microsoft.com/office/drawing/2014/main" id="{2777298A-41A7-6CD4-FB76-9E993CFC615D}"/>
                </a:ext>
              </a:extLst>
            </p:cNvPr>
            <p:cNvCxnSpPr>
              <a:cxnSpLocks/>
              <a:stCxn id="289" idx="1"/>
            </p:cNvCxnSpPr>
            <p:nvPr/>
          </p:nvCxnSpPr>
          <p:spPr>
            <a:xfrm flipH="1">
              <a:off x="3429000" y="8197856"/>
              <a:ext cx="362591" cy="1"/>
            </a:xfrm>
            <a:prstGeom prst="straightConnector1">
              <a:avLst/>
            </a:prstGeom>
            <a:ln w="3175">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3792047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전기차 충전 인프라 시장의 </a:t>
            </a:r>
            <a:r>
              <a:rPr lang="ko-KR" altLang="en-US" sz="1200" b="1" dirty="0" err="1">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밸류체인</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구성</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충전 인프라 시장은 크게 에너지 사업</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제조 및 설치 사업</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서비스 사업으로 구분된다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전기차 충전 인프라 시장을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밸류체인으로</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나누고 각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밸류체인을</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앞서 언급한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가지의 사업과 연결한다면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에너지 사업 분야는 전력 공급 단계를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제조 및 설치 사업은 충전기 제조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설치 및 유지보수 단계를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서비스 사업은 충전소 구축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관련 서비스 제공 단계를 포함한다고 볼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중 전기차 충전 인프라 시장에서 핵심적인 분야는 충전기 제조부터 충전 관련 서비스를 제공하는 것까지 이어지는 일련의 과정을 가리킨다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인프라 핵심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밸류체인에</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대해 좀 더 자세히 알아보기 전에 충전기의 정의와 본 고에서 논의하고자 하는 충전 방식에 대해서 명확히 할 필요가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환경부에 따르면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한국전력공사와 같은 전기공급자로부터 송전 받은 전기를 전기자동차의 배터리에 공급하는 기계다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충전기를 사용하는 방식은 가장 흔히 볼 수 있는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직접 충전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무선충전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배터리 교환 방식</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등으로 구분할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본 고에서는 아직 시장이 형성되지 않은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무선충전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배터리 교환 방식</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아닌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직접 충전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방식에 대해서 논의하도록 하겠다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인프라 핵심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밸류체인은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크게 두 부분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제조 및 설치 사업</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그리고 충전 서비스 사업</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으로 나뉜다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먼저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제조 및 설치 사업은 충전기를 만드는 단계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충전기를 설치하고 유지 보수하는 단계로 다시 구분할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충전기의 종류는 다양하다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즉</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시장에는 아직 표준화된 충전기 규격이 없다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충전속도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지역</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충전기를</a:t>
            </a: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540799"/>
            <a:ext cx="1813778" cy="2337790"/>
            <a:chOff x="162169" y="1816262"/>
            <a:chExt cx="1813778" cy="233779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295372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76206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충전 인프라 시장은 에너지</a:t>
              </a:r>
              <a:r>
                <a:rPr lang="en-US" altLang="ko-KR" spc="-20" dirty="0">
                  <a:solidFill>
                    <a:schemeClr val="accent4"/>
                  </a:solidFill>
                </a:rPr>
                <a:t>, </a:t>
              </a:r>
              <a:r>
                <a:rPr lang="ko-KR" altLang="en-US" spc="-20" dirty="0">
                  <a:solidFill>
                    <a:schemeClr val="accent4"/>
                  </a:solidFill>
                </a:rPr>
                <a:t>충전기 제조 및 설치</a:t>
              </a:r>
              <a:r>
                <a:rPr lang="en-US" altLang="ko-KR" spc="-20" dirty="0">
                  <a:solidFill>
                    <a:schemeClr val="accent4"/>
                  </a:solidFill>
                </a:rPr>
                <a:t>, </a:t>
              </a:r>
              <a:r>
                <a:rPr lang="ko-KR" altLang="en-US" spc="-20" dirty="0">
                  <a:solidFill>
                    <a:schemeClr val="accent4"/>
                  </a:solidFill>
                </a:rPr>
                <a:t>충전 서비스 사업으로 구분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741748" cy="307777"/>
          </a:xfrm>
          <a:prstGeom prst="rect">
            <a:avLst/>
          </a:prstGeom>
          <a:ln>
            <a:solidFill>
              <a:schemeClr val="accent1">
                <a:alpha val="0"/>
              </a:schemeClr>
            </a:solidFill>
          </a:ln>
        </p:spPr>
        <p:txBody>
          <a:bodyPr wrap="square" lIns="0" tIns="0" bIns="0">
            <a:spAutoFit/>
          </a:bodyPr>
          <a:lstStyle/>
          <a:p>
            <a:pPr defTabSz="495285" latinLnBrk="1"/>
            <a:r>
              <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전기차 충전 인프라 시장 </a:t>
            </a:r>
            <a:r>
              <a:rPr lang="ko-KR" altLang="en-US" sz="2000" b="1" dirty="0" err="1">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밸류체인과</a:t>
            </a:r>
            <a:r>
              <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 소비자 </a:t>
            </a:r>
            <a:r>
              <a:rPr lang="en-US" altLang="ko-KR"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Pain Point</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253413"/>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그룹 5">
            <a:extLst>
              <a:ext uri="{FF2B5EF4-FFF2-40B4-BE49-F238E27FC236}">
                <a16:creationId xmlns:a16="http://schemas.microsoft.com/office/drawing/2014/main" id="{DBCBCD4F-8354-74DB-D347-FAD32EEF7A4B}"/>
              </a:ext>
            </a:extLst>
          </p:cNvPr>
          <p:cNvGrpSpPr/>
          <p:nvPr/>
        </p:nvGrpSpPr>
        <p:grpSpPr>
          <a:xfrm>
            <a:off x="156073" y="3802415"/>
            <a:ext cx="1813778" cy="2337790"/>
            <a:chOff x="162169" y="1816262"/>
            <a:chExt cx="1813778" cy="2337790"/>
          </a:xfrm>
        </p:grpSpPr>
        <p:sp>
          <p:nvSpPr>
            <p:cNvPr id="8" name="TextBox 7">
              <a:extLst>
                <a:ext uri="{FF2B5EF4-FFF2-40B4-BE49-F238E27FC236}">
                  <a16:creationId xmlns:a16="http://schemas.microsoft.com/office/drawing/2014/main" id="{390309C5-A97C-5EDF-2F0C-1BAD0A250A58}"/>
                </a:ext>
              </a:extLst>
            </p:cNvPr>
            <p:cNvSpPr txBox="1"/>
            <p:nvPr/>
          </p:nvSpPr>
          <p:spPr>
            <a:xfrm>
              <a:off x="1427843" y="295372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a:solidFill>
                    <a:srgbClr val="ACEAFF"/>
                  </a:solidFill>
                </a:rPr>
                <a:t>”</a:t>
              </a:r>
            </a:p>
          </p:txBody>
        </p:sp>
        <p:sp>
          <p:nvSpPr>
            <p:cNvPr id="9" name="TextBox 8">
              <a:extLst>
                <a:ext uri="{FF2B5EF4-FFF2-40B4-BE49-F238E27FC236}">
                  <a16:creationId xmlns:a16="http://schemas.microsoft.com/office/drawing/2014/main" id="{0D12618C-437C-A271-5D9A-93BA6B604B1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11" name="TextBox 10">
              <a:extLst>
                <a:ext uri="{FF2B5EF4-FFF2-40B4-BE49-F238E27FC236}">
                  <a16:creationId xmlns:a16="http://schemas.microsoft.com/office/drawing/2014/main" id="{EB7E1816-C82C-14D0-8F2D-489801FD6F29}"/>
                </a:ext>
              </a:extLst>
            </p:cNvPr>
            <p:cNvSpPr txBox="1"/>
            <p:nvPr/>
          </p:nvSpPr>
          <p:spPr>
            <a:xfrm>
              <a:off x="405765" y="2248598"/>
              <a:ext cx="1570182" cy="76206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충전기 인프라 시장 내 </a:t>
              </a:r>
              <a:endParaRPr lang="en-US" altLang="ko-KR" spc="-20" dirty="0">
                <a:solidFill>
                  <a:schemeClr val="accent4"/>
                </a:solidFill>
              </a:endParaRPr>
            </a:p>
            <a:p>
              <a:r>
                <a:rPr lang="ko-KR" altLang="en-US" spc="-20" dirty="0">
                  <a:solidFill>
                    <a:schemeClr val="accent4"/>
                  </a:solidFill>
                </a:rPr>
                <a:t>핵심 </a:t>
              </a:r>
              <a:r>
                <a:rPr lang="ko-KR" altLang="en-US" spc="-20" dirty="0" err="1">
                  <a:solidFill>
                    <a:schemeClr val="accent4"/>
                  </a:solidFill>
                </a:rPr>
                <a:t>밸류체인은</a:t>
              </a:r>
              <a:r>
                <a:rPr lang="ko-KR" altLang="en-US" spc="-20" dirty="0">
                  <a:solidFill>
                    <a:schemeClr val="accent4"/>
                  </a:solidFill>
                </a:rPr>
                <a:t> 충전기 제조 및 설치와 충전 서비스   </a:t>
              </a:r>
              <a:endParaRPr lang="en-US" altLang="ko-KR" spc="-20" dirty="0">
                <a:solidFill>
                  <a:schemeClr val="accent4"/>
                </a:solidFill>
              </a:endParaRPr>
            </a:p>
          </p:txBody>
        </p:sp>
      </p:grpSp>
      <p:cxnSp>
        <p:nvCxnSpPr>
          <p:cNvPr id="12" name="연결선: 꺾임 11">
            <a:extLst>
              <a:ext uri="{FF2B5EF4-FFF2-40B4-BE49-F238E27FC236}">
                <a16:creationId xmlns:a16="http://schemas.microsoft.com/office/drawing/2014/main" id="{4397E299-A9DD-7E0D-FA6A-69B1C47DD7EE}"/>
              </a:ext>
            </a:extLst>
          </p:cNvPr>
          <p:cNvCxnSpPr>
            <a:cxnSpLocks/>
          </p:cNvCxnSpPr>
          <p:nvPr/>
        </p:nvCxnSpPr>
        <p:spPr>
          <a:xfrm rot="5400000" flipH="1" flipV="1">
            <a:off x="3405995" y="4058850"/>
            <a:ext cx="12700" cy="5065425"/>
          </a:xfrm>
          <a:prstGeom prst="bentConnector3">
            <a:avLst>
              <a:gd name="adj1" fmla="val 1800000"/>
            </a:avLst>
          </a:prstGeom>
          <a:ln w="6350">
            <a:solidFill>
              <a:srgbClr val="00338D"/>
            </a:solidFill>
            <a:headEnd type="triangle"/>
            <a:tailEnd type="triangle"/>
          </a:ln>
          <a:effectLst/>
        </p:spPr>
        <p:style>
          <a:lnRef idx="2">
            <a:schemeClr val="accent3"/>
          </a:lnRef>
          <a:fillRef idx="0">
            <a:schemeClr val="accent3"/>
          </a:fillRef>
          <a:effectRef idx="1">
            <a:schemeClr val="accent3"/>
          </a:effectRef>
          <a:fontRef idx="minor">
            <a:schemeClr val="tx1"/>
          </a:fontRef>
        </p:style>
      </p:cxnSp>
      <p:sp>
        <p:nvSpPr>
          <p:cNvPr id="21" name="직사각형 20">
            <a:extLst>
              <a:ext uri="{FF2B5EF4-FFF2-40B4-BE49-F238E27FC236}">
                <a16:creationId xmlns:a16="http://schemas.microsoft.com/office/drawing/2014/main" id="{A707DAD0-9A1F-954E-4974-E5C114671E73}"/>
              </a:ext>
            </a:extLst>
          </p:cNvPr>
          <p:cNvSpPr/>
          <p:nvPr/>
        </p:nvSpPr>
        <p:spPr>
          <a:xfrm>
            <a:off x="1372109" y="6591562"/>
            <a:ext cx="2070855" cy="2430161"/>
          </a:xfrm>
          <a:prstGeom prst="rect">
            <a:avLst/>
          </a:prstGeom>
          <a:solidFill>
            <a:srgbClr val="E1F7FF"/>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520700" eaLnBrk="0" hangingPunct="0">
              <a:lnSpc>
                <a:spcPct val="125000"/>
              </a:lnSpc>
              <a:spcBef>
                <a:spcPts val="600"/>
              </a:spcBef>
              <a:spcAft>
                <a:spcPts val="600"/>
              </a:spcAft>
              <a:defRPr/>
            </a:pPr>
            <a:r>
              <a:rPr lang="ko-KR" altLang="en-US" sz="1100" b="1" dirty="0">
                <a:ln>
                  <a:solidFill>
                    <a:schemeClr val="accent1">
                      <a:alpha val="0"/>
                    </a:schemeClr>
                  </a:solidFill>
                </a:ln>
                <a:solidFill>
                  <a:srgbClr val="00B8F5"/>
                </a:solidFill>
                <a:latin typeface="KoPub돋움체 Medium" panose="02020603020101020101" pitchFamily="18" charset="-127"/>
                <a:ea typeface="KoPub돋움체 Medium" panose="02020603020101020101" pitchFamily="18" charset="-127"/>
              </a:rPr>
              <a:t>충전기 제조 및 설치 사업</a:t>
            </a:r>
          </a:p>
        </p:txBody>
      </p:sp>
      <p:sp>
        <p:nvSpPr>
          <p:cNvPr id="23" name="직사각형 22">
            <a:extLst>
              <a:ext uri="{FF2B5EF4-FFF2-40B4-BE49-F238E27FC236}">
                <a16:creationId xmlns:a16="http://schemas.microsoft.com/office/drawing/2014/main" id="{89838275-EBD9-4327-A256-0579680F091B}"/>
              </a:ext>
            </a:extLst>
          </p:cNvPr>
          <p:cNvSpPr/>
          <p:nvPr/>
        </p:nvSpPr>
        <p:spPr>
          <a:xfrm>
            <a:off x="3454135" y="6591562"/>
            <a:ext cx="3077056" cy="2430161"/>
          </a:xfrm>
          <a:prstGeom prst="rect">
            <a:avLst/>
          </a:prstGeom>
          <a:solidFill>
            <a:srgbClr val="E4D9F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520700" eaLnBrk="0" hangingPunct="0">
              <a:lnSpc>
                <a:spcPct val="125000"/>
              </a:lnSpc>
              <a:spcBef>
                <a:spcPts val="600"/>
              </a:spcBef>
              <a:spcAft>
                <a:spcPts val="600"/>
              </a:spcAft>
              <a:defRPr/>
            </a:pPr>
            <a:r>
              <a:rPr lang="ko-KR" altLang="en-US" sz="1100" b="1" dirty="0">
                <a:ln>
                  <a:solidFill>
                    <a:schemeClr val="accent1">
                      <a:alpha val="0"/>
                    </a:schemeClr>
                  </a:solidFill>
                </a:ln>
                <a:solidFill>
                  <a:srgbClr val="7213EA"/>
                </a:solidFill>
                <a:latin typeface="KoPub돋움체 Medium" panose="02020603020101020101" pitchFamily="18" charset="-127"/>
                <a:ea typeface="KoPub돋움체 Medium" panose="02020603020101020101" pitchFamily="18" charset="-127"/>
              </a:rPr>
              <a:t>충전 서비스 사업</a:t>
            </a:r>
          </a:p>
        </p:txBody>
      </p:sp>
      <p:sp>
        <p:nvSpPr>
          <p:cNvPr id="43" name="직사각형 42">
            <a:extLst>
              <a:ext uri="{FF2B5EF4-FFF2-40B4-BE49-F238E27FC236}">
                <a16:creationId xmlns:a16="http://schemas.microsoft.com/office/drawing/2014/main" id="{66E31DD5-2DE6-1350-C4C1-BEA406A5CD16}"/>
              </a:ext>
            </a:extLst>
          </p:cNvPr>
          <p:cNvSpPr/>
          <p:nvPr/>
        </p:nvSpPr>
        <p:spPr>
          <a:xfrm>
            <a:off x="333375" y="6591562"/>
            <a:ext cx="1027562" cy="243016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520700" eaLnBrk="0" hangingPunct="0">
              <a:lnSpc>
                <a:spcPct val="125000"/>
              </a:lnSpc>
              <a:spcBef>
                <a:spcPts val="600"/>
              </a:spcBef>
              <a:spcAft>
                <a:spcPts val="600"/>
              </a:spcAft>
              <a:defRPr/>
            </a:pPr>
            <a:r>
              <a:rPr lang="ko-KR" altLang="en-US" sz="1100" b="1" dirty="0">
                <a:ln>
                  <a:solidFill>
                    <a:schemeClr val="accent1">
                      <a:alpha val="0"/>
                    </a:scheme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rPr>
              <a:t>에너지 사업</a:t>
            </a:r>
          </a:p>
        </p:txBody>
      </p:sp>
      <p:sp>
        <p:nvSpPr>
          <p:cNvPr id="44" name="직사각형 43">
            <a:extLst>
              <a:ext uri="{FF2B5EF4-FFF2-40B4-BE49-F238E27FC236}">
                <a16:creationId xmlns:a16="http://schemas.microsoft.com/office/drawing/2014/main" id="{DFE9501A-24F8-C539-0BAE-0893E16D30AA}"/>
              </a:ext>
            </a:extLst>
          </p:cNvPr>
          <p:cNvSpPr/>
          <p:nvPr/>
        </p:nvSpPr>
        <p:spPr>
          <a:xfrm>
            <a:off x="1366028" y="6972716"/>
            <a:ext cx="5158597" cy="705168"/>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520700" eaLnBrk="0" hangingPunct="0">
              <a:lnSpc>
                <a:spcPct val="125000"/>
              </a:lnSpc>
              <a:spcBef>
                <a:spcPts val="600"/>
              </a:spcBef>
              <a:spcAft>
                <a:spcPts val="600"/>
              </a:spcAft>
              <a:defRPr/>
            </a:pPr>
            <a:r>
              <a:rPr lang="ko-KR" altLang="en-US" sz="1000" b="1" dirty="0">
                <a:ln>
                  <a:solidFill>
                    <a:schemeClr val="accent1">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충전 인프라 핵심 </a:t>
            </a:r>
            <a:r>
              <a:rPr lang="ko-KR" altLang="en-US" sz="1000" b="1" dirty="0" err="1">
                <a:ln>
                  <a:solidFill>
                    <a:schemeClr val="accent1">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밸류체인</a:t>
            </a:r>
            <a:endParaRPr lang="ko-KR" altLang="en-US" sz="1000" b="1" dirty="0">
              <a:ln>
                <a:solidFill>
                  <a:schemeClr val="accent1">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p:txBody>
      </p:sp>
      <p:sp>
        <p:nvSpPr>
          <p:cNvPr id="45" name="TextBox 44">
            <a:extLst>
              <a:ext uri="{FF2B5EF4-FFF2-40B4-BE49-F238E27FC236}">
                <a16:creationId xmlns:a16="http://schemas.microsoft.com/office/drawing/2014/main" id="{4C547ABF-4A59-E090-D94C-93F32517EACF}"/>
              </a:ext>
            </a:extLst>
          </p:cNvPr>
          <p:cNvSpPr txBox="1"/>
          <p:nvPr/>
        </p:nvSpPr>
        <p:spPr>
          <a:xfrm>
            <a:off x="333375" y="5608466"/>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전기차 충전 인프라 시장 </a:t>
            </a:r>
            <a:r>
              <a:rPr lang="ko-KR" altLang="en-US" dirty="0" err="1">
                <a:solidFill>
                  <a:schemeClr val="tx1">
                    <a:lumMod val="85000"/>
                    <a:lumOff val="15000"/>
                  </a:schemeClr>
                </a:solidFill>
              </a:rPr>
              <a:t>밸류체인</a:t>
            </a:r>
            <a:r>
              <a:rPr lang="ko-KR" altLang="en-US" dirty="0">
                <a:solidFill>
                  <a:schemeClr val="tx1">
                    <a:lumMod val="85000"/>
                    <a:lumOff val="15000"/>
                  </a:schemeClr>
                </a:solidFill>
              </a:rPr>
              <a:t>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46" name="직사각형 45">
            <a:extLst>
              <a:ext uri="{FF2B5EF4-FFF2-40B4-BE49-F238E27FC236}">
                <a16:creationId xmlns:a16="http://schemas.microsoft.com/office/drawing/2014/main" id="{85DF5A19-36C1-8D5C-A666-6782BDC8DF4B}"/>
              </a:ext>
            </a:extLst>
          </p:cNvPr>
          <p:cNvSpPr/>
          <p:nvPr/>
        </p:nvSpPr>
        <p:spPr>
          <a:xfrm>
            <a:off x="333376" y="9021724"/>
            <a:ext cx="2845099"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신한투자증권</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p>
          <a:p>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47" name="화살표: 오각형 46">
            <a:extLst>
              <a:ext uri="{FF2B5EF4-FFF2-40B4-BE49-F238E27FC236}">
                <a16:creationId xmlns:a16="http://schemas.microsoft.com/office/drawing/2014/main" id="{8D310DB1-6C9C-D352-F2BA-78A1F4A5ADF4}"/>
              </a:ext>
            </a:extLst>
          </p:cNvPr>
          <p:cNvSpPr/>
          <p:nvPr/>
        </p:nvSpPr>
        <p:spPr>
          <a:xfrm>
            <a:off x="5257800" y="7258450"/>
            <a:ext cx="1266825" cy="306699"/>
          </a:xfrm>
          <a:prstGeom prst="homePlate">
            <a:avLst/>
          </a:prstGeom>
          <a:solidFill>
            <a:schemeClr val="tx2"/>
          </a:solidFill>
          <a:ln>
            <a:solidFill>
              <a:srgbClr val="D0DBDF"/>
            </a:solidFill>
          </a:ln>
          <a:effectLst/>
        </p:spPr>
        <p:style>
          <a:lnRef idx="1">
            <a:schemeClr val="accent1"/>
          </a:lnRef>
          <a:fillRef idx="3">
            <a:schemeClr val="accent1"/>
          </a:fillRef>
          <a:effectRef idx="2">
            <a:schemeClr val="accent1"/>
          </a:effectRef>
          <a:fontRef idx="minor">
            <a:schemeClr val="lt1"/>
          </a:fontRef>
        </p:style>
        <p:txBody>
          <a:bodyPr wrap="none" tIns="36000" rtlCol="0" anchor="ctr"/>
          <a:lstStyle/>
          <a:p>
            <a:pPr algn="ctr" defTabSz="520700" eaLnBrk="0" hangingPunct="0">
              <a:lnSpc>
                <a:spcPct val="125000"/>
              </a:lnSpc>
              <a:spcBef>
                <a:spcPts val="600"/>
              </a:spcBef>
              <a:spcAft>
                <a:spcPts val="600"/>
              </a:spcAft>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충전 관련 서비스</a:t>
            </a:r>
          </a:p>
        </p:txBody>
      </p:sp>
      <p:grpSp>
        <p:nvGrpSpPr>
          <p:cNvPr id="48" name="그룹 47">
            <a:extLst>
              <a:ext uri="{FF2B5EF4-FFF2-40B4-BE49-F238E27FC236}">
                <a16:creationId xmlns:a16="http://schemas.microsoft.com/office/drawing/2014/main" id="{C69D0225-7B51-21A2-D439-785E106C996A}"/>
              </a:ext>
            </a:extLst>
          </p:cNvPr>
          <p:cNvGrpSpPr/>
          <p:nvPr/>
        </p:nvGrpSpPr>
        <p:grpSpPr>
          <a:xfrm>
            <a:off x="1367017" y="7870081"/>
            <a:ext cx="4108877" cy="1057079"/>
            <a:chOff x="1367017" y="7753039"/>
            <a:chExt cx="4108877" cy="1152000"/>
          </a:xfrm>
        </p:grpSpPr>
        <p:cxnSp>
          <p:nvCxnSpPr>
            <p:cNvPr id="49" name="직선 연결선 48">
              <a:extLst>
                <a:ext uri="{FF2B5EF4-FFF2-40B4-BE49-F238E27FC236}">
                  <a16:creationId xmlns:a16="http://schemas.microsoft.com/office/drawing/2014/main" id="{44F1D83F-D868-619D-999D-3FA10E2508CF}"/>
                </a:ext>
              </a:extLst>
            </p:cNvPr>
            <p:cNvCxnSpPr>
              <a:cxnSpLocks/>
            </p:cNvCxnSpPr>
            <p:nvPr/>
          </p:nvCxnSpPr>
          <p:spPr>
            <a:xfrm>
              <a:off x="1367017" y="7753039"/>
              <a:ext cx="0" cy="1152000"/>
            </a:xfrm>
            <a:prstGeom prst="line">
              <a:avLst/>
            </a:prstGeom>
            <a:ln w="6350">
              <a:solidFill>
                <a:schemeClr val="bg1">
                  <a:lumMod val="75000"/>
                </a:schemeClr>
              </a:solidFill>
              <a:prstDash val="dash"/>
            </a:ln>
            <a:effectLst/>
          </p:spPr>
          <p:style>
            <a:lnRef idx="2">
              <a:schemeClr val="accent3"/>
            </a:lnRef>
            <a:fillRef idx="0">
              <a:schemeClr val="accent3"/>
            </a:fillRef>
            <a:effectRef idx="1">
              <a:schemeClr val="accent3"/>
            </a:effectRef>
            <a:fontRef idx="minor">
              <a:schemeClr val="tx1"/>
            </a:fontRef>
          </p:style>
        </p:cxnSp>
        <p:cxnSp>
          <p:nvCxnSpPr>
            <p:cNvPr id="50" name="직선 연결선 49">
              <a:extLst>
                <a:ext uri="{FF2B5EF4-FFF2-40B4-BE49-F238E27FC236}">
                  <a16:creationId xmlns:a16="http://schemas.microsoft.com/office/drawing/2014/main" id="{49D1005A-781D-6FC9-F8CE-0B8760AB6A44}"/>
                </a:ext>
              </a:extLst>
            </p:cNvPr>
            <p:cNvCxnSpPr>
              <a:cxnSpLocks/>
            </p:cNvCxnSpPr>
            <p:nvPr/>
          </p:nvCxnSpPr>
          <p:spPr>
            <a:xfrm>
              <a:off x="2360402" y="7753039"/>
              <a:ext cx="0" cy="1152000"/>
            </a:xfrm>
            <a:prstGeom prst="line">
              <a:avLst/>
            </a:prstGeom>
            <a:ln w="6350">
              <a:solidFill>
                <a:schemeClr val="bg1">
                  <a:lumMod val="75000"/>
                </a:schemeClr>
              </a:solidFill>
              <a:prstDash val="dash"/>
            </a:ln>
            <a:effectLst/>
          </p:spPr>
          <p:style>
            <a:lnRef idx="2">
              <a:schemeClr val="accent3"/>
            </a:lnRef>
            <a:fillRef idx="0">
              <a:schemeClr val="accent3"/>
            </a:fillRef>
            <a:effectRef idx="1">
              <a:schemeClr val="accent3"/>
            </a:effectRef>
            <a:fontRef idx="minor">
              <a:schemeClr val="tx1"/>
            </a:fontRef>
          </p:style>
        </p:cxnSp>
        <p:cxnSp>
          <p:nvCxnSpPr>
            <p:cNvPr id="51" name="직선 연결선 50">
              <a:extLst>
                <a:ext uri="{FF2B5EF4-FFF2-40B4-BE49-F238E27FC236}">
                  <a16:creationId xmlns:a16="http://schemas.microsoft.com/office/drawing/2014/main" id="{48C20D56-0A8D-1E4A-3771-0611880FD510}"/>
                </a:ext>
              </a:extLst>
            </p:cNvPr>
            <p:cNvCxnSpPr>
              <a:cxnSpLocks/>
            </p:cNvCxnSpPr>
            <p:nvPr/>
          </p:nvCxnSpPr>
          <p:spPr>
            <a:xfrm>
              <a:off x="3446916" y="7753039"/>
              <a:ext cx="0" cy="1152000"/>
            </a:xfrm>
            <a:prstGeom prst="line">
              <a:avLst/>
            </a:prstGeom>
            <a:ln w="6350">
              <a:solidFill>
                <a:schemeClr val="bg1">
                  <a:lumMod val="75000"/>
                </a:schemeClr>
              </a:solidFill>
              <a:prstDash val="dash"/>
            </a:ln>
            <a:effectLst/>
          </p:spPr>
          <p:style>
            <a:lnRef idx="2">
              <a:schemeClr val="accent3"/>
            </a:lnRef>
            <a:fillRef idx="0">
              <a:schemeClr val="accent3"/>
            </a:fillRef>
            <a:effectRef idx="1">
              <a:schemeClr val="accent3"/>
            </a:effectRef>
            <a:fontRef idx="minor">
              <a:schemeClr val="tx1"/>
            </a:fontRef>
          </p:style>
        </p:cxnSp>
        <p:cxnSp>
          <p:nvCxnSpPr>
            <p:cNvPr id="52" name="직선 연결선 51">
              <a:extLst>
                <a:ext uri="{FF2B5EF4-FFF2-40B4-BE49-F238E27FC236}">
                  <a16:creationId xmlns:a16="http://schemas.microsoft.com/office/drawing/2014/main" id="{D6BD55B6-235E-55C8-7F0A-5F540799360A}"/>
                </a:ext>
              </a:extLst>
            </p:cNvPr>
            <p:cNvCxnSpPr>
              <a:cxnSpLocks/>
            </p:cNvCxnSpPr>
            <p:nvPr/>
          </p:nvCxnSpPr>
          <p:spPr>
            <a:xfrm>
              <a:off x="4457719" y="7753039"/>
              <a:ext cx="0" cy="1152000"/>
            </a:xfrm>
            <a:prstGeom prst="line">
              <a:avLst/>
            </a:prstGeom>
            <a:ln w="6350">
              <a:solidFill>
                <a:schemeClr val="bg1">
                  <a:lumMod val="75000"/>
                </a:schemeClr>
              </a:solidFill>
              <a:prstDash val="dash"/>
            </a:ln>
            <a:effectLst/>
          </p:spPr>
          <p:style>
            <a:lnRef idx="2">
              <a:schemeClr val="accent3"/>
            </a:lnRef>
            <a:fillRef idx="0">
              <a:schemeClr val="accent3"/>
            </a:fillRef>
            <a:effectRef idx="1">
              <a:schemeClr val="accent3"/>
            </a:effectRef>
            <a:fontRef idx="minor">
              <a:schemeClr val="tx1"/>
            </a:fontRef>
          </p:style>
        </p:cxnSp>
        <p:cxnSp>
          <p:nvCxnSpPr>
            <p:cNvPr id="53" name="직선 연결선 52">
              <a:extLst>
                <a:ext uri="{FF2B5EF4-FFF2-40B4-BE49-F238E27FC236}">
                  <a16:creationId xmlns:a16="http://schemas.microsoft.com/office/drawing/2014/main" id="{A048B6ED-ED58-8871-22EC-EACA17EE3721}"/>
                </a:ext>
              </a:extLst>
            </p:cNvPr>
            <p:cNvCxnSpPr>
              <a:cxnSpLocks/>
            </p:cNvCxnSpPr>
            <p:nvPr/>
          </p:nvCxnSpPr>
          <p:spPr>
            <a:xfrm>
              <a:off x="5475894" y="7753039"/>
              <a:ext cx="0" cy="1152000"/>
            </a:xfrm>
            <a:prstGeom prst="line">
              <a:avLst/>
            </a:prstGeom>
            <a:ln w="6350">
              <a:solidFill>
                <a:schemeClr val="bg1">
                  <a:lumMod val="75000"/>
                </a:schemeClr>
              </a:solidFill>
              <a:prstDash val="dash"/>
            </a:ln>
            <a:effectLst/>
          </p:spPr>
          <p:style>
            <a:lnRef idx="2">
              <a:schemeClr val="accent3"/>
            </a:lnRef>
            <a:fillRef idx="0">
              <a:schemeClr val="accent3"/>
            </a:fillRef>
            <a:effectRef idx="1">
              <a:schemeClr val="accent3"/>
            </a:effectRef>
            <a:fontRef idx="minor">
              <a:schemeClr val="tx1"/>
            </a:fontRef>
          </p:style>
        </p:cxnSp>
      </p:grpSp>
      <p:sp>
        <p:nvSpPr>
          <p:cNvPr id="54" name="TextBox 53">
            <a:extLst>
              <a:ext uri="{FF2B5EF4-FFF2-40B4-BE49-F238E27FC236}">
                <a16:creationId xmlns:a16="http://schemas.microsoft.com/office/drawing/2014/main" id="{1475942D-B1EB-7AE3-C730-C3944479A8A4}"/>
              </a:ext>
            </a:extLst>
          </p:cNvPr>
          <p:cNvSpPr txBox="1"/>
          <p:nvPr/>
        </p:nvSpPr>
        <p:spPr>
          <a:xfrm>
            <a:off x="383479" y="8021177"/>
            <a:ext cx="972000" cy="415498"/>
          </a:xfrm>
          <a:prstGeom prst="rect">
            <a:avLst/>
          </a:prstGeom>
          <a:noFill/>
        </p:spPr>
        <p:txBody>
          <a:bodyPr wrap="square" lIns="0" tIns="0" rIns="0" bIns="0" rtlCol="0">
            <a:spAutoFit/>
          </a:bodyPr>
          <a:lstStyle/>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발전</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전력 저장 및 관리</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송전 및 배전 등 </a:t>
            </a:r>
          </a:p>
        </p:txBody>
      </p:sp>
      <p:sp>
        <p:nvSpPr>
          <p:cNvPr id="55" name="TextBox 54">
            <a:extLst>
              <a:ext uri="{FF2B5EF4-FFF2-40B4-BE49-F238E27FC236}">
                <a16:creationId xmlns:a16="http://schemas.microsoft.com/office/drawing/2014/main" id="{BFA4DDBB-50FE-9A54-6E12-C955FFE261AF}"/>
              </a:ext>
            </a:extLst>
          </p:cNvPr>
          <p:cNvSpPr txBox="1"/>
          <p:nvPr/>
        </p:nvSpPr>
        <p:spPr>
          <a:xfrm>
            <a:off x="1415740" y="8021177"/>
            <a:ext cx="972000" cy="830997"/>
          </a:xfrm>
          <a:prstGeom prst="rect">
            <a:avLst/>
          </a:prstGeom>
          <a:noFill/>
        </p:spPr>
        <p:txBody>
          <a:bodyPr wrap="square" lIns="0" tIns="0" rIns="0" bIns="0" rtlCol="0">
            <a:spAutoFit/>
          </a:bodyPr>
          <a:lstStyle/>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 소켓 및 커넥터</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충전기 제품 연구개발</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및 설계</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충전기 생산</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및 </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판매 등 </a:t>
            </a:r>
          </a:p>
        </p:txBody>
      </p:sp>
      <p:sp>
        <p:nvSpPr>
          <p:cNvPr id="56" name="TextBox 55">
            <a:extLst>
              <a:ext uri="{FF2B5EF4-FFF2-40B4-BE49-F238E27FC236}">
                <a16:creationId xmlns:a16="http://schemas.microsoft.com/office/drawing/2014/main" id="{4DFD52C5-ECEE-4797-AD3B-6FD79527514A}"/>
              </a:ext>
            </a:extLst>
          </p:cNvPr>
          <p:cNvSpPr txBox="1"/>
          <p:nvPr/>
        </p:nvSpPr>
        <p:spPr>
          <a:xfrm>
            <a:off x="2430583" y="8021177"/>
            <a:ext cx="971840" cy="969496"/>
          </a:xfrm>
          <a:prstGeom prst="rect">
            <a:avLst/>
          </a:prstGeom>
          <a:noFill/>
        </p:spPr>
        <p:txBody>
          <a:bodyPr wrap="square" lIns="0" tIns="0" rIns="0" bIns="0" rtlCol="0">
            <a:spAutoFit/>
          </a:bodyPr>
          <a:lstStyle/>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설치 장소 확인</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기술사양 분석 및 설계 </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충전기 시공</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설치 </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충전기 유지보수 업무 수행 등 </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endPar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57" name="TextBox 56">
            <a:extLst>
              <a:ext uri="{FF2B5EF4-FFF2-40B4-BE49-F238E27FC236}">
                <a16:creationId xmlns:a16="http://schemas.microsoft.com/office/drawing/2014/main" id="{7482DAB1-7298-2CE3-F684-4D353F528AEF}"/>
              </a:ext>
            </a:extLst>
          </p:cNvPr>
          <p:cNvSpPr txBox="1"/>
          <p:nvPr/>
        </p:nvSpPr>
        <p:spPr>
          <a:xfrm>
            <a:off x="3488971" y="8021177"/>
            <a:ext cx="972000" cy="830997"/>
          </a:xfrm>
          <a:prstGeom prst="rect">
            <a:avLst/>
          </a:prstGeom>
          <a:noFill/>
        </p:spPr>
        <p:txBody>
          <a:bodyPr wrap="square" lIns="0" tIns="0" rIns="0" bIns="0" rtlCol="0">
            <a:spAutoFit/>
          </a:bodyPr>
          <a:lstStyle/>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입지 및 경제성 평가</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충전소 부지</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토지</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및 시설 투자 </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충전소 구축</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건설</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등  </a:t>
            </a:r>
          </a:p>
        </p:txBody>
      </p:sp>
      <p:sp>
        <p:nvSpPr>
          <p:cNvPr id="58" name="TextBox 57">
            <a:extLst>
              <a:ext uri="{FF2B5EF4-FFF2-40B4-BE49-F238E27FC236}">
                <a16:creationId xmlns:a16="http://schemas.microsoft.com/office/drawing/2014/main" id="{5C813C70-A6EF-C18F-81FE-F39AC3139F82}"/>
              </a:ext>
            </a:extLst>
          </p:cNvPr>
          <p:cNvSpPr txBox="1"/>
          <p:nvPr/>
        </p:nvSpPr>
        <p:spPr>
          <a:xfrm>
            <a:off x="4521232" y="8021177"/>
            <a:ext cx="972000" cy="830997"/>
          </a:xfrm>
          <a:prstGeom prst="rect">
            <a:avLst/>
          </a:prstGeom>
          <a:noFill/>
        </p:spPr>
        <p:txBody>
          <a:bodyPr wrap="square" lIns="0" tIns="0" rIns="0" bIns="0" rtlCol="0">
            <a:spAutoFit/>
          </a:bodyPr>
          <a:lstStyle/>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충전기 상태 모니터링 </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유지보수 스케줄 관리 등 </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 관련 서비스 연계 등 </a:t>
            </a:r>
          </a:p>
        </p:txBody>
      </p:sp>
      <p:sp>
        <p:nvSpPr>
          <p:cNvPr id="59" name="TextBox 58">
            <a:extLst>
              <a:ext uri="{FF2B5EF4-FFF2-40B4-BE49-F238E27FC236}">
                <a16:creationId xmlns:a16="http://schemas.microsoft.com/office/drawing/2014/main" id="{69D89E19-34FB-ACAC-71B6-8D4678BD8670}"/>
              </a:ext>
            </a:extLst>
          </p:cNvPr>
          <p:cNvSpPr txBox="1"/>
          <p:nvPr/>
        </p:nvSpPr>
        <p:spPr>
          <a:xfrm>
            <a:off x="5536077" y="8021177"/>
            <a:ext cx="972000" cy="830997"/>
          </a:xfrm>
          <a:prstGeom prst="rect">
            <a:avLst/>
          </a:prstGeom>
          <a:noFill/>
        </p:spPr>
        <p:txBody>
          <a:bodyPr wrap="square" lIns="0" tIns="0" rIns="0" bIns="0" rtlCol="0">
            <a:spAutoFit/>
          </a:bodyPr>
          <a:lstStyle/>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 관제</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 네트워크 관리 및 충전기 정보 제공</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서비스</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 로밍 서비스</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87313" indent="-87313">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결제 서비스 등 </a:t>
            </a:r>
          </a:p>
        </p:txBody>
      </p:sp>
      <p:sp>
        <p:nvSpPr>
          <p:cNvPr id="60" name="직사각형 59">
            <a:extLst>
              <a:ext uri="{FF2B5EF4-FFF2-40B4-BE49-F238E27FC236}">
                <a16:creationId xmlns:a16="http://schemas.microsoft.com/office/drawing/2014/main" id="{59C0ADEE-8C8F-99BC-C1DD-2C2B48B1AA30}"/>
              </a:ext>
            </a:extLst>
          </p:cNvPr>
          <p:cNvSpPr/>
          <p:nvPr/>
        </p:nvSpPr>
        <p:spPr>
          <a:xfrm>
            <a:off x="370204" y="6587476"/>
            <a:ext cx="243572" cy="855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62" name="직사각형 61">
            <a:extLst>
              <a:ext uri="{FF2B5EF4-FFF2-40B4-BE49-F238E27FC236}">
                <a16:creationId xmlns:a16="http://schemas.microsoft.com/office/drawing/2014/main" id="{E3BDD146-82EC-448B-E2A5-FEC2F67CB3A0}"/>
              </a:ext>
            </a:extLst>
          </p:cNvPr>
          <p:cNvSpPr/>
          <p:nvPr/>
        </p:nvSpPr>
        <p:spPr>
          <a:xfrm>
            <a:off x="6207235" y="6587476"/>
            <a:ext cx="243572" cy="855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63" name="사각형: 둥근 모서리 62">
            <a:extLst>
              <a:ext uri="{FF2B5EF4-FFF2-40B4-BE49-F238E27FC236}">
                <a16:creationId xmlns:a16="http://schemas.microsoft.com/office/drawing/2014/main" id="{6A03341D-1C4A-99AC-E00F-C25E1BA7219F}"/>
              </a:ext>
            </a:extLst>
          </p:cNvPr>
          <p:cNvSpPr/>
          <p:nvPr/>
        </p:nvSpPr>
        <p:spPr>
          <a:xfrm>
            <a:off x="2593146" y="6231148"/>
            <a:ext cx="1628709" cy="255054"/>
          </a:xfrm>
          <a:prstGeom prst="roundRect">
            <a:avLst>
              <a:gd name="adj" fmla="val 50000"/>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6">
                      <a:alpha val="0"/>
                    </a:schemeClr>
                  </a:solidFill>
                </a:ln>
                <a:gradFill>
                  <a:gsLst>
                    <a:gs pos="0">
                      <a:schemeClr val="bg1"/>
                    </a:gs>
                    <a:gs pos="100000">
                      <a:schemeClr val="bg1"/>
                    </a:gs>
                  </a:gsLst>
                  <a:lin ang="2700000" scaled="1"/>
                </a:gradFill>
                <a:latin typeface="KoPub돋움체 Medium" panose="02020603020101020101" pitchFamily="18" charset="-127"/>
                <a:ea typeface="KoPub돋움체 Medium" panose="02020603020101020101" pitchFamily="18" charset="-127"/>
              </a:rPr>
              <a:t>전기차 충전 인프라 시장</a:t>
            </a:r>
          </a:p>
        </p:txBody>
      </p:sp>
      <p:sp>
        <p:nvSpPr>
          <p:cNvPr id="64" name="화살표: 오각형 63">
            <a:extLst>
              <a:ext uri="{FF2B5EF4-FFF2-40B4-BE49-F238E27FC236}">
                <a16:creationId xmlns:a16="http://schemas.microsoft.com/office/drawing/2014/main" id="{32171BCE-9921-6B0E-E9CD-DC9AD296A980}"/>
              </a:ext>
            </a:extLst>
          </p:cNvPr>
          <p:cNvSpPr/>
          <p:nvPr/>
        </p:nvSpPr>
        <p:spPr>
          <a:xfrm>
            <a:off x="4334842" y="7258450"/>
            <a:ext cx="1099940" cy="306699"/>
          </a:xfrm>
          <a:prstGeom prst="homePlate">
            <a:avLst/>
          </a:prstGeom>
          <a:solidFill>
            <a:schemeClr val="tx2"/>
          </a:solidFill>
          <a:ln>
            <a:solidFill>
              <a:srgbClr val="D0DBDF"/>
            </a:solidFill>
          </a:ln>
          <a:effectLst/>
        </p:spPr>
        <p:style>
          <a:lnRef idx="1">
            <a:schemeClr val="accent1"/>
          </a:lnRef>
          <a:fillRef idx="3">
            <a:schemeClr val="accent1"/>
          </a:fillRef>
          <a:effectRef idx="2">
            <a:schemeClr val="accent1"/>
          </a:effectRef>
          <a:fontRef idx="minor">
            <a:schemeClr val="lt1"/>
          </a:fontRef>
        </p:style>
        <p:txBody>
          <a:bodyPr tIns="36000" rtlCol="0" anchor="ctr"/>
          <a:lstStyle/>
          <a:p>
            <a:pPr algn="ctr" defTabSz="520700" eaLnBrk="0" hangingPunct="0">
              <a:lnSpc>
                <a:spcPct val="125000"/>
              </a:lnSpc>
              <a:spcBef>
                <a:spcPts val="600"/>
              </a:spcBef>
              <a:spcAft>
                <a:spcPts val="600"/>
              </a:spcAft>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충전소 운영</a:t>
            </a:r>
          </a:p>
        </p:txBody>
      </p:sp>
      <p:sp>
        <p:nvSpPr>
          <p:cNvPr id="65" name="화살표: 오각형 64">
            <a:extLst>
              <a:ext uri="{FF2B5EF4-FFF2-40B4-BE49-F238E27FC236}">
                <a16:creationId xmlns:a16="http://schemas.microsoft.com/office/drawing/2014/main" id="{B60F234B-7AD2-C584-8274-EF8F8CEF531E}"/>
              </a:ext>
            </a:extLst>
          </p:cNvPr>
          <p:cNvSpPr/>
          <p:nvPr/>
        </p:nvSpPr>
        <p:spPr>
          <a:xfrm>
            <a:off x="3402423" y="7258450"/>
            <a:ext cx="1118809" cy="306699"/>
          </a:xfrm>
          <a:prstGeom prst="homePlate">
            <a:avLst/>
          </a:prstGeom>
          <a:solidFill>
            <a:schemeClr val="tx2"/>
          </a:solidFill>
          <a:ln>
            <a:solidFill>
              <a:srgbClr val="D0DBDF"/>
            </a:solidFill>
          </a:ln>
          <a:effectLst/>
        </p:spPr>
        <p:style>
          <a:lnRef idx="1">
            <a:schemeClr val="accent1"/>
          </a:lnRef>
          <a:fillRef idx="3">
            <a:schemeClr val="accent1"/>
          </a:fillRef>
          <a:effectRef idx="2">
            <a:schemeClr val="accent1"/>
          </a:effectRef>
          <a:fontRef idx="minor">
            <a:schemeClr val="lt1"/>
          </a:fontRef>
        </p:style>
        <p:txBody>
          <a:bodyPr tIns="36000" rtlCol="0" anchor="ctr"/>
          <a:lstStyle/>
          <a:p>
            <a:pPr algn="ctr" defTabSz="520700" eaLnBrk="0" hangingPunct="0">
              <a:lnSpc>
                <a:spcPct val="125000"/>
              </a:lnSpc>
              <a:spcBef>
                <a:spcPts val="600"/>
              </a:spcBef>
              <a:spcAft>
                <a:spcPts val="600"/>
              </a:spcAft>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충전소 구축</a:t>
            </a:r>
          </a:p>
        </p:txBody>
      </p:sp>
      <p:sp>
        <p:nvSpPr>
          <p:cNvPr id="66" name="화살표: 오각형 65">
            <a:extLst>
              <a:ext uri="{FF2B5EF4-FFF2-40B4-BE49-F238E27FC236}">
                <a16:creationId xmlns:a16="http://schemas.microsoft.com/office/drawing/2014/main" id="{B83D9A05-CBBA-487A-9C0F-458DC2AC20C5}"/>
              </a:ext>
            </a:extLst>
          </p:cNvPr>
          <p:cNvSpPr/>
          <p:nvPr/>
        </p:nvSpPr>
        <p:spPr>
          <a:xfrm>
            <a:off x="2284756" y="7258450"/>
            <a:ext cx="1269605" cy="306699"/>
          </a:xfrm>
          <a:prstGeom prst="homePlate">
            <a:avLst/>
          </a:prstGeom>
          <a:solidFill>
            <a:schemeClr val="tx2"/>
          </a:solidFill>
          <a:ln>
            <a:solidFill>
              <a:srgbClr val="D0DBDF"/>
            </a:solidFill>
          </a:ln>
          <a:effectLst/>
        </p:spPr>
        <p:style>
          <a:lnRef idx="1">
            <a:schemeClr val="accent1"/>
          </a:lnRef>
          <a:fillRef idx="3">
            <a:schemeClr val="accent1"/>
          </a:fillRef>
          <a:effectRef idx="2">
            <a:schemeClr val="accent1"/>
          </a:effectRef>
          <a:fontRef idx="minor">
            <a:schemeClr val="lt1"/>
          </a:fontRef>
        </p:style>
        <p:txBody>
          <a:bodyPr wrap="none" tIns="36000" rtlCol="0" anchor="ctr"/>
          <a:lstStyle/>
          <a:p>
            <a:pPr algn="ctr" defTabSz="520700" eaLnBrk="0" hangingPunct="0">
              <a:lnSpc>
                <a:spcPct val="125000"/>
              </a:lnSpc>
              <a:spcBef>
                <a:spcPts val="600"/>
              </a:spcBef>
              <a:spcAft>
                <a:spcPts val="600"/>
              </a:spcAft>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설치 및 유지보수</a:t>
            </a:r>
          </a:p>
        </p:txBody>
      </p:sp>
      <p:sp>
        <p:nvSpPr>
          <p:cNvPr id="67" name="화살표: 오각형 66">
            <a:extLst>
              <a:ext uri="{FF2B5EF4-FFF2-40B4-BE49-F238E27FC236}">
                <a16:creationId xmlns:a16="http://schemas.microsoft.com/office/drawing/2014/main" id="{1FD1C1B0-6EFC-D43B-4B49-656425C37E4C}"/>
              </a:ext>
            </a:extLst>
          </p:cNvPr>
          <p:cNvSpPr/>
          <p:nvPr/>
        </p:nvSpPr>
        <p:spPr>
          <a:xfrm>
            <a:off x="1257195" y="7258450"/>
            <a:ext cx="1253351" cy="306699"/>
          </a:xfrm>
          <a:prstGeom prst="homePlate">
            <a:avLst/>
          </a:prstGeom>
          <a:solidFill>
            <a:srgbClr val="00338D"/>
          </a:solidFill>
          <a:ln>
            <a:solidFill>
              <a:srgbClr val="D0DBDF"/>
            </a:solidFill>
          </a:ln>
          <a:effectLst/>
        </p:spPr>
        <p:style>
          <a:lnRef idx="1">
            <a:schemeClr val="accent1"/>
          </a:lnRef>
          <a:fillRef idx="3">
            <a:schemeClr val="accent1"/>
          </a:fillRef>
          <a:effectRef idx="2">
            <a:schemeClr val="accent1"/>
          </a:effectRef>
          <a:fontRef idx="minor">
            <a:schemeClr val="lt1"/>
          </a:fontRef>
        </p:style>
        <p:txBody>
          <a:bodyPr tIns="36000" rtlCol="0" anchor="ctr"/>
          <a:lstStyle/>
          <a:p>
            <a:pPr algn="ctr" defTabSz="520700" eaLnBrk="0" hangingPunct="0">
              <a:lnSpc>
                <a:spcPct val="125000"/>
              </a:lnSpc>
              <a:spcBef>
                <a:spcPts val="600"/>
              </a:spcBef>
              <a:spcAft>
                <a:spcPts val="600"/>
              </a:spcAft>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충전기 제조</a:t>
            </a:r>
          </a:p>
        </p:txBody>
      </p:sp>
      <p:sp>
        <p:nvSpPr>
          <p:cNvPr id="68" name="화살표: 오각형 67">
            <a:extLst>
              <a:ext uri="{FF2B5EF4-FFF2-40B4-BE49-F238E27FC236}">
                <a16:creationId xmlns:a16="http://schemas.microsoft.com/office/drawing/2014/main" id="{CAA9016A-DBC9-71DF-7D27-3A2CF128868E}"/>
              </a:ext>
            </a:extLst>
          </p:cNvPr>
          <p:cNvSpPr/>
          <p:nvPr/>
        </p:nvSpPr>
        <p:spPr>
          <a:xfrm>
            <a:off x="333376" y="7258450"/>
            <a:ext cx="1147082" cy="306699"/>
          </a:xfrm>
          <a:prstGeom prst="homePlate">
            <a:avLst/>
          </a:prstGeom>
          <a:solidFill>
            <a:schemeClr val="tx2"/>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tIns="36000" rtlCol="0" anchor="ctr"/>
          <a:lstStyle/>
          <a:p>
            <a:pPr algn="ctr" defTabSz="520700" eaLnBrk="0" hangingPunct="0">
              <a:lnSpc>
                <a:spcPct val="125000"/>
              </a:lnSpc>
              <a:spcBef>
                <a:spcPts val="600"/>
              </a:spcBef>
              <a:spcAft>
                <a:spcPts val="600"/>
              </a:spcAft>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전력 공급</a:t>
            </a:r>
          </a:p>
        </p:txBody>
      </p:sp>
    </p:spTree>
    <p:extLst>
      <p:ext uri="{BB962C8B-B14F-4D97-AF65-F5344CB8AC3E}">
        <p14:creationId xmlns:p14="http://schemas.microsoft.com/office/powerpoint/2010/main" val="2650733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만든 기업 등의 주체에 따라서 다양한 종류의 충전기가 생산되고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국내의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국가기술표준원에서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전기차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급속 충전 방식으로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CCS Type1(Combo 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한국산업규격</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(KS)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 고시했으나 이는 의무사항이 아닌 권고 형태이기 때문에 제조사별로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CCS Type1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아닌 차량을 생산하기도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예를 들어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테슬라는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NACS(North American Charging Standard)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라는 독자적인 규격을 사용하고 있는데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한국에서도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NACS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규격의 전기차를 판매하고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테슬라의</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경우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수퍼차저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(Super Charger)</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나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데스티네이션</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차저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(Destination Charger)</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같은 전기차 충전 인프라를 가지고 있기 때문에 한국산업규격이 아닌 전기차라고 해서 사용에 큰 불편함이 없는 것도 사실이다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국내 뿐 아니라 전 세계적으로 다양한 충전기 규격이 경쟁하는 가운데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최근 미국 내 충전기 표준 규격에 대한 지각변동이 일어나 업계의 주목을 받고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일 포드가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테슬라의</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NACS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도입하기로 발표한 데 이어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GM</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일 동일한 계획을 발표했다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이는 포드와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GM</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기존에 사용하고 있던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CCS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규격에서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NACS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 대체하는 것을 의미한다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포드와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GM</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초부터 자사의 전기차가 테슬라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수퍼차저에</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연결될 수 있도록 어댑터 장비를 제공하기로 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GM</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이후부터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NACS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방식의 포트를 자사 전기차에 장착할 계획이라고 발표했다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이에 따라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NACS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미국 내 충전기 표준 규격이 될 가능성이 높아졌다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다음으로는 핵심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밸류체인</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중 두 번째 영역인 충전 서비스 사업이다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서비스 사업은 충전소 구축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관련 서비스로 구분된다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구축 단계는 충전소 부지를 확보하고 실제 충전소를 짓고 충전 서비스를 제공할 수 있는 인프라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송전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배전관이나 네트워크 연결 등</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마련하는 것을 의미한다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운영은 물리적인 시설의 구축보다는 운영 체계를 구축하고 충전소가 충전 서비스를 제공하는 데 무리 없도록 관리하는 역할을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구매와 충전 관제 서비스를 제공하는 플랫폼 활용 등도 충전소 구축 및 운영 단계에서 이루어진다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더 나아가 충전소 운영 시 충전 시간 동안 대기하는 고객들을 위한 다양한 편의 서비스를 제공할 수도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서비스 사업 중 충전 관련 서비스는 앞서 언급한 충전 관제 서비스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결제 서비스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관련 정보 등을 제공하는 플랫폼을 개발하고 제공한다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관제 서비스란 전기차 충전기로부터 충전 상황</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고장 여부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등에 대한 정보를 받고 이를 충전소 운영 주체나 충전기를 이용하고자 하는 고객에게 전달하는 서비스를 말한다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이러한 관제 시스템이 고도화될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전력 공급 상태나 전력 수요에 대한 선제적 대응</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신재생 에너지 발전량과 전력 수요를 연계할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관련 정보는 충전소 위치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가용 여부 등의 정보를 의미한다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760255"/>
            <a:ext cx="1813778" cy="2337790"/>
            <a:chOff x="162169" y="1816262"/>
            <a:chExt cx="1813778" cy="233779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295372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미국 내 충전기 표준 규격은 지각변동이 관찰돼</a:t>
              </a:r>
              <a:r>
                <a:rPr lang="en-US" altLang="ko-KR" spc="-20" dirty="0">
                  <a:solidFill>
                    <a:schemeClr val="accent4"/>
                  </a:solidFill>
                </a:rPr>
                <a:t>…</a:t>
              </a:r>
            </a:p>
            <a:p>
              <a:r>
                <a:rPr lang="ko-KR" altLang="en-US" spc="-20" dirty="0" err="1">
                  <a:solidFill>
                    <a:schemeClr val="accent4"/>
                  </a:solidFill>
                </a:rPr>
                <a:t>테슬라의</a:t>
              </a:r>
              <a:r>
                <a:rPr lang="ko-KR" altLang="en-US" spc="-20" dirty="0">
                  <a:solidFill>
                    <a:schemeClr val="accent4"/>
                  </a:solidFill>
                </a:rPr>
                <a:t> </a:t>
              </a:r>
              <a:r>
                <a:rPr lang="en-US" altLang="ko-KR" spc="-20" dirty="0">
                  <a:solidFill>
                    <a:schemeClr val="accent4"/>
                  </a:solidFill>
                </a:rPr>
                <a:t>NACS</a:t>
              </a:r>
              <a:r>
                <a:rPr lang="ko-KR" altLang="en-US" spc="-20" dirty="0">
                  <a:solidFill>
                    <a:schemeClr val="accent4"/>
                  </a:solidFill>
                </a:rPr>
                <a:t>를 중심으로 시장 재편 중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702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 name="그룹 1">
            <a:extLst>
              <a:ext uri="{FF2B5EF4-FFF2-40B4-BE49-F238E27FC236}">
                <a16:creationId xmlns:a16="http://schemas.microsoft.com/office/drawing/2014/main" id="{E080D1DC-6C34-ADE5-785E-F2746EB9306D}"/>
              </a:ext>
            </a:extLst>
          </p:cNvPr>
          <p:cNvGrpSpPr/>
          <p:nvPr/>
        </p:nvGrpSpPr>
        <p:grpSpPr>
          <a:xfrm>
            <a:off x="156073" y="4401529"/>
            <a:ext cx="1813778" cy="2703550"/>
            <a:chOff x="162169" y="1816262"/>
            <a:chExt cx="1813778" cy="2703550"/>
          </a:xfrm>
        </p:grpSpPr>
        <p:sp>
          <p:nvSpPr>
            <p:cNvPr id="3" name="TextBox 2">
              <a:extLst>
                <a:ext uri="{FF2B5EF4-FFF2-40B4-BE49-F238E27FC236}">
                  <a16:creationId xmlns:a16="http://schemas.microsoft.com/office/drawing/2014/main" id="{E7F866E0-A9D0-495D-FA02-0402482378A1}"/>
                </a:ext>
              </a:extLst>
            </p:cNvPr>
            <p:cNvSpPr txBox="1"/>
            <p:nvPr/>
          </p:nvSpPr>
          <p:spPr>
            <a:xfrm>
              <a:off x="1427843" y="331948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4" name="TextBox 3">
              <a:extLst>
                <a:ext uri="{FF2B5EF4-FFF2-40B4-BE49-F238E27FC236}">
                  <a16:creationId xmlns:a16="http://schemas.microsoft.com/office/drawing/2014/main" id="{30EBEA17-4079-1176-CFF9-51A911956282}"/>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5" name="TextBox 4">
              <a:extLst>
                <a:ext uri="{FF2B5EF4-FFF2-40B4-BE49-F238E27FC236}">
                  <a16:creationId xmlns:a16="http://schemas.microsoft.com/office/drawing/2014/main" id="{3A4055ED-EA4F-3339-9FDB-C2A7B1E42940}"/>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충전 인프라 </a:t>
              </a:r>
              <a:r>
                <a:rPr lang="ko-KR" altLang="en-US" spc="-20" dirty="0" err="1">
                  <a:solidFill>
                    <a:schemeClr val="accent4"/>
                  </a:solidFill>
                </a:rPr>
                <a:t>밸류체인에서</a:t>
              </a:r>
              <a:r>
                <a:rPr lang="ko-KR" altLang="en-US" spc="-20" dirty="0">
                  <a:solidFill>
                    <a:schemeClr val="accent4"/>
                  </a:solidFill>
                </a:rPr>
                <a:t> 충전 서비스 부문은 충전소 구축</a:t>
              </a:r>
              <a:r>
                <a:rPr lang="en-US" altLang="ko-KR" spc="-20" dirty="0">
                  <a:solidFill>
                    <a:schemeClr val="accent4"/>
                  </a:solidFill>
                </a:rPr>
                <a:t>, </a:t>
              </a:r>
              <a:r>
                <a:rPr lang="ko-KR" altLang="en-US" spc="-20" dirty="0">
                  <a:solidFill>
                    <a:schemeClr val="accent4"/>
                  </a:solidFill>
                </a:rPr>
                <a:t>충전소 운영</a:t>
              </a:r>
              <a:r>
                <a:rPr lang="en-US" altLang="ko-KR" spc="-20" dirty="0">
                  <a:solidFill>
                    <a:schemeClr val="accent4"/>
                  </a:solidFill>
                </a:rPr>
                <a:t>, </a:t>
              </a:r>
              <a:r>
                <a:rPr lang="ko-KR" altLang="en-US" spc="-20" dirty="0">
                  <a:solidFill>
                    <a:schemeClr val="accent4"/>
                  </a:solidFill>
                </a:rPr>
                <a:t>충전 관련 서비스</a:t>
              </a:r>
              <a:r>
                <a:rPr lang="en-US" altLang="ko-KR" spc="-20" dirty="0">
                  <a:solidFill>
                    <a:schemeClr val="accent4"/>
                  </a:solidFill>
                </a:rPr>
                <a:t>(</a:t>
              </a:r>
              <a:r>
                <a:rPr lang="ko-KR" altLang="en-US" spc="-20" dirty="0">
                  <a:solidFill>
                    <a:schemeClr val="accent4"/>
                  </a:solidFill>
                </a:rPr>
                <a:t>관제</a:t>
              </a:r>
              <a:r>
                <a:rPr lang="en-US" altLang="ko-KR" spc="-20" dirty="0">
                  <a:solidFill>
                    <a:schemeClr val="accent4"/>
                  </a:solidFill>
                </a:rPr>
                <a:t>, </a:t>
              </a:r>
              <a:r>
                <a:rPr lang="ko-KR" altLang="en-US" spc="-20" dirty="0">
                  <a:solidFill>
                    <a:schemeClr val="accent4"/>
                  </a:solidFill>
                </a:rPr>
                <a:t>결제</a:t>
              </a:r>
              <a:r>
                <a:rPr lang="en-US" altLang="ko-KR" spc="-20" dirty="0">
                  <a:solidFill>
                    <a:schemeClr val="accent4"/>
                  </a:solidFill>
                </a:rPr>
                <a:t> </a:t>
              </a:r>
              <a:r>
                <a:rPr lang="ko-KR" altLang="en-US" spc="-20" dirty="0">
                  <a:solidFill>
                    <a:schemeClr val="accent4"/>
                  </a:solidFill>
                </a:rPr>
                <a:t>등</a:t>
              </a:r>
              <a:r>
                <a:rPr lang="en-US" altLang="ko-KR" spc="-20" dirty="0">
                  <a:solidFill>
                    <a:schemeClr val="accent4"/>
                  </a:solidFill>
                </a:rPr>
                <a:t>) </a:t>
              </a:r>
              <a:r>
                <a:rPr lang="ko-KR" altLang="en-US" spc="-20" dirty="0">
                  <a:solidFill>
                    <a:schemeClr val="accent4"/>
                  </a:solidFill>
                </a:rPr>
                <a:t>를 아울러</a:t>
              </a:r>
              <a:r>
                <a:rPr lang="en-US" altLang="ko-KR" spc="-20" dirty="0">
                  <a:solidFill>
                    <a:schemeClr val="accent4"/>
                  </a:solidFill>
                </a:rPr>
                <a:t>… </a:t>
              </a:r>
            </a:p>
          </p:txBody>
        </p:sp>
      </p:grpSp>
    </p:spTree>
    <p:extLst>
      <p:ext uri="{BB962C8B-B14F-4D97-AF65-F5344CB8AC3E}">
        <p14:creationId xmlns:p14="http://schemas.microsoft.com/office/powerpoint/2010/main" val="3842429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ED0CC499-0B03-1D71-21D4-4C1A5FD25423}"/>
              </a:ext>
            </a:extLst>
          </p:cNvPr>
          <p:cNvSpPr/>
          <p:nvPr/>
        </p:nvSpPr>
        <p:spPr>
          <a:xfrm>
            <a:off x="333363" y="858838"/>
            <a:ext cx="6191262" cy="8531225"/>
          </a:xfrm>
          <a:prstGeom prst="roundRect">
            <a:avLst>
              <a:gd name="adj" fmla="val 310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E5E5E5"/>
              </a:solidFill>
              <a:effectLst/>
              <a:uLnTx/>
              <a:uFillTx/>
              <a:latin typeface="Calibri"/>
              <a:ea typeface="맑은 고딕" panose="020B0503020000020004" pitchFamily="50" charset="-127"/>
              <a:cs typeface="+mn-cs"/>
            </a:endParaRPr>
          </a:p>
        </p:txBody>
      </p:sp>
      <p:sp>
        <p:nvSpPr>
          <p:cNvPr id="58" name="사각형: 둥근 모서리 57">
            <a:extLst>
              <a:ext uri="{FF2B5EF4-FFF2-40B4-BE49-F238E27FC236}">
                <a16:creationId xmlns:a16="http://schemas.microsoft.com/office/drawing/2014/main" id="{8D997C8B-64AD-48DD-823A-BD585A29CA03}"/>
              </a:ext>
            </a:extLst>
          </p:cNvPr>
          <p:cNvSpPr/>
          <p:nvPr/>
        </p:nvSpPr>
        <p:spPr>
          <a:xfrm>
            <a:off x="333375" y="706438"/>
            <a:ext cx="6191250" cy="8531225"/>
          </a:xfrm>
          <a:prstGeom prst="roundRect">
            <a:avLst>
              <a:gd name="adj" fmla="val 3105"/>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E5E5E5"/>
              </a:solidFill>
              <a:effectLst/>
              <a:uLnTx/>
              <a:uFillTx/>
              <a:latin typeface="Calibri"/>
              <a:ea typeface="맑은 고딕" panose="020B0503020000020004" pitchFamily="50" charset="-127"/>
              <a:cs typeface="+mn-cs"/>
            </a:endParaRPr>
          </a:p>
        </p:txBody>
      </p:sp>
      <p:sp>
        <p:nvSpPr>
          <p:cNvPr id="19" name="직사각형 18">
            <a:extLst>
              <a:ext uri="{FF2B5EF4-FFF2-40B4-BE49-F238E27FC236}">
                <a16:creationId xmlns:a16="http://schemas.microsoft.com/office/drawing/2014/main" id="{07A980D0-24CB-0FC9-D11E-2A3440542962}"/>
              </a:ext>
            </a:extLst>
          </p:cNvPr>
          <p:cNvSpPr/>
          <p:nvPr/>
        </p:nvSpPr>
        <p:spPr>
          <a:xfrm>
            <a:off x="914401" y="5823284"/>
            <a:ext cx="5610224" cy="3177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oAutofit/>
          </a:bodyPr>
          <a:lstStyle/>
          <a:p>
            <a:pPr marL="0" marR="0" lvl="0" indent="0" algn="just" defTabSz="914400" rtl="0" eaLnBrk="1" fontAlgn="auto" latinLnBrk="0" hangingPunct="1">
              <a:lnSpc>
                <a:spcPct val="125000"/>
              </a:lnSpc>
              <a:spcBef>
                <a:spcPts val="600"/>
              </a:spcBef>
              <a:spcAft>
                <a:spcPts val="600"/>
              </a:spcAft>
              <a:buClrTx/>
              <a:buSzTx/>
              <a:buFontTx/>
              <a:buNone/>
              <a:tabLst/>
              <a:defRPr/>
            </a:pPr>
            <a:endParaRPr kumimoji="0" lang="en-US" altLang="ko-KR"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57" name="직사각형 256">
            <a:extLst>
              <a:ext uri="{FF2B5EF4-FFF2-40B4-BE49-F238E27FC236}">
                <a16:creationId xmlns:a16="http://schemas.microsoft.com/office/drawing/2014/main" id="{945D8094-0997-4FD5-B0DF-CDA60CE48EAA}"/>
              </a:ext>
            </a:extLst>
          </p:cNvPr>
          <p:cNvSpPr/>
          <p:nvPr/>
        </p:nvSpPr>
        <p:spPr>
          <a:xfrm>
            <a:off x="572612" y="1440449"/>
            <a:ext cx="2808262" cy="4395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buClrTx/>
              <a:buSzTx/>
              <a:buFontTx/>
              <a:buNone/>
              <a:tabLst/>
              <a:defRPr/>
            </a:pP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전 세계적으로 표준 규격이 정해지지 않았기 때문에 시장 내 다양한 충전기들이 유통</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사용되고 있다</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우선</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급속 충전을 위한 표준 규격은 </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CCS(Combo), </a:t>
            </a:r>
            <a:r>
              <a:rPr kumimoji="0" lang="ko-KR" altLang="en-US" sz="1050" b="0" i="0" u="none" strike="noStrike" kern="1200" cap="none" spc="-20" normalizeH="0" noProof="0" dirty="0" err="1">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차데모</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(CHAdeMO), GB/T</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와 같이 각각 한</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미</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유럽</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일본</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중국에서 표준으로 내세우고 있는 규격과 함께 </a:t>
            </a:r>
            <a:r>
              <a:rPr kumimoji="0" lang="ko-KR" altLang="en-US" sz="1050" b="0" i="0" u="none" strike="noStrike" kern="1200" cap="none" spc="-20" normalizeH="0" noProof="0" dirty="0" err="1">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테슬라가</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독자적으로 개발한 규격이 공존한다</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여기에 더해 중국과 일본이 공동으로 급속 충전 표준을 개발하고 있기 때문에 이들</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국가에서는 기존에 주로 사용되고 있는 표준 외 새로운 표준이 생길 것으로 예상된다</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또한 </a:t>
            </a:r>
            <a:r>
              <a:rPr kumimoji="0" lang="ko-KR" altLang="en-US" sz="1050" b="0" i="0" u="none" strike="noStrike" kern="1200" cap="none" spc="-20" normalizeH="0" noProof="0" dirty="0" err="1">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완속</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충전을 위한 표준 규격은 한</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미</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일에서 많이 사용되는 </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Type1(J1772),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유럽에서 주로 사용되는 </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Type2(</a:t>
            </a:r>
            <a:r>
              <a:rPr kumimoji="0" lang="en-US" altLang="ko-KR" sz="1050" b="0" i="0" u="none" strike="noStrike" kern="1200" cap="none" spc="-20" normalizeH="0" noProof="0" dirty="0" err="1">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Mennekes</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중국의 </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GB/T</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가 있고</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err="1">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테슬라의</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독자 개발 규격이 있다</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dist" defTabSz="914400" rtl="0" eaLnBrk="1" fontAlgn="auto" latinLnBrk="0" hangingPunct="1">
              <a:lnSpc>
                <a:spcPct val="125000"/>
              </a:lnSpc>
              <a:spcBef>
                <a:spcPts val="600"/>
              </a:spcBef>
              <a:spcAft>
                <a:spcPts val="600"/>
              </a:spcAft>
              <a:buClrTx/>
              <a:buSzTx/>
              <a:buFontTx/>
              <a:buNone/>
              <a:tabLst/>
              <a:defRPr/>
            </a:pP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급속 충전 규격인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CCS,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차데모</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GB/T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를 비교하면</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CCS</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의 경우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차데모와</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GB/T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에 비해 급속 충전 속도가 더 빠르고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1</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개의 충전구로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완속</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급속</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비상 급속 충전을 할 수 있으나</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통신방식의 단점으로 인해 주파수 간섭이 일어날 경우 충전정보</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배터리 잔량</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충전 속도 등</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를 원활하게 제공할 수 없다는  </a:t>
            </a:r>
            <a:endPar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 name="직사각형 7">
            <a:extLst>
              <a:ext uri="{FF2B5EF4-FFF2-40B4-BE49-F238E27FC236}">
                <a16:creationId xmlns:a16="http://schemas.microsoft.com/office/drawing/2014/main" id="{CB394CE7-5F6A-84C1-09BE-879287CDA13F}"/>
              </a:ext>
            </a:extLst>
          </p:cNvPr>
          <p:cNvSpPr/>
          <p:nvPr/>
        </p:nvSpPr>
        <p:spPr>
          <a:xfrm>
            <a:off x="620713" y="8904367"/>
            <a:ext cx="6191248"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한국자동차연구원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1):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중국의</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완속</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충전 표준 규격은 유럽의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Type2</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와 형상은 똑같지만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핀맵</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핀의 배치와 용도</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이 다르므로 호환되지 않음</a:t>
            </a:r>
          </a:p>
        </p:txBody>
      </p:sp>
      <p:graphicFrame>
        <p:nvGraphicFramePr>
          <p:cNvPr id="9" name="표 7">
            <a:extLst>
              <a:ext uri="{FF2B5EF4-FFF2-40B4-BE49-F238E27FC236}">
                <a16:creationId xmlns:a16="http://schemas.microsoft.com/office/drawing/2014/main" id="{4A42F507-FC95-76DC-4B46-B97334E6B2A7}"/>
              </a:ext>
            </a:extLst>
          </p:cNvPr>
          <p:cNvGraphicFramePr>
            <a:graphicFrameLocks noGrp="1"/>
          </p:cNvGraphicFramePr>
          <p:nvPr>
            <p:extLst>
              <p:ext uri="{D42A27DB-BD31-4B8C-83A1-F6EECF244321}">
                <p14:modId xmlns:p14="http://schemas.microsoft.com/office/powerpoint/2010/main" val="2742119595"/>
              </p:ext>
            </p:extLst>
          </p:nvPr>
        </p:nvGraphicFramePr>
        <p:xfrm>
          <a:off x="627065" y="5567576"/>
          <a:ext cx="5610222" cy="3322320"/>
        </p:xfrm>
        <a:graphic>
          <a:graphicData uri="http://schemas.openxmlformats.org/drawingml/2006/table">
            <a:tbl>
              <a:tblPr firstRow="1" bandRow="1">
                <a:tableStyleId>{5C22544A-7EE6-4342-B048-85BDC9FD1C3A}</a:tableStyleId>
              </a:tblPr>
              <a:tblGrid>
                <a:gridCol w="640006">
                  <a:extLst>
                    <a:ext uri="{9D8B030D-6E8A-4147-A177-3AD203B41FA5}">
                      <a16:colId xmlns:a16="http://schemas.microsoft.com/office/drawing/2014/main" val="2551504308"/>
                    </a:ext>
                  </a:extLst>
                </a:gridCol>
                <a:gridCol w="1010196">
                  <a:extLst>
                    <a:ext uri="{9D8B030D-6E8A-4147-A177-3AD203B41FA5}">
                      <a16:colId xmlns:a16="http://schemas.microsoft.com/office/drawing/2014/main" val="363984039"/>
                    </a:ext>
                  </a:extLst>
                </a:gridCol>
                <a:gridCol w="1199859">
                  <a:extLst>
                    <a:ext uri="{9D8B030D-6E8A-4147-A177-3AD203B41FA5}">
                      <a16:colId xmlns:a16="http://schemas.microsoft.com/office/drawing/2014/main" val="3508689871"/>
                    </a:ext>
                  </a:extLst>
                </a:gridCol>
                <a:gridCol w="998621">
                  <a:extLst>
                    <a:ext uri="{9D8B030D-6E8A-4147-A177-3AD203B41FA5}">
                      <a16:colId xmlns:a16="http://schemas.microsoft.com/office/drawing/2014/main" val="2069319028"/>
                    </a:ext>
                  </a:extLst>
                </a:gridCol>
                <a:gridCol w="826503">
                  <a:extLst>
                    <a:ext uri="{9D8B030D-6E8A-4147-A177-3AD203B41FA5}">
                      <a16:colId xmlns:a16="http://schemas.microsoft.com/office/drawing/2014/main" val="2376044069"/>
                    </a:ext>
                  </a:extLst>
                </a:gridCol>
                <a:gridCol w="935037">
                  <a:extLst>
                    <a:ext uri="{9D8B030D-6E8A-4147-A177-3AD203B41FA5}">
                      <a16:colId xmlns:a16="http://schemas.microsoft.com/office/drawing/2014/main" val="2539858238"/>
                    </a:ext>
                  </a:extLst>
                </a:gridCol>
              </a:tblGrid>
              <a:tr h="219498">
                <a:tc>
                  <a:txBody>
                    <a:bodyPr/>
                    <a:lstStyle/>
                    <a:p>
                      <a:pPr algn="ctr" latinLnBrk="1"/>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구분</a:t>
                      </a: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 </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한국</a:t>
                      </a: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a:t>
                      </a:r>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미국</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유럽</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일본</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중국</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100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mn-cs"/>
                        </a:rPr>
                        <a:t>테슬라</a:t>
                      </a:r>
                      <a:r>
                        <a:rPr lang="en-US" altLang="ko-KR" sz="100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mn-cs"/>
                        </a:rPr>
                        <a:t>·</a:t>
                      </a:r>
                      <a:r>
                        <a:rPr lang="ko-KR" altLang="en-US" sz="1000" kern="1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mn-cs"/>
                        </a:rPr>
                        <a:t>미국</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359541872"/>
                  </a:ext>
                </a:extLst>
              </a:tr>
              <a:tr h="1026474">
                <a:tc>
                  <a:txBody>
                    <a:bodyPr/>
                    <a:lstStyle/>
                    <a:p>
                      <a:pPr algn="ctr" latinLnBrk="1"/>
                      <a:r>
                        <a:rPr lang="ko-KR" altLang="en-US" sz="1000" kern="1200" dirty="0" err="1">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완속</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Type1(J1772)</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495285" rtl="0" eaLnBrk="1" fontAlgn="auto" latinLnBrk="1" hangingPunct="1">
                        <a:lnSpc>
                          <a:spcPct val="100000"/>
                        </a:lnSpc>
                        <a:spcBef>
                          <a:spcPts val="0"/>
                        </a:spcBef>
                        <a:spcAft>
                          <a:spcPts val="0"/>
                        </a:spcAft>
                        <a:buClrTx/>
                        <a:buSzTx/>
                        <a:buFontTx/>
                        <a:buNone/>
                        <a:tabLst/>
                        <a:defRPr/>
                      </a:pPr>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marL="0" marR="0" lvl="0" indent="0" algn="l" defTabSz="495285" rtl="0" eaLnBrk="1" fontAlgn="auto" latinLnBrk="1" hangingPunct="1">
                        <a:lnSpc>
                          <a:spcPct val="100000"/>
                        </a:lnSpc>
                        <a:spcBef>
                          <a:spcPts val="0"/>
                        </a:spcBef>
                        <a:spcAft>
                          <a:spcPts val="0"/>
                        </a:spcAft>
                        <a:buClrTx/>
                        <a:buSzTx/>
                        <a:buFontTx/>
                        <a:buNone/>
                        <a:tabLst/>
                        <a:defRPr/>
                      </a:pPr>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marL="0" marR="0" lvl="0" indent="0" algn="l" defTabSz="495285" rtl="0" eaLnBrk="1" fontAlgn="auto" latinLnBrk="1" hangingPunct="1">
                        <a:lnSpc>
                          <a:spcPct val="100000"/>
                        </a:lnSpc>
                        <a:spcBef>
                          <a:spcPts val="0"/>
                        </a:spcBef>
                        <a:spcAft>
                          <a:spcPts val="0"/>
                        </a:spcAft>
                        <a:buClrTx/>
                        <a:buSzTx/>
                        <a:buFontTx/>
                        <a:buNone/>
                        <a:tabLst/>
                        <a:defRPr/>
                      </a:pPr>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marL="0" marR="0" lvl="0" indent="0" algn="l" defTabSz="495285" rtl="0" eaLnBrk="1" fontAlgn="auto" latinLnBrk="1" hangingPunct="1">
                        <a:lnSpc>
                          <a:spcPct val="100000"/>
                        </a:lnSpc>
                        <a:spcBef>
                          <a:spcPts val="0"/>
                        </a:spcBef>
                        <a:spcAft>
                          <a:spcPts val="0"/>
                        </a:spcAft>
                        <a:buClrTx/>
                        <a:buSzTx/>
                        <a:buFontTx/>
                        <a:buNone/>
                        <a:tabLst/>
                        <a:defRPr/>
                      </a:pPr>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marL="0" marR="0" lvl="0" indent="0" algn="l" defTabSz="495285" rtl="0" eaLnBrk="1" fontAlgn="auto" latinLnBrk="1" hangingPunct="1">
                        <a:lnSpc>
                          <a:spcPct val="100000"/>
                        </a:lnSpc>
                        <a:spcBef>
                          <a:spcPts val="0"/>
                        </a:spcBef>
                        <a:spcAft>
                          <a:spcPts val="0"/>
                        </a:spcAft>
                        <a:buClrTx/>
                        <a:buSzTx/>
                        <a:buFontTx/>
                        <a:buNone/>
                        <a:tabLst/>
                        <a:defRPr/>
                      </a:pPr>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marL="0" marR="0" lvl="0" indent="0" algn="l" defTabSz="495285" rtl="0" eaLnBrk="1" fontAlgn="auto" latinLnBrk="1" hangingPunct="1">
                        <a:lnSpc>
                          <a:spcPct val="100000"/>
                        </a:lnSpc>
                        <a:spcBef>
                          <a:spcPts val="0"/>
                        </a:spcBef>
                        <a:spcAft>
                          <a:spcPts val="0"/>
                        </a:spcAft>
                        <a:buClrTx/>
                        <a:buSzTx/>
                        <a:buFontTx/>
                        <a:buNone/>
                        <a:tabLst/>
                        <a:defRPr/>
                      </a:pP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Type2(</a:t>
                      </a:r>
                      <a:r>
                        <a:rPr lang="en-US" altLang="ko-KR" sz="1000" kern="1200" dirty="0" err="1">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Mennekes</a:t>
                      </a: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marL="0" marR="0" lvl="0" indent="0" algn="l" defTabSz="495285" rtl="0" eaLnBrk="1" fontAlgn="auto" latinLnBrk="1" hangingPunct="1">
                        <a:lnSpc>
                          <a:spcPct val="100000"/>
                        </a:lnSpc>
                        <a:spcBef>
                          <a:spcPts val="0"/>
                        </a:spcBef>
                        <a:spcAft>
                          <a:spcPts val="0"/>
                        </a:spcAft>
                        <a:buClrTx/>
                        <a:buSzTx/>
                        <a:buFontTx/>
                        <a:buNone/>
                        <a:tabLst/>
                        <a:defRPr/>
                      </a:pP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Type1(J1772)</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marL="0" marR="0" lvl="0" indent="0" algn="ctr" defTabSz="495285" rtl="0" eaLnBrk="1" fontAlgn="auto" latinLnBrk="1" hangingPunct="1">
                        <a:lnSpc>
                          <a:spcPct val="100000"/>
                        </a:lnSpc>
                        <a:spcBef>
                          <a:spcPts val="0"/>
                        </a:spcBef>
                        <a:spcAft>
                          <a:spcPts val="0"/>
                        </a:spcAft>
                        <a:buClrTx/>
                        <a:buSzTx/>
                        <a:buFontTx/>
                        <a:buNone/>
                        <a:tabLst/>
                        <a:defRPr/>
                      </a:pP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GB/T</a:t>
                      </a:r>
                      <a:r>
                        <a:rPr lang="en-US" altLang="ko-KR" sz="1000" kern="1200" baseline="300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1)</a:t>
                      </a:r>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rowSpan="3">
                  <a:txBody>
                    <a:bodyPr/>
                    <a:lstStyle/>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NACS</a:t>
                      </a:r>
                    </a:p>
                    <a:p>
                      <a:pPr algn="ctr" latinLnBrk="1"/>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(North American Charging Standard)</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7725238"/>
                  </a:ext>
                </a:extLst>
              </a:tr>
              <a:tr h="923643">
                <a:tc rowSpan="2">
                  <a:txBody>
                    <a:bodyPr/>
                    <a:lstStyle/>
                    <a:p>
                      <a:pPr algn="ctr" latinLnBrk="1"/>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급속</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rowSpan="2">
                  <a:txBody>
                    <a:bodyPr/>
                    <a:lstStyle/>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CCS Type1</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rowSpan="2">
                  <a:txBody>
                    <a:bodyPr/>
                    <a:lstStyle/>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CCS Type2 </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spcAft>
                          <a:spcPts val="300"/>
                        </a:spcAft>
                      </a:pP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CHAdeMO</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spcAft>
                          <a:spcPts val="300"/>
                        </a:spcAft>
                      </a:pP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GB/T</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vMerge="1">
                  <a:txBody>
                    <a:bodyPr/>
                    <a:lstStyle/>
                    <a:p>
                      <a:pPr latinLnBrk="1"/>
                      <a:endParaRPr lang="ko-KR" altLang="en-US" sz="105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lnL w="1905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94772402"/>
                  </a:ext>
                </a:extLst>
              </a:tr>
              <a:tr h="234554">
                <a:tc vMerge="1">
                  <a:txBody>
                    <a:bodyPr/>
                    <a:lstStyle/>
                    <a:p>
                      <a:pPr algn="ctr" latinLnBrk="1"/>
                      <a:endParaRPr lang="ko-KR" altLang="en-US" sz="105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vMerge="1">
                  <a:txBody>
                    <a:bodyPr/>
                    <a:lstStyle/>
                    <a:p>
                      <a:pPr latinLnBrk="1"/>
                      <a:endParaRPr lang="ko-KR" altLang="en-US" sz="105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vMerge="1">
                  <a:txBody>
                    <a:bodyPr/>
                    <a:lstStyle/>
                    <a:p>
                      <a:pPr latinLnBrk="1"/>
                      <a:endParaRPr lang="ko-KR" altLang="en-US" sz="105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kern="1200" dirty="0" err="1">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Chaoji</a:t>
                      </a: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a:t>
                      </a:r>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미정</a:t>
                      </a: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000" kern="1200" dirty="0" err="1">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Chaoji</a:t>
                      </a: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 </a:t>
                      </a:r>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또는 </a:t>
                      </a: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GB/T(</a:t>
                      </a:r>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미정</a:t>
                      </a: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vMerge="1">
                  <a:txBody>
                    <a:bodyPr/>
                    <a:lstStyle/>
                    <a:p>
                      <a:pPr latinLnBrk="1"/>
                      <a:endParaRPr lang="ko-KR" altLang="en-US" sz="105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lnL w="1905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68443002"/>
                  </a:ext>
                </a:extLst>
              </a:tr>
              <a:tr h="348614">
                <a:tc>
                  <a:txBody>
                    <a:bodyPr/>
                    <a:lstStyle/>
                    <a:p>
                      <a:pPr algn="ctr" latinLnBrk="1"/>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출력범위</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1F7FF"/>
                    </a:solidFill>
                  </a:tcPr>
                </a:tc>
                <a:tc gridSpan="2">
                  <a:txBody>
                    <a:bodyPr/>
                    <a:lstStyle/>
                    <a:p>
                      <a:pPr algn="ctr" latinLnBrk="1"/>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150kW </a:t>
                      </a:r>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대응기기가 일반적이나 </a:t>
                      </a:r>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p>
                      <a:pPr algn="ctr" latinLnBrk="1"/>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350kW </a:t>
                      </a:r>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대응기기도 설치 시작</a:t>
                      </a:r>
                      <a:endPar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3FCFF"/>
                    </a:solidFill>
                  </a:tcPr>
                </a:tc>
                <a:tc hMerge="1">
                  <a:txBody>
                    <a:bodyPr/>
                    <a:lstStyle/>
                    <a:p>
                      <a:pPr algn="ctr" latinLnBrk="1"/>
                      <a:endParaRPr lang="ko-KR" altLang="en-US" sz="105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gridSpan="2">
                  <a:txBody>
                    <a:bodyPr/>
                    <a:lstStyle/>
                    <a:p>
                      <a:pPr algn="ctr" latinLnBrk="1"/>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50kW </a:t>
                      </a:r>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대응기기가 일반적이나</a:t>
                      </a: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 </a:t>
                      </a:r>
                    </a:p>
                    <a:p>
                      <a:pPr algn="ctr" latinLnBrk="1"/>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CHAdeMO</a:t>
                      </a:r>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는 </a:t>
                      </a:r>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90kW </a:t>
                      </a:r>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설치 시작</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3FCFF"/>
                    </a:solidFill>
                  </a:tcPr>
                </a:tc>
                <a:tc hMerge="1">
                  <a:txBody>
                    <a:bodyPr/>
                    <a:lstStyle/>
                    <a:p>
                      <a:pPr algn="ctr" latinLnBrk="1"/>
                      <a:endParaRPr lang="ko-KR" altLang="en-US" sz="105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1270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250kW </a:t>
                      </a:r>
                      <a:r>
                        <a:rPr lang="ko-KR" altLang="en-US" sz="1000" kern="12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cs typeface="+mn-cs"/>
                        </a:rPr>
                        <a:t>대응</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3FCFF"/>
                    </a:solidFill>
                  </a:tcPr>
                </a:tc>
                <a:extLst>
                  <a:ext uri="{0D108BD9-81ED-4DB2-BD59-A6C34878D82A}">
                    <a16:rowId xmlns:a16="http://schemas.microsoft.com/office/drawing/2014/main" val="383607832"/>
                  </a:ext>
                </a:extLst>
              </a:tr>
            </a:tbl>
          </a:graphicData>
        </a:graphic>
      </p:graphicFrame>
      <p:pic>
        <p:nvPicPr>
          <p:cNvPr id="10" name="그림 9" descr="원이(가) 표시된 사진&#10;&#10;자동 생성된 설명">
            <a:extLst>
              <a:ext uri="{FF2B5EF4-FFF2-40B4-BE49-F238E27FC236}">
                <a16:creationId xmlns:a16="http://schemas.microsoft.com/office/drawing/2014/main" id="{05047EB7-3529-308B-C519-64BBFDD3BC99}"/>
              </a:ext>
            </a:extLst>
          </p:cNvPr>
          <p:cNvPicPr>
            <a:picLocks noChangeAspect="1"/>
          </p:cNvPicPr>
          <p:nvPr/>
        </p:nvPicPr>
        <p:blipFill rotWithShape="1">
          <a:blip r:embed="rId2"/>
          <a:srcRect l="55400" t="65093" r="26295" b="13947"/>
          <a:stretch/>
        </p:blipFill>
        <p:spPr>
          <a:xfrm>
            <a:off x="2531036" y="7294186"/>
            <a:ext cx="695470" cy="677594"/>
          </a:xfrm>
          <a:prstGeom prst="rect">
            <a:avLst/>
          </a:prstGeom>
        </p:spPr>
      </p:pic>
      <p:pic>
        <p:nvPicPr>
          <p:cNvPr id="11" name="그림 10" descr="원이(가) 표시된 사진&#10;&#10;자동 생성된 설명">
            <a:extLst>
              <a:ext uri="{FF2B5EF4-FFF2-40B4-BE49-F238E27FC236}">
                <a16:creationId xmlns:a16="http://schemas.microsoft.com/office/drawing/2014/main" id="{9197C4AB-47C2-EA03-6609-D44D6D39EF9E}"/>
              </a:ext>
            </a:extLst>
          </p:cNvPr>
          <p:cNvPicPr>
            <a:picLocks noChangeAspect="1"/>
          </p:cNvPicPr>
          <p:nvPr/>
        </p:nvPicPr>
        <p:blipFill rotWithShape="1">
          <a:blip r:embed="rId2"/>
          <a:srcRect l="67616" t="17992" r="14039" b="67068"/>
          <a:stretch/>
        </p:blipFill>
        <p:spPr>
          <a:xfrm>
            <a:off x="4599765" y="7094972"/>
            <a:ext cx="575384" cy="398722"/>
          </a:xfrm>
          <a:prstGeom prst="rect">
            <a:avLst/>
          </a:prstGeom>
        </p:spPr>
      </p:pic>
      <p:pic>
        <p:nvPicPr>
          <p:cNvPr id="12" name="그림 11" descr="원이(가) 표시된 사진&#10;&#10;자동 생성된 설명">
            <a:extLst>
              <a:ext uri="{FF2B5EF4-FFF2-40B4-BE49-F238E27FC236}">
                <a16:creationId xmlns:a16="http://schemas.microsoft.com/office/drawing/2014/main" id="{E3EB00ED-DF92-4411-A600-8A7780444878}"/>
              </a:ext>
            </a:extLst>
          </p:cNvPr>
          <p:cNvPicPr>
            <a:picLocks noChangeAspect="1"/>
          </p:cNvPicPr>
          <p:nvPr/>
        </p:nvPicPr>
        <p:blipFill rotWithShape="1">
          <a:blip r:embed="rId2"/>
          <a:srcRect l="39619" t="16127" r="36828" b="64786"/>
          <a:stretch/>
        </p:blipFill>
        <p:spPr>
          <a:xfrm>
            <a:off x="2531037" y="6027393"/>
            <a:ext cx="695468" cy="479578"/>
          </a:xfrm>
          <a:prstGeom prst="rect">
            <a:avLst/>
          </a:prstGeom>
        </p:spPr>
      </p:pic>
      <p:pic>
        <p:nvPicPr>
          <p:cNvPr id="13" name="그림 12" descr="원이(가) 표시된 사진&#10;&#10;자동 생성된 설명">
            <a:extLst>
              <a:ext uri="{FF2B5EF4-FFF2-40B4-BE49-F238E27FC236}">
                <a16:creationId xmlns:a16="http://schemas.microsoft.com/office/drawing/2014/main" id="{C41CB597-1EC3-3CA0-DF8E-EEC66333550E}"/>
              </a:ext>
            </a:extLst>
          </p:cNvPr>
          <p:cNvPicPr>
            <a:picLocks noChangeAspect="1"/>
          </p:cNvPicPr>
          <p:nvPr/>
        </p:nvPicPr>
        <p:blipFill rotWithShape="1">
          <a:blip r:embed="rId2"/>
          <a:srcRect l="14600" t="39808" r="65747" b="37736"/>
          <a:stretch/>
        </p:blipFill>
        <p:spPr>
          <a:xfrm>
            <a:off x="3691344" y="7015589"/>
            <a:ext cx="573392" cy="557488"/>
          </a:xfrm>
          <a:prstGeom prst="rect">
            <a:avLst/>
          </a:prstGeom>
        </p:spPr>
      </p:pic>
      <p:pic>
        <p:nvPicPr>
          <p:cNvPr id="14" name="그림 13" descr="원이(가) 표시된 사진&#10;&#10;자동 생성된 설명">
            <a:extLst>
              <a:ext uri="{FF2B5EF4-FFF2-40B4-BE49-F238E27FC236}">
                <a16:creationId xmlns:a16="http://schemas.microsoft.com/office/drawing/2014/main" id="{371A81C5-2BA5-62FF-4166-2654643F0B88}"/>
              </a:ext>
            </a:extLst>
          </p:cNvPr>
          <p:cNvPicPr>
            <a:picLocks noChangeAspect="1"/>
          </p:cNvPicPr>
          <p:nvPr/>
        </p:nvPicPr>
        <p:blipFill rotWithShape="1">
          <a:blip r:embed="rId2"/>
          <a:srcRect l="12570" t="13548" r="63599" b="62414"/>
          <a:stretch/>
        </p:blipFill>
        <p:spPr>
          <a:xfrm>
            <a:off x="1490950" y="5985257"/>
            <a:ext cx="573390" cy="492150"/>
          </a:xfrm>
          <a:prstGeom prst="rect">
            <a:avLst/>
          </a:prstGeom>
        </p:spPr>
      </p:pic>
      <p:pic>
        <p:nvPicPr>
          <p:cNvPr id="15" name="그림 14" descr="원이(가) 표시된 사진&#10;&#10;자동 생성된 설명">
            <a:extLst>
              <a:ext uri="{FF2B5EF4-FFF2-40B4-BE49-F238E27FC236}">
                <a16:creationId xmlns:a16="http://schemas.microsoft.com/office/drawing/2014/main" id="{D74CD8D2-EEF4-2684-809C-35249787F130}"/>
              </a:ext>
            </a:extLst>
          </p:cNvPr>
          <p:cNvPicPr>
            <a:picLocks noChangeAspect="1"/>
          </p:cNvPicPr>
          <p:nvPr/>
        </p:nvPicPr>
        <p:blipFill rotWithShape="1">
          <a:blip r:embed="rId2"/>
          <a:srcRect l="28108" t="63598" r="52817" b="10989"/>
          <a:stretch/>
        </p:blipFill>
        <p:spPr>
          <a:xfrm>
            <a:off x="1437618" y="7264684"/>
            <a:ext cx="649522" cy="736372"/>
          </a:xfrm>
          <a:prstGeom prst="rect">
            <a:avLst/>
          </a:prstGeom>
        </p:spPr>
      </p:pic>
      <p:pic>
        <p:nvPicPr>
          <p:cNvPr id="16" name="그림 15" descr="원이(가) 표시된 사진&#10;&#10;자동 생성된 설명">
            <a:extLst>
              <a:ext uri="{FF2B5EF4-FFF2-40B4-BE49-F238E27FC236}">
                <a16:creationId xmlns:a16="http://schemas.microsoft.com/office/drawing/2014/main" id="{D363E0A0-4634-4364-C0CB-AD68544CFA3E}"/>
              </a:ext>
            </a:extLst>
          </p:cNvPr>
          <p:cNvPicPr>
            <a:picLocks noChangeAspect="1"/>
          </p:cNvPicPr>
          <p:nvPr/>
        </p:nvPicPr>
        <p:blipFill rotWithShape="1">
          <a:blip r:embed="rId2"/>
          <a:srcRect l="66007" t="42072" r="12547" b="38624"/>
          <a:stretch/>
        </p:blipFill>
        <p:spPr>
          <a:xfrm>
            <a:off x="5415691" y="6962399"/>
            <a:ext cx="695470" cy="532674"/>
          </a:xfrm>
          <a:prstGeom prst="rect">
            <a:avLst/>
          </a:prstGeom>
        </p:spPr>
      </p:pic>
      <p:pic>
        <p:nvPicPr>
          <p:cNvPr id="17" name="그림 16" descr="원이(가) 표시된 사진&#10;&#10;자동 생성된 설명">
            <a:extLst>
              <a:ext uri="{FF2B5EF4-FFF2-40B4-BE49-F238E27FC236}">
                <a16:creationId xmlns:a16="http://schemas.microsoft.com/office/drawing/2014/main" id="{51346C70-191E-80C0-7392-95109A0585BB}"/>
              </a:ext>
            </a:extLst>
          </p:cNvPr>
          <p:cNvPicPr>
            <a:picLocks noChangeAspect="1"/>
          </p:cNvPicPr>
          <p:nvPr/>
        </p:nvPicPr>
        <p:blipFill rotWithShape="1">
          <a:blip r:embed="rId2"/>
          <a:srcRect l="12570" t="13548" r="63599" b="62414"/>
          <a:stretch/>
        </p:blipFill>
        <p:spPr>
          <a:xfrm>
            <a:off x="3703378" y="6007060"/>
            <a:ext cx="573390" cy="492150"/>
          </a:xfrm>
          <a:prstGeom prst="rect">
            <a:avLst/>
          </a:prstGeom>
        </p:spPr>
      </p:pic>
      <p:pic>
        <p:nvPicPr>
          <p:cNvPr id="18" name="그림 17">
            <a:extLst>
              <a:ext uri="{FF2B5EF4-FFF2-40B4-BE49-F238E27FC236}">
                <a16:creationId xmlns:a16="http://schemas.microsoft.com/office/drawing/2014/main" id="{6A76EA35-BE39-0505-E4C4-45D846BA0DC6}"/>
              </a:ext>
            </a:extLst>
          </p:cNvPr>
          <p:cNvPicPr>
            <a:picLocks noChangeAspect="1"/>
          </p:cNvPicPr>
          <p:nvPr/>
        </p:nvPicPr>
        <p:blipFill>
          <a:blip r:embed="rId3"/>
          <a:stretch>
            <a:fillRect/>
          </a:stretch>
        </p:blipFill>
        <p:spPr>
          <a:xfrm>
            <a:off x="4563808" y="6010055"/>
            <a:ext cx="657896" cy="486160"/>
          </a:xfrm>
          <a:prstGeom prst="rect">
            <a:avLst/>
          </a:prstGeom>
        </p:spPr>
      </p:pic>
      <p:sp>
        <p:nvSpPr>
          <p:cNvPr id="20" name="직사각형 19">
            <a:extLst>
              <a:ext uri="{FF2B5EF4-FFF2-40B4-BE49-F238E27FC236}">
                <a16:creationId xmlns:a16="http://schemas.microsoft.com/office/drawing/2014/main" id="{F1247A62-08A4-8FBB-76C6-B33279495038}"/>
              </a:ext>
            </a:extLst>
          </p:cNvPr>
          <p:cNvSpPr/>
          <p:nvPr/>
        </p:nvSpPr>
        <p:spPr>
          <a:xfrm>
            <a:off x="3513221" y="1440449"/>
            <a:ext cx="2766800" cy="3695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algn="just">
              <a:lnSpc>
                <a:spcPct val="125000"/>
              </a:lnSpc>
              <a:spcBef>
                <a:spcPts val="600"/>
              </a:spcBef>
              <a:spcAft>
                <a:spcPts val="600"/>
              </a:spcAft>
              <a:defRPr/>
            </a:pP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단점이 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차데모는</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CCS</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에 비해 주파수 간섭 없이 충전정보를 제공할 수 있지만</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완속</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급속 충전용 충전구를 별도로 마련해야 하기 때문에 공간을 많이 차지하고 충전 속도가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CCS</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에 비해 느리다는 단점이 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GB/T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는 다른 두 개의 규격 대비 설치 비용이 상대적으로 저렴하다는 장점이 있으나</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차데모와</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같이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완속</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급속 충전용 충전구를 각각 설치해야 할 뿐만 아니라 충전 속도가 느리고 안전성과 내구성이 낮다는 단점을 보인다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a:lnSpc>
                <a:spcPct val="125000"/>
              </a:lnSpc>
              <a:spcBef>
                <a:spcPts val="600"/>
              </a:spcBef>
              <a:spcAft>
                <a:spcPts val="600"/>
              </a:spcAft>
              <a:defRPr/>
            </a:pP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한편</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테슬라가</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독자적으로 개발하여 사용하는 규격은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완속</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급속 모두 동일하다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다만</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비즈니스 모델이 다른데</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급속 충전은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수퍼차저를</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통해서 제공하는 반면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완속</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충전은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데스티네이션</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차저를</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통해서 제공한다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수퍼차저는</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테슬라가</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직접 설치하지만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데스티네이션</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차저는</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호텔</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쇼핑몰</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음식점 등의 소유주</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(Owner)</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가 설치한다는 점에서 차이가 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a:lnSpc>
                <a:spcPct val="125000"/>
              </a:lnSpc>
              <a:spcBef>
                <a:spcPts val="600"/>
              </a:spcBef>
              <a:spcAft>
                <a:spcPts val="600"/>
              </a:spcAft>
            </a:pPr>
            <a:endPar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endParaRPr>
          </a:p>
        </p:txBody>
      </p:sp>
      <p:sp>
        <p:nvSpPr>
          <p:cNvPr id="4" name="TextBox 3">
            <a:extLst>
              <a:ext uri="{FF2B5EF4-FFF2-40B4-BE49-F238E27FC236}">
                <a16:creationId xmlns:a16="http://schemas.microsoft.com/office/drawing/2014/main" id="{A7F3D705-D600-A346-4141-AF262228FACC}"/>
              </a:ext>
            </a:extLst>
          </p:cNvPr>
          <p:cNvSpPr txBox="1"/>
          <p:nvPr/>
        </p:nvSpPr>
        <p:spPr>
          <a:xfrm>
            <a:off x="599061" y="902608"/>
            <a:ext cx="3765454" cy="521645"/>
          </a:xfrm>
          <a:prstGeom prst="rect">
            <a:avLst/>
          </a:prstGeom>
          <a:noFill/>
        </p:spPr>
        <p:txBody>
          <a:bodyPr wrap="none" lIns="0" tIns="180000" rIns="0" bIns="108000" rtlCol="0">
            <a:spAutoFit/>
          </a:bodyPr>
          <a:lstStyle/>
          <a:p>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참고</a:t>
            </a:r>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 </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지역 및 충전 속도에 따른 충전기 표준 규격</a:t>
            </a:r>
          </a:p>
        </p:txBody>
      </p:sp>
    </p:spTree>
    <p:extLst>
      <p:ext uri="{BB962C8B-B14F-4D97-AF65-F5344CB8AC3E}">
        <p14:creationId xmlns:p14="http://schemas.microsoft.com/office/powerpoint/2010/main" val="4257531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전기차 충전 인프라 이용자의 불편사항</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(Pain Point)</a:t>
            </a:r>
            <a:endPar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지금까지 충전 인프라 시장의 성장세와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밸류체인을</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살펴봤다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지금부터는 충전 인프라를 최종적으로 사용하는 전기차 운전자의 관점에서 충전 인프라 이용 시 어떤 점들이 불편할지 고민해볼 필요가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왜냐하면 전기차 운전자가 충전 인프라를 이용할 때 불편한 점들을 기업이 해결하는 것이 시장의 성장세를 주도하기 위한 지름길이기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서울시의회와 전기차 충전 정보 앱인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‘EV Infra’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사용자를 대상으로 한 설문 조사 결과에 따르면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운전자가 평소 충전기를 이용할 때 불편한 점으로 충전소가 충분히 많지 않은 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시간이 오래 걸린다는 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고장이 잦아 사용에 불편을 초래한다는 점이 전기차 충전 인프라 사용 시 주요 불편사항으로 나타났다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특히 충전소가 충분히 확보되지 않았다는 지적은 현재 전기차를 사용하고 있는 운전자 뿐만 아니라 향후 전기차를 구매하고자 하는 잠재적 고객들에게 전기차 구매를 방해하는 요인이 되기 때문에 충전 인프라 시장의 지속적인 성장을 위해 반드시 해결되어야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또한 잦은 충전기 고장 역시 시장의 확대를 위해 해결해야 하는 부분이다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시설이 충분히 확보되었음에도 불구하고 잦은 고장으로 실제 차량을 충전하기 어렵다면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시설을 확보해도 무용지물이 되기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661864"/>
            <a:ext cx="1813778" cy="2704261"/>
            <a:chOff x="162169" y="1816262"/>
            <a:chExt cx="1813778" cy="2704261"/>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320194"/>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전기차 운전자의 충전기 인프라 이용 실태를 보면</a:t>
              </a:r>
              <a:endParaRPr lang="en-US" altLang="ko-KR" spc="-20" dirty="0">
                <a:solidFill>
                  <a:schemeClr val="accent4"/>
                </a:solidFill>
              </a:endParaRPr>
            </a:p>
            <a:p>
              <a:r>
                <a:rPr lang="ko-KR" altLang="en-US" spc="-20" dirty="0">
                  <a:solidFill>
                    <a:schemeClr val="accent4"/>
                  </a:solidFill>
                </a:rPr>
                <a:t>충전소 부족</a:t>
              </a:r>
              <a:r>
                <a:rPr lang="en-US" altLang="ko-KR" spc="-20" dirty="0">
                  <a:solidFill>
                    <a:schemeClr val="accent4"/>
                  </a:solidFill>
                </a:rPr>
                <a:t>, </a:t>
              </a:r>
              <a:r>
                <a:rPr lang="ko-KR" altLang="en-US" spc="-20" dirty="0">
                  <a:solidFill>
                    <a:schemeClr val="accent4"/>
                  </a:solidFill>
                </a:rPr>
                <a:t>위치 정보 불충분</a:t>
              </a:r>
              <a:r>
                <a:rPr lang="en-US" altLang="ko-KR" spc="-20" dirty="0">
                  <a:solidFill>
                    <a:schemeClr val="accent4"/>
                  </a:solidFill>
                </a:rPr>
                <a:t>, </a:t>
              </a:r>
              <a:r>
                <a:rPr lang="ko-KR" altLang="en-US" spc="-20" dirty="0">
                  <a:solidFill>
                    <a:schemeClr val="accent4"/>
                  </a:solidFill>
                </a:rPr>
                <a:t>충전기 고장 등 다양한 불편사항이 나타나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492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직사각형 6">
            <a:extLst>
              <a:ext uri="{FF2B5EF4-FFF2-40B4-BE49-F238E27FC236}">
                <a16:creationId xmlns:a16="http://schemas.microsoft.com/office/drawing/2014/main" id="{0F132F60-0B20-A918-A58B-E598545A7B01}"/>
              </a:ext>
            </a:extLst>
          </p:cNvPr>
          <p:cNvSpPr/>
          <p:nvPr/>
        </p:nvSpPr>
        <p:spPr>
          <a:xfrm>
            <a:off x="333374" y="5594437"/>
            <a:ext cx="3022076" cy="1416071"/>
          </a:xfrm>
          <a:prstGeom prst="rect">
            <a:avLst/>
          </a:prstGeom>
          <a:solidFill>
            <a:schemeClr val="bg1">
              <a:lumMod val="9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graphicFrame>
        <p:nvGraphicFramePr>
          <p:cNvPr id="8" name="차트 7">
            <a:extLst>
              <a:ext uri="{FF2B5EF4-FFF2-40B4-BE49-F238E27FC236}">
                <a16:creationId xmlns:a16="http://schemas.microsoft.com/office/drawing/2014/main" id="{A1EEF303-4B3F-70E0-AF20-FEF9F75ECE7C}"/>
              </a:ext>
            </a:extLst>
          </p:cNvPr>
          <p:cNvGraphicFramePr>
            <a:graphicFrameLocks/>
          </p:cNvGraphicFramePr>
          <p:nvPr>
            <p:extLst>
              <p:ext uri="{D42A27DB-BD31-4B8C-83A1-F6EECF244321}">
                <p14:modId xmlns:p14="http://schemas.microsoft.com/office/powerpoint/2010/main" val="2174581100"/>
              </p:ext>
            </p:extLst>
          </p:nvPr>
        </p:nvGraphicFramePr>
        <p:xfrm>
          <a:off x="333375" y="5594436"/>
          <a:ext cx="2913630" cy="1440787"/>
        </p:xfrm>
        <a:graphic>
          <a:graphicData uri="http://schemas.openxmlformats.org/drawingml/2006/chart">
            <c:chart xmlns:c="http://schemas.openxmlformats.org/drawingml/2006/chart" xmlns:r="http://schemas.openxmlformats.org/officeDocument/2006/relationships" r:id="rId3"/>
          </a:graphicData>
        </a:graphic>
      </p:graphicFrame>
      <p:sp>
        <p:nvSpPr>
          <p:cNvPr id="9" name="직사각형 8">
            <a:extLst>
              <a:ext uri="{FF2B5EF4-FFF2-40B4-BE49-F238E27FC236}">
                <a16:creationId xmlns:a16="http://schemas.microsoft.com/office/drawing/2014/main" id="{581874AC-8600-6962-6736-1528BD8DA6AA}"/>
              </a:ext>
            </a:extLst>
          </p:cNvPr>
          <p:cNvSpPr/>
          <p:nvPr/>
        </p:nvSpPr>
        <p:spPr>
          <a:xfrm>
            <a:off x="333374" y="7471058"/>
            <a:ext cx="3022076" cy="1257052"/>
          </a:xfrm>
          <a:prstGeom prst="rect">
            <a:avLst/>
          </a:prstGeom>
          <a:solidFill>
            <a:schemeClr val="bg1">
              <a:lumMod val="9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1" name="TextBox 10">
            <a:extLst>
              <a:ext uri="{FF2B5EF4-FFF2-40B4-BE49-F238E27FC236}">
                <a16:creationId xmlns:a16="http://schemas.microsoft.com/office/drawing/2014/main" id="{99F3C379-D9DF-3295-7477-167E59A4419D}"/>
              </a:ext>
            </a:extLst>
          </p:cNvPr>
          <p:cNvSpPr txBox="1"/>
          <p:nvPr/>
        </p:nvSpPr>
        <p:spPr>
          <a:xfrm>
            <a:off x="333374" y="4732726"/>
            <a:ext cx="6191249"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전기차 충전 인프라 이용 실태 및 불편사항</a:t>
            </a:r>
            <a:r>
              <a:rPr lang="en-US" altLang="ko-KR" dirty="0">
                <a:solidFill>
                  <a:schemeClr val="tx1">
                    <a:lumMod val="85000"/>
                    <a:lumOff val="15000"/>
                  </a:schemeClr>
                </a:solidFill>
              </a:rPr>
              <a:t>(Pain Point) ]</a:t>
            </a:r>
            <a:endParaRPr lang="ko-KR" altLang="en-US" dirty="0">
              <a:solidFill>
                <a:schemeClr val="tx1">
                  <a:lumMod val="85000"/>
                  <a:lumOff val="15000"/>
                </a:schemeClr>
              </a:solidFill>
            </a:endParaRPr>
          </a:p>
        </p:txBody>
      </p:sp>
      <p:sp>
        <p:nvSpPr>
          <p:cNvPr id="15" name="직사각형 14">
            <a:extLst>
              <a:ext uri="{FF2B5EF4-FFF2-40B4-BE49-F238E27FC236}">
                <a16:creationId xmlns:a16="http://schemas.microsoft.com/office/drawing/2014/main" id="{C2C23DD5-73AF-2CAB-8F21-D939E96BC0BA}"/>
              </a:ext>
            </a:extLst>
          </p:cNvPr>
          <p:cNvSpPr/>
          <p:nvPr/>
        </p:nvSpPr>
        <p:spPr>
          <a:xfrm>
            <a:off x="333376" y="8781337"/>
            <a:ext cx="6226876" cy="47838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서울시의회</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1~3</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번은 서울시의회 여론조사 인용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이는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’22.11.25~’22,12,6</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동안 서울 거주 만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19</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세 이상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189</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명 대상 조사한 것으로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번 문항의 경우 중복응답 허용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4</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번은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’21</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년에 수행된 조사로 전기차 충전 정보 앱</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‘EV Infra’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사용자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1,532</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명 대상에게 조사한 결과를 인용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32" name="TextBox 31">
            <a:extLst>
              <a:ext uri="{FF2B5EF4-FFF2-40B4-BE49-F238E27FC236}">
                <a16:creationId xmlns:a16="http://schemas.microsoft.com/office/drawing/2014/main" id="{6941E792-2327-52C5-76A8-14A02236FB77}"/>
              </a:ext>
            </a:extLst>
          </p:cNvPr>
          <p:cNvSpPr txBox="1"/>
          <p:nvPr/>
        </p:nvSpPr>
        <p:spPr>
          <a:xfrm>
            <a:off x="333374" y="5365466"/>
            <a:ext cx="3060000" cy="153888"/>
          </a:xfrm>
          <a:prstGeom prst="rect">
            <a:avLst/>
          </a:prstGeom>
          <a:solidFill>
            <a:schemeClr val="bg1"/>
          </a:solidFill>
          <a:ln>
            <a:solidFill>
              <a:schemeClr val="bg1"/>
            </a:solidFill>
          </a:ln>
        </p:spPr>
        <p:txBody>
          <a:bodyPr wrap="square" lIns="0" tIns="0" rIns="0" bIns="0" rtlCol="0">
            <a:spAutoFit/>
          </a:bodyPr>
          <a:lstStyle/>
          <a:p>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 </a:t>
            </a: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이용 실태 </a:t>
            </a: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자주 충전하는 충전소의 근접성 </a:t>
            </a:r>
          </a:p>
        </p:txBody>
      </p:sp>
      <p:sp>
        <p:nvSpPr>
          <p:cNvPr id="49" name="TextBox 48">
            <a:extLst>
              <a:ext uri="{FF2B5EF4-FFF2-40B4-BE49-F238E27FC236}">
                <a16:creationId xmlns:a16="http://schemas.microsoft.com/office/drawing/2014/main" id="{1C1FBBA3-33B8-6687-84AC-740E3EE77FE8}"/>
              </a:ext>
            </a:extLst>
          </p:cNvPr>
          <p:cNvSpPr txBox="1"/>
          <p:nvPr/>
        </p:nvSpPr>
        <p:spPr>
          <a:xfrm>
            <a:off x="333374" y="7254708"/>
            <a:ext cx="3060000" cy="153888"/>
          </a:xfrm>
          <a:prstGeom prst="rect">
            <a:avLst/>
          </a:prstGeom>
          <a:solidFill>
            <a:schemeClr val="bg1"/>
          </a:solidFill>
          <a:ln>
            <a:solidFill>
              <a:schemeClr val="bg1"/>
            </a:solidFill>
          </a:ln>
        </p:spPr>
        <p:txBody>
          <a:bodyPr wrap="square" lIns="0" tIns="0" rIns="0" bIns="0" rtlCol="0">
            <a:spAutoFit/>
          </a:bodyPr>
          <a:lstStyle/>
          <a:p>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 </a:t>
            </a: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이용 실태 </a:t>
            </a: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충전소 추가 설치 시 희망 장소</a:t>
            </a:r>
          </a:p>
        </p:txBody>
      </p:sp>
      <p:graphicFrame>
        <p:nvGraphicFramePr>
          <p:cNvPr id="55" name="차트 54">
            <a:extLst>
              <a:ext uri="{FF2B5EF4-FFF2-40B4-BE49-F238E27FC236}">
                <a16:creationId xmlns:a16="http://schemas.microsoft.com/office/drawing/2014/main" id="{F5CF42DA-D978-5362-0DAA-BFFFAF52F699}"/>
              </a:ext>
            </a:extLst>
          </p:cNvPr>
          <p:cNvGraphicFramePr>
            <a:graphicFrameLocks/>
          </p:cNvGraphicFramePr>
          <p:nvPr>
            <p:extLst>
              <p:ext uri="{D42A27DB-BD31-4B8C-83A1-F6EECF244321}">
                <p14:modId xmlns:p14="http://schemas.microsoft.com/office/powerpoint/2010/main" val="2752391804"/>
              </p:ext>
            </p:extLst>
          </p:nvPr>
        </p:nvGraphicFramePr>
        <p:xfrm>
          <a:off x="299996" y="7466395"/>
          <a:ext cx="3019426" cy="1267797"/>
        </p:xfrm>
        <a:graphic>
          <a:graphicData uri="http://schemas.openxmlformats.org/drawingml/2006/chart">
            <c:chart xmlns:c="http://schemas.openxmlformats.org/drawingml/2006/chart" xmlns:r="http://schemas.openxmlformats.org/officeDocument/2006/relationships" r:id="rId4"/>
          </a:graphicData>
        </a:graphic>
      </p:graphicFrame>
      <p:sp>
        <p:nvSpPr>
          <p:cNvPr id="56" name="TextBox 55">
            <a:extLst>
              <a:ext uri="{FF2B5EF4-FFF2-40B4-BE49-F238E27FC236}">
                <a16:creationId xmlns:a16="http://schemas.microsoft.com/office/drawing/2014/main" id="{CD966F62-276B-B497-7CF0-CBAE991E4BB9}"/>
              </a:ext>
            </a:extLst>
          </p:cNvPr>
          <p:cNvSpPr txBox="1"/>
          <p:nvPr/>
        </p:nvSpPr>
        <p:spPr>
          <a:xfrm>
            <a:off x="3492224" y="5367554"/>
            <a:ext cx="3060000" cy="153888"/>
          </a:xfrm>
          <a:prstGeom prst="rect">
            <a:avLst/>
          </a:prstGeom>
          <a:noFill/>
          <a:ln>
            <a:solidFill>
              <a:schemeClr val="bg1"/>
            </a:solidFill>
          </a:ln>
        </p:spPr>
        <p:txBody>
          <a:bodyPr wrap="square" lIns="0" tIns="0" rIns="0" bIns="0" rtlCol="0">
            <a:spAutoFit/>
          </a:bodyPr>
          <a:lstStyle/>
          <a:p>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3. </a:t>
            </a: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불편사항 </a:t>
            </a: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서울시의회 조사 결과</a:t>
            </a: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endPar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57" name="직사각형 56">
            <a:extLst>
              <a:ext uri="{FF2B5EF4-FFF2-40B4-BE49-F238E27FC236}">
                <a16:creationId xmlns:a16="http://schemas.microsoft.com/office/drawing/2014/main" id="{6F6CA728-6958-7872-FCD1-651B7A870A9F}"/>
              </a:ext>
            </a:extLst>
          </p:cNvPr>
          <p:cNvSpPr/>
          <p:nvPr/>
        </p:nvSpPr>
        <p:spPr>
          <a:xfrm>
            <a:off x="3429000" y="5594438"/>
            <a:ext cx="3095626" cy="1486846"/>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grpSp>
        <p:nvGrpSpPr>
          <p:cNvPr id="59" name="그룹 58">
            <a:extLst>
              <a:ext uri="{FF2B5EF4-FFF2-40B4-BE49-F238E27FC236}">
                <a16:creationId xmlns:a16="http://schemas.microsoft.com/office/drawing/2014/main" id="{4BC0D0EE-50A1-1239-59C7-FF033B9374F5}"/>
              </a:ext>
            </a:extLst>
          </p:cNvPr>
          <p:cNvGrpSpPr/>
          <p:nvPr/>
        </p:nvGrpSpPr>
        <p:grpSpPr>
          <a:xfrm>
            <a:off x="3512604" y="5669893"/>
            <a:ext cx="2974916" cy="1332776"/>
            <a:chOff x="3512604" y="6066845"/>
            <a:chExt cx="2974916" cy="1332776"/>
          </a:xfrm>
        </p:grpSpPr>
        <p:cxnSp>
          <p:nvCxnSpPr>
            <p:cNvPr id="60" name="직선 연결선 59">
              <a:extLst>
                <a:ext uri="{FF2B5EF4-FFF2-40B4-BE49-F238E27FC236}">
                  <a16:creationId xmlns:a16="http://schemas.microsoft.com/office/drawing/2014/main" id="{1F23E4DE-D469-8755-9F1A-0C533DA2850F}"/>
                </a:ext>
              </a:extLst>
            </p:cNvPr>
            <p:cNvCxnSpPr>
              <a:cxnSpLocks/>
            </p:cNvCxnSpPr>
            <p:nvPr/>
          </p:nvCxnSpPr>
          <p:spPr>
            <a:xfrm>
              <a:off x="4587904" y="6066845"/>
              <a:ext cx="0" cy="1184745"/>
            </a:xfrm>
            <a:prstGeom prst="line">
              <a:avLst/>
            </a:prstGeom>
            <a:ln w="635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cxnSp>
          <p:nvCxnSpPr>
            <p:cNvPr id="62" name="직선 연결선 61">
              <a:extLst>
                <a:ext uri="{FF2B5EF4-FFF2-40B4-BE49-F238E27FC236}">
                  <a16:creationId xmlns:a16="http://schemas.microsoft.com/office/drawing/2014/main" id="{04295125-651A-EEFC-6FEF-75399610CE20}"/>
                </a:ext>
              </a:extLst>
            </p:cNvPr>
            <p:cNvCxnSpPr>
              <a:cxnSpLocks/>
            </p:cNvCxnSpPr>
            <p:nvPr/>
          </p:nvCxnSpPr>
          <p:spPr>
            <a:xfrm>
              <a:off x="4846101" y="6066845"/>
              <a:ext cx="0" cy="1184745"/>
            </a:xfrm>
            <a:prstGeom prst="line">
              <a:avLst/>
            </a:prstGeom>
            <a:ln w="635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cxnSp>
          <p:nvCxnSpPr>
            <p:cNvPr id="63" name="직선 연결선 62">
              <a:extLst>
                <a:ext uri="{FF2B5EF4-FFF2-40B4-BE49-F238E27FC236}">
                  <a16:creationId xmlns:a16="http://schemas.microsoft.com/office/drawing/2014/main" id="{0F9B24E3-72AB-4046-ACC5-B8C29DB42CB5}"/>
                </a:ext>
              </a:extLst>
            </p:cNvPr>
            <p:cNvCxnSpPr>
              <a:cxnSpLocks/>
            </p:cNvCxnSpPr>
            <p:nvPr/>
          </p:nvCxnSpPr>
          <p:spPr>
            <a:xfrm>
              <a:off x="5104298" y="6066845"/>
              <a:ext cx="0" cy="1184745"/>
            </a:xfrm>
            <a:prstGeom prst="line">
              <a:avLst/>
            </a:prstGeom>
            <a:ln w="635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cxnSp>
          <p:nvCxnSpPr>
            <p:cNvPr id="64" name="직선 연결선 63">
              <a:extLst>
                <a:ext uri="{FF2B5EF4-FFF2-40B4-BE49-F238E27FC236}">
                  <a16:creationId xmlns:a16="http://schemas.microsoft.com/office/drawing/2014/main" id="{0B2100C1-774C-1331-9C07-B220B9AD5E65}"/>
                </a:ext>
              </a:extLst>
            </p:cNvPr>
            <p:cNvCxnSpPr>
              <a:cxnSpLocks/>
            </p:cNvCxnSpPr>
            <p:nvPr/>
          </p:nvCxnSpPr>
          <p:spPr>
            <a:xfrm>
              <a:off x="5362495" y="6066845"/>
              <a:ext cx="0" cy="1184745"/>
            </a:xfrm>
            <a:prstGeom prst="line">
              <a:avLst/>
            </a:prstGeom>
            <a:ln w="635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cxnSp>
          <p:nvCxnSpPr>
            <p:cNvPr id="65" name="직선 연결선 64">
              <a:extLst>
                <a:ext uri="{FF2B5EF4-FFF2-40B4-BE49-F238E27FC236}">
                  <a16:creationId xmlns:a16="http://schemas.microsoft.com/office/drawing/2014/main" id="{231BA832-3D75-30B3-136D-EDD367810612}"/>
                </a:ext>
              </a:extLst>
            </p:cNvPr>
            <p:cNvCxnSpPr>
              <a:cxnSpLocks/>
            </p:cNvCxnSpPr>
            <p:nvPr/>
          </p:nvCxnSpPr>
          <p:spPr>
            <a:xfrm>
              <a:off x="5620692" y="6066845"/>
              <a:ext cx="0" cy="1184745"/>
            </a:xfrm>
            <a:prstGeom prst="line">
              <a:avLst/>
            </a:prstGeom>
            <a:ln w="635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cxnSp>
          <p:nvCxnSpPr>
            <p:cNvPr id="66" name="직선 연결선 65">
              <a:extLst>
                <a:ext uri="{FF2B5EF4-FFF2-40B4-BE49-F238E27FC236}">
                  <a16:creationId xmlns:a16="http://schemas.microsoft.com/office/drawing/2014/main" id="{F72D1651-A3A8-5B18-E4E5-A65D29DF01D0}"/>
                </a:ext>
              </a:extLst>
            </p:cNvPr>
            <p:cNvCxnSpPr>
              <a:cxnSpLocks/>
            </p:cNvCxnSpPr>
            <p:nvPr/>
          </p:nvCxnSpPr>
          <p:spPr>
            <a:xfrm>
              <a:off x="5878889" y="6066845"/>
              <a:ext cx="0" cy="1184745"/>
            </a:xfrm>
            <a:prstGeom prst="line">
              <a:avLst/>
            </a:prstGeom>
            <a:ln w="635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cxnSp>
          <p:nvCxnSpPr>
            <p:cNvPr id="67" name="직선 연결선 66">
              <a:extLst>
                <a:ext uri="{FF2B5EF4-FFF2-40B4-BE49-F238E27FC236}">
                  <a16:creationId xmlns:a16="http://schemas.microsoft.com/office/drawing/2014/main" id="{73E3315D-D946-321A-44D2-5B8018202791}"/>
                </a:ext>
              </a:extLst>
            </p:cNvPr>
            <p:cNvCxnSpPr>
              <a:cxnSpLocks/>
            </p:cNvCxnSpPr>
            <p:nvPr/>
          </p:nvCxnSpPr>
          <p:spPr>
            <a:xfrm>
              <a:off x="6137083" y="6066845"/>
              <a:ext cx="0" cy="1184745"/>
            </a:xfrm>
            <a:prstGeom prst="line">
              <a:avLst/>
            </a:prstGeom>
            <a:ln w="635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sp>
          <p:nvSpPr>
            <p:cNvPr id="68" name="TextBox 67">
              <a:extLst>
                <a:ext uri="{FF2B5EF4-FFF2-40B4-BE49-F238E27FC236}">
                  <a16:creationId xmlns:a16="http://schemas.microsoft.com/office/drawing/2014/main" id="{73B8F8DD-9568-7724-B694-12DA16ADED42}"/>
                </a:ext>
              </a:extLst>
            </p:cNvPr>
            <p:cNvSpPr txBox="1"/>
            <p:nvPr/>
          </p:nvSpPr>
          <p:spPr>
            <a:xfrm>
              <a:off x="4508390" y="7267492"/>
              <a:ext cx="166977" cy="130805"/>
            </a:xfrm>
            <a:prstGeom prst="rect">
              <a:avLst/>
            </a:prstGeom>
            <a:noFill/>
          </p:spPr>
          <p:txBody>
            <a:bodyPr wrap="square" lIns="0" tIns="0" rIns="0" bIns="0" rtlCol="0">
              <a:spAutoFit/>
            </a:bodyPr>
            <a:lstStyle/>
            <a:p>
              <a:pPr algn="ctr"/>
              <a:r>
                <a:rPr lang="en-US" altLang="ko-KR"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0</a:t>
              </a:r>
              <a:endPar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69" name="TextBox 68">
              <a:extLst>
                <a:ext uri="{FF2B5EF4-FFF2-40B4-BE49-F238E27FC236}">
                  <a16:creationId xmlns:a16="http://schemas.microsoft.com/office/drawing/2014/main" id="{944F29AA-24F3-DBD3-834E-F41703EEA396}"/>
                </a:ext>
              </a:extLst>
            </p:cNvPr>
            <p:cNvSpPr txBox="1"/>
            <p:nvPr/>
          </p:nvSpPr>
          <p:spPr>
            <a:xfrm>
              <a:off x="4764157" y="7267492"/>
              <a:ext cx="149749" cy="130805"/>
            </a:xfrm>
            <a:prstGeom prst="rect">
              <a:avLst/>
            </a:prstGeom>
            <a:noFill/>
          </p:spPr>
          <p:txBody>
            <a:bodyPr wrap="square" lIns="0" tIns="0" rIns="0" bIns="0" rtlCol="0">
              <a:spAutoFit/>
            </a:bodyPr>
            <a:lstStyle/>
            <a:p>
              <a:pPr algn="ctr"/>
              <a:r>
                <a:rPr lang="en-US" altLang="ko-KR"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a:t>
              </a:r>
              <a:endPar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70" name="TextBox 69">
              <a:extLst>
                <a:ext uri="{FF2B5EF4-FFF2-40B4-BE49-F238E27FC236}">
                  <a16:creationId xmlns:a16="http://schemas.microsoft.com/office/drawing/2014/main" id="{73326AF1-0AA8-1B78-7632-7EE1AEE58641}"/>
                </a:ext>
              </a:extLst>
            </p:cNvPr>
            <p:cNvSpPr txBox="1"/>
            <p:nvPr/>
          </p:nvSpPr>
          <p:spPr>
            <a:xfrm>
              <a:off x="5035826" y="7267492"/>
              <a:ext cx="148426" cy="130805"/>
            </a:xfrm>
            <a:prstGeom prst="rect">
              <a:avLst/>
            </a:prstGeom>
            <a:noFill/>
          </p:spPr>
          <p:txBody>
            <a:bodyPr wrap="square" lIns="0" tIns="0" rIns="0" bIns="0" rtlCol="0">
              <a:spAutoFit/>
            </a:bodyPr>
            <a:lstStyle/>
            <a:p>
              <a:pPr algn="ctr"/>
              <a:r>
                <a:rPr lang="en-US" altLang="ko-KR" sz="850" b="1">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40</a:t>
              </a:r>
              <a:endPar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71" name="TextBox 70">
              <a:extLst>
                <a:ext uri="{FF2B5EF4-FFF2-40B4-BE49-F238E27FC236}">
                  <a16:creationId xmlns:a16="http://schemas.microsoft.com/office/drawing/2014/main" id="{0452D6C5-6EE7-3717-2142-024AB3F8F147}"/>
                </a:ext>
              </a:extLst>
            </p:cNvPr>
            <p:cNvSpPr txBox="1"/>
            <p:nvPr/>
          </p:nvSpPr>
          <p:spPr>
            <a:xfrm>
              <a:off x="5291594" y="7267492"/>
              <a:ext cx="148426" cy="130805"/>
            </a:xfrm>
            <a:prstGeom prst="rect">
              <a:avLst/>
            </a:prstGeom>
            <a:noFill/>
          </p:spPr>
          <p:txBody>
            <a:bodyPr wrap="square" lIns="0" tIns="0" rIns="0" bIns="0" rtlCol="0">
              <a:spAutoFit/>
            </a:bodyPr>
            <a:lstStyle/>
            <a:p>
              <a:pPr algn="ctr"/>
              <a:r>
                <a:rPr lang="en-US" altLang="ko-KR"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60</a:t>
              </a:r>
              <a:endPar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72" name="TextBox 71">
              <a:extLst>
                <a:ext uri="{FF2B5EF4-FFF2-40B4-BE49-F238E27FC236}">
                  <a16:creationId xmlns:a16="http://schemas.microsoft.com/office/drawing/2014/main" id="{85C25A9E-44AE-1F69-5A7A-9461E55F5A7D}"/>
                </a:ext>
              </a:extLst>
            </p:cNvPr>
            <p:cNvSpPr txBox="1"/>
            <p:nvPr/>
          </p:nvSpPr>
          <p:spPr>
            <a:xfrm>
              <a:off x="5547364" y="7267492"/>
              <a:ext cx="148426" cy="130805"/>
            </a:xfrm>
            <a:prstGeom prst="rect">
              <a:avLst/>
            </a:prstGeom>
            <a:noFill/>
          </p:spPr>
          <p:txBody>
            <a:bodyPr wrap="square" lIns="0" tIns="0" rIns="0" bIns="0" rtlCol="0">
              <a:spAutoFit/>
            </a:bodyPr>
            <a:lstStyle/>
            <a:p>
              <a:pPr algn="ctr"/>
              <a:r>
                <a:rPr lang="en-US" altLang="ko-KR"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80</a:t>
              </a:r>
              <a:endPar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73" name="TextBox 72">
              <a:extLst>
                <a:ext uri="{FF2B5EF4-FFF2-40B4-BE49-F238E27FC236}">
                  <a16:creationId xmlns:a16="http://schemas.microsoft.com/office/drawing/2014/main" id="{35850BAB-71F9-917A-5CEA-3A4E9B4772C6}"/>
                </a:ext>
              </a:extLst>
            </p:cNvPr>
            <p:cNvSpPr txBox="1"/>
            <p:nvPr/>
          </p:nvSpPr>
          <p:spPr>
            <a:xfrm>
              <a:off x="5755425" y="7267492"/>
              <a:ext cx="253109" cy="130805"/>
            </a:xfrm>
            <a:prstGeom prst="rect">
              <a:avLst/>
            </a:prstGeom>
            <a:noFill/>
          </p:spPr>
          <p:txBody>
            <a:bodyPr wrap="square" lIns="0" tIns="0" rIns="0" bIns="0" rtlCol="0">
              <a:spAutoFit/>
            </a:bodyPr>
            <a:lstStyle/>
            <a:p>
              <a:pPr algn="ctr"/>
              <a:r>
                <a:rPr lang="en-US" altLang="ko-KR" sz="850" b="1">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100</a:t>
              </a:r>
              <a:endPar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74" name="TextBox 73">
              <a:extLst>
                <a:ext uri="{FF2B5EF4-FFF2-40B4-BE49-F238E27FC236}">
                  <a16:creationId xmlns:a16="http://schemas.microsoft.com/office/drawing/2014/main" id="{C901F41E-AAA5-4012-5D7B-80C21283F7D1}"/>
                </a:ext>
              </a:extLst>
            </p:cNvPr>
            <p:cNvSpPr txBox="1"/>
            <p:nvPr/>
          </p:nvSpPr>
          <p:spPr>
            <a:xfrm>
              <a:off x="6019141" y="7267492"/>
              <a:ext cx="253109" cy="130805"/>
            </a:xfrm>
            <a:prstGeom prst="rect">
              <a:avLst/>
            </a:prstGeom>
            <a:noFill/>
          </p:spPr>
          <p:txBody>
            <a:bodyPr wrap="square" lIns="0" tIns="0" rIns="0" bIns="0" rtlCol="0">
              <a:spAutoFit/>
            </a:bodyPr>
            <a:lstStyle/>
            <a:p>
              <a:pPr algn="ctr"/>
              <a:r>
                <a:rPr lang="en-US" altLang="ko-KR"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120</a:t>
              </a:r>
              <a:endPar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75" name="TextBox 74">
              <a:extLst>
                <a:ext uri="{FF2B5EF4-FFF2-40B4-BE49-F238E27FC236}">
                  <a16:creationId xmlns:a16="http://schemas.microsoft.com/office/drawing/2014/main" id="{9FCD8601-998C-AE87-E4F7-98B237A65565}"/>
                </a:ext>
              </a:extLst>
            </p:cNvPr>
            <p:cNvSpPr txBox="1"/>
            <p:nvPr/>
          </p:nvSpPr>
          <p:spPr>
            <a:xfrm>
              <a:off x="6244349" y="7268816"/>
              <a:ext cx="243171" cy="130805"/>
            </a:xfrm>
            <a:prstGeom prst="rect">
              <a:avLst/>
            </a:prstGeom>
            <a:noFill/>
          </p:spPr>
          <p:txBody>
            <a:bodyPr wrap="square" lIns="0" tIns="0" rIns="0" bIns="0" rtlCol="0">
              <a:spAutoFit/>
            </a:bodyPr>
            <a:lstStyle/>
            <a:p>
              <a:pPr algn="ctr"/>
              <a:r>
                <a:rPr lang="en-US" altLang="ko-KR" sz="850" b="1">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명</a:t>
              </a:r>
              <a:r>
                <a:rPr lang="en-US" altLang="ko-KR"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endPar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76" name="TextBox 75">
              <a:extLst>
                <a:ext uri="{FF2B5EF4-FFF2-40B4-BE49-F238E27FC236}">
                  <a16:creationId xmlns:a16="http://schemas.microsoft.com/office/drawing/2014/main" id="{8E45BF7D-F91C-B5B8-F55F-10D9CFC555D0}"/>
                </a:ext>
              </a:extLst>
            </p:cNvPr>
            <p:cNvSpPr txBox="1"/>
            <p:nvPr/>
          </p:nvSpPr>
          <p:spPr>
            <a:xfrm>
              <a:off x="3737025" y="6122174"/>
              <a:ext cx="804707" cy="130805"/>
            </a:xfrm>
            <a:prstGeom prst="rect">
              <a:avLst/>
            </a:prstGeom>
            <a:noFill/>
            <a:ln>
              <a:noFill/>
            </a:ln>
          </p:spPr>
          <p:txBody>
            <a:bodyPr wrap="none" lIns="0" tIns="0" rIns="0" bIns="0" rtlCol="0">
              <a:spAutoFit/>
            </a:bodyPr>
            <a:lstStyle/>
            <a:p>
              <a:pPr algn="ctr"/>
              <a:r>
                <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충전소가 많지 않음</a:t>
              </a:r>
            </a:p>
          </p:txBody>
        </p:sp>
        <p:sp>
          <p:nvSpPr>
            <p:cNvPr id="77" name="TextBox 76">
              <a:extLst>
                <a:ext uri="{FF2B5EF4-FFF2-40B4-BE49-F238E27FC236}">
                  <a16:creationId xmlns:a16="http://schemas.microsoft.com/office/drawing/2014/main" id="{DC8DC980-6ECF-30B3-788E-9776E5F63F8E}"/>
                </a:ext>
              </a:extLst>
            </p:cNvPr>
            <p:cNvSpPr txBox="1"/>
            <p:nvPr/>
          </p:nvSpPr>
          <p:spPr>
            <a:xfrm>
              <a:off x="4378226" y="7058903"/>
              <a:ext cx="185948" cy="130805"/>
            </a:xfrm>
            <a:prstGeom prst="rect">
              <a:avLst/>
            </a:prstGeom>
            <a:noFill/>
            <a:ln>
              <a:noFill/>
            </a:ln>
          </p:spPr>
          <p:txBody>
            <a:bodyPr wrap="none" lIns="0" tIns="0" rIns="0" bIns="0" rtlCol="0">
              <a:spAutoFit/>
            </a:bodyPr>
            <a:lstStyle/>
            <a:p>
              <a:pPr algn="ctr"/>
              <a:r>
                <a:rPr lang="ko-KR" altLang="en-US" sz="850" b="1">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기타</a:t>
              </a:r>
              <a:endPar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78" name="TextBox 77">
              <a:extLst>
                <a:ext uri="{FF2B5EF4-FFF2-40B4-BE49-F238E27FC236}">
                  <a16:creationId xmlns:a16="http://schemas.microsoft.com/office/drawing/2014/main" id="{D852308C-674C-78D6-4B48-BD7FE833D5E0}"/>
                </a:ext>
              </a:extLst>
            </p:cNvPr>
            <p:cNvSpPr txBox="1"/>
            <p:nvPr/>
          </p:nvSpPr>
          <p:spPr>
            <a:xfrm>
              <a:off x="3737025" y="6824720"/>
              <a:ext cx="804707" cy="130805"/>
            </a:xfrm>
            <a:prstGeom prst="rect">
              <a:avLst/>
            </a:prstGeom>
            <a:noFill/>
            <a:ln>
              <a:noFill/>
            </a:ln>
          </p:spPr>
          <p:txBody>
            <a:bodyPr wrap="none" lIns="0" tIns="0" rIns="0" bIns="0" rtlCol="0">
              <a:spAutoFit/>
            </a:bodyPr>
            <a:lstStyle/>
            <a:p>
              <a:pPr algn="ctr"/>
              <a:r>
                <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충전기 고장이 잦음</a:t>
              </a:r>
            </a:p>
          </p:txBody>
        </p:sp>
        <p:sp>
          <p:nvSpPr>
            <p:cNvPr id="79" name="TextBox 78">
              <a:extLst>
                <a:ext uri="{FF2B5EF4-FFF2-40B4-BE49-F238E27FC236}">
                  <a16:creationId xmlns:a16="http://schemas.microsoft.com/office/drawing/2014/main" id="{CD72C5DC-C3AC-DEA8-2E19-55F0071914CF}"/>
                </a:ext>
              </a:extLst>
            </p:cNvPr>
            <p:cNvSpPr txBox="1"/>
            <p:nvPr/>
          </p:nvSpPr>
          <p:spPr>
            <a:xfrm>
              <a:off x="3608785" y="6590538"/>
              <a:ext cx="928139" cy="130805"/>
            </a:xfrm>
            <a:prstGeom prst="rect">
              <a:avLst/>
            </a:prstGeom>
            <a:noFill/>
            <a:ln>
              <a:noFill/>
            </a:ln>
          </p:spPr>
          <p:txBody>
            <a:bodyPr wrap="none" lIns="0" tIns="0" rIns="0" bIns="0" rtlCol="0">
              <a:spAutoFit/>
            </a:bodyPr>
            <a:lstStyle/>
            <a:p>
              <a:pPr algn="ctr"/>
              <a:r>
                <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 시간이 오래 걸림</a:t>
              </a:r>
            </a:p>
          </p:txBody>
        </p:sp>
        <p:sp>
          <p:nvSpPr>
            <p:cNvPr id="80" name="TextBox 79">
              <a:extLst>
                <a:ext uri="{FF2B5EF4-FFF2-40B4-BE49-F238E27FC236}">
                  <a16:creationId xmlns:a16="http://schemas.microsoft.com/office/drawing/2014/main" id="{4F9AD76D-1E54-B4BB-89A7-C1F2371374B9}"/>
                </a:ext>
              </a:extLst>
            </p:cNvPr>
            <p:cNvSpPr txBox="1"/>
            <p:nvPr/>
          </p:nvSpPr>
          <p:spPr>
            <a:xfrm>
              <a:off x="3512604" y="6356356"/>
              <a:ext cx="1021113" cy="130805"/>
            </a:xfrm>
            <a:prstGeom prst="rect">
              <a:avLst/>
            </a:prstGeom>
            <a:noFill/>
            <a:ln>
              <a:noFill/>
            </a:ln>
          </p:spPr>
          <p:txBody>
            <a:bodyPr wrap="none" lIns="0" tIns="0" rIns="0" bIns="0" rtlCol="0">
              <a:spAutoFit/>
            </a:bodyPr>
            <a:lstStyle/>
            <a:p>
              <a:pPr algn="ctr"/>
              <a:r>
                <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충전소 위치 정보 불충분</a:t>
              </a:r>
            </a:p>
          </p:txBody>
        </p:sp>
        <p:sp>
          <p:nvSpPr>
            <p:cNvPr id="81" name="직사각형 80">
              <a:extLst>
                <a:ext uri="{FF2B5EF4-FFF2-40B4-BE49-F238E27FC236}">
                  <a16:creationId xmlns:a16="http://schemas.microsoft.com/office/drawing/2014/main" id="{26F50D6B-CFD0-5E9B-CBAA-31B1FC0FC4B6}"/>
                </a:ext>
              </a:extLst>
            </p:cNvPr>
            <p:cNvSpPr/>
            <p:nvPr/>
          </p:nvSpPr>
          <p:spPr>
            <a:xfrm>
              <a:off x="4587904" y="6122174"/>
              <a:ext cx="1359670" cy="138499"/>
            </a:xfrm>
            <a:prstGeom prst="rect">
              <a:avLst/>
            </a:prstGeom>
            <a:solidFill>
              <a:srgbClr val="7213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82" name="직사각형 81">
              <a:extLst>
                <a:ext uri="{FF2B5EF4-FFF2-40B4-BE49-F238E27FC236}">
                  <a16:creationId xmlns:a16="http://schemas.microsoft.com/office/drawing/2014/main" id="{C8AE765A-61C3-5608-9B76-C1247955CD9E}"/>
                </a:ext>
              </a:extLst>
            </p:cNvPr>
            <p:cNvSpPr/>
            <p:nvPr/>
          </p:nvSpPr>
          <p:spPr>
            <a:xfrm>
              <a:off x="4589231" y="6356356"/>
              <a:ext cx="702363" cy="138499"/>
            </a:xfrm>
            <a:prstGeom prst="rect">
              <a:avLst/>
            </a:prstGeom>
            <a:solidFill>
              <a:srgbClr val="7213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83" name="직사각형 82">
              <a:extLst>
                <a:ext uri="{FF2B5EF4-FFF2-40B4-BE49-F238E27FC236}">
                  <a16:creationId xmlns:a16="http://schemas.microsoft.com/office/drawing/2014/main" id="{CF7D0464-D23F-3DEE-A4C8-B7F1728E447F}"/>
                </a:ext>
              </a:extLst>
            </p:cNvPr>
            <p:cNvSpPr/>
            <p:nvPr/>
          </p:nvSpPr>
          <p:spPr>
            <a:xfrm>
              <a:off x="4590465" y="6590538"/>
              <a:ext cx="1139025" cy="138499"/>
            </a:xfrm>
            <a:prstGeom prst="rect">
              <a:avLst/>
            </a:prstGeom>
            <a:solidFill>
              <a:srgbClr val="7213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84" name="직사각형 83">
              <a:extLst>
                <a:ext uri="{FF2B5EF4-FFF2-40B4-BE49-F238E27FC236}">
                  <a16:creationId xmlns:a16="http://schemas.microsoft.com/office/drawing/2014/main" id="{E6CE59D0-AA93-DF0A-5E52-A3DA90BF8E01}"/>
                </a:ext>
              </a:extLst>
            </p:cNvPr>
            <p:cNvSpPr/>
            <p:nvPr/>
          </p:nvSpPr>
          <p:spPr>
            <a:xfrm>
              <a:off x="4591879" y="6824720"/>
              <a:ext cx="322028" cy="138499"/>
            </a:xfrm>
            <a:prstGeom prst="rect">
              <a:avLst/>
            </a:prstGeom>
            <a:solidFill>
              <a:srgbClr val="7213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85" name="직사각형 84">
              <a:extLst>
                <a:ext uri="{FF2B5EF4-FFF2-40B4-BE49-F238E27FC236}">
                  <a16:creationId xmlns:a16="http://schemas.microsoft.com/office/drawing/2014/main" id="{10A6D819-6A48-13FD-74BC-D3337095258A}"/>
                </a:ext>
              </a:extLst>
            </p:cNvPr>
            <p:cNvSpPr/>
            <p:nvPr/>
          </p:nvSpPr>
          <p:spPr>
            <a:xfrm>
              <a:off x="4591879" y="7058903"/>
              <a:ext cx="45719" cy="138499"/>
            </a:xfrm>
            <a:prstGeom prst="rect">
              <a:avLst/>
            </a:prstGeom>
            <a:solidFill>
              <a:srgbClr val="7213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86" name="TextBox 85">
              <a:extLst>
                <a:ext uri="{FF2B5EF4-FFF2-40B4-BE49-F238E27FC236}">
                  <a16:creationId xmlns:a16="http://schemas.microsoft.com/office/drawing/2014/main" id="{EDDBED7B-D916-1888-E461-4812B8BCF20D}"/>
                </a:ext>
              </a:extLst>
            </p:cNvPr>
            <p:cNvSpPr txBox="1"/>
            <p:nvPr/>
          </p:nvSpPr>
          <p:spPr>
            <a:xfrm>
              <a:off x="5993745" y="6115218"/>
              <a:ext cx="325410" cy="138499"/>
            </a:xfrm>
            <a:prstGeom prst="rect">
              <a:avLst/>
            </a:prstGeom>
            <a:noFill/>
            <a:ln>
              <a:noFill/>
            </a:ln>
          </p:spPr>
          <p:txBody>
            <a:bodyPr wrap="none" lIns="0" tIns="0" rIns="0" bIns="0" rtlCol="0">
              <a:spAutoFit/>
            </a:bodyPr>
            <a:lstStyle/>
            <a:p>
              <a:pPr algn="ctr"/>
              <a:r>
                <a:rPr lang="en-US" altLang="ko-KR" sz="900" b="1" dirty="0">
                  <a:ln>
                    <a:solidFill>
                      <a:schemeClr val="accent6">
                        <a:alpha val="0"/>
                      </a:schemeClr>
                    </a:solidFill>
                  </a:ln>
                  <a:gradFill>
                    <a:gsLst>
                      <a:gs pos="0">
                        <a:srgbClr val="7213EA"/>
                      </a:gs>
                      <a:gs pos="100000">
                        <a:srgbClr val="7213EA"/>
                      </a:gs>
                    </a:gsLst>
                    <a:lin ang="2700000" scaled="1"/>
                  </a:gradFill>
                  <a:latin typeface="KoPub돋움체 Medium" panose="02020603020101020101" pitchFamily="18" charset="-127"/>
                  <a:ea typeface="KoPub돋움체 Medium" panose="02020603020101020101" pitchFamily="18" charset="-127"/>
                </a:rPr>
                <a:t>39.7%</a:t>
              </a:r>
              <a:endParaRPr lang="ko-KR" altLang="en-US" sz="900" b="1" dirty="0">
                <a:ln>
                  <a:solidFill>
                    <a:schemeClr val="accent6">
                      <a:alpha val="0"/>
                    </a:schemeClr>
                  </a:solidFill>
                </a:ln>
                <a:gradFill>
                  <a:gsLst>
                    <a:gs pos="0">
                      <a:srgbClr val="7213EA"/>
                    </a:gs>
                    <a:gs pos="100000">
                      <a:srgbClr val="7213EA"/>
                    </a:gs>
                  </a:gsLst>
                  <a:lin ang="2700000" scaled="1"/>
                </a:gradFill>
                <a:latin typeface="KoPub돋움체 Medium" panose="02020603020101020101" pitchFamily="18" charset="-127"/>
                <a:ea typeface="KoPub돋움체 Medium" panose="02020603020101020101" pitchFamily="18" charset="-127"/>
              </a:endParaRPr>
            </a:p>
          </p:txBody>
        </p:sp>
        <p:sp>
          <p:nvSpPr>
            <p:cNvPr id="87" name="TextBox 86">
              <a:extLst>
                <a:ext uri="{FF2B5EF4-FFF2-40B4-BE49-F238E27FC236}">
                  <a16:creationId xmlns:a16="http://schemas.microsoft.com/office/drawing/2014/main" id="{76F9C404-F70C-440D-5AB1-417842008096}"/>
                </a:ext>
              </a:extLst>
            </p:cNvPr>
            <p:cNvSpPr txBox="1"/>
            <p:nvPr/>
          </p:nvSpPr>
          <p:spPr>
            <a:xfrm>
              <a:off x="5756294" y="6594529"/>
              <a:ext cx="325410" cy="138499"/>
            </a:xfrm>
            <a:prstGeom prst="rect">
              <a:avLst/>
            </a:prstGeom>
            <a:noFill/>
            <a:ln>
              <a:noFill/>
            </a:ln>
          </p:spPr>
          <p:txBody>
            <a:bodyPr wrap="none" lIns="0" tIns="0" rIns="0" bIns="0" rtlCol="0">
              <a:spAutoFit/>
            </a:bodyPr>
            <a:lstStyle/>
            <a:p>
              <a:pPr algn="ctr"/>
              <a:r>
                <a:rPr lang="en-US" altLang="ko-KR" sz="900" b="1" dirty="0">
                  <a:ln>
                    <a:solidFill>
                      <a:schemeClr val="accent6">
                        <a:alpha val="0"/>
                      </a:schemeClr>
                    </a:solidFill>
                  </a:ln>
                  <a:gradFill>
                    <a:gsLst>
                      <a:gs pos="0">
                        <a:srgbClr val="7213EA"/>
                      </a:gs>
                      <a:gs pos="100000">
                        <a:srgbClr val="7213EA"/>
                      </a:gs>
                    </a:gsLst>
                    <a:lin ang="2700000" scaled="1"/>
                  </a:gradFill>
                  <a:latin typeface="KoPub돋움체 Medium" panose="02020603020101020101" pitchFamily="18" charset="-127"/>
                  <a:ea typeface="KoPub돋움체 Medium" panose="02020603020101020101" pitchFamily="18" charset="-127"/>
                </a:rPr>
                <a:t>31.5%</a:t>
              </a:r>
              <a:endParaRPr lang="ko-KR" altLang="en-US" sz="900" b="1" dirty="0">
                <a:ln>
                  <a:solidFill>
                    <a:schemeClr val="accent6">
                      <a:alpha val="0"/>
                    </a:schemeClr>
                  </a:solidFill>
                </a:ln>
                <a:gradFill>
                  <a:gsLst>
                    <a:gs pos="0">
                      <a:srgbClr val="7213EA"/>
                    </a:gs>
                    <a:gs pos="100000">
                      <a:srgbClr val="7213EA"/>
                    </a:gs>
                  </a:gsLst>
                  <a:lin ang="2700000" scaled="1"/>
                </a:gradFill>
                <a:latin typeface="KoPub돋움체 Medium" panose="02020603020101020101" pitchFamily="18" charset="-127"/>
                <a:ea typeface="KoPub돋움체 Medium" panose="02020603020101020101" pitchFamily="18" charset="-127"/>
              </a:endParaRPr>
            </a:p>
          </p:txBody>
        </p:sp>
      </p:grpSp>
      <p:sp>
        <p:nvSpPr>
          <p:cNvPr id="88" name="직사각형 87">
            <a:extLst>
              <a:ext uri="{FF2B5EF4-FFF2-40B4-BE49-F238E27FC236}">
                <a16:creationId xmlns:a16="http://schemas.microsoft.com/office/drawing/2014/main" id="{31367D26-F192-F143-ACB7-25BE3B01930F}"/>
              </a:ext>
            </a:extLst>
          </p:cNvPr>
          <p:cNvSpPr/>
          <p:nvPr/>
        </p:nvSpPr>
        <p:spPr>
          <a:xfrm>
            <a:off x="3429000" y="7458955"/>
            <a:ext cx="3095626" cy="1291640"/>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89" name="TextBox 88">
            <a:extLst>
              <a:ext uri="{FF2B5EF4-FFF2-40B4-BE49-F238E27FC236}">
                <a16:creationId xmlns:a16="http://schemas.microsoft.com/office/drawing/2014/main" id="{5B952689-69BC-359A-3AF6-FD625E367277}"/>
              </a:ext>
            </a:extLst>
          </p:cNvPr>
          <p:cNvSpPr txBox="1"/>
          <p:nvPr/>
        </p:nvSpPr>
        <p:spPr>
          <a:xfrm>
            <a:off x="3460970" y="7256034"/>
            <a:ext cx="3060000" cy="153888"/>
          </a:xfrm>
          <a:prstGeom prst="rect">
            <a:avLst/>
          </a:prstGeom>
          <a:noFill/>
          <a:ln>
            <a:solidFill>
              <a:schemeClr val="bg1"/>
            </a:solidFill>
          </a:ln>
        </p:spPr>
        <p:txBody>
          <a:bodyPr wrap="square" lIns="0" tIns="0" rIns="0" bIns="0" rtlCol="0">
            <a:spAutoFit/>
          </a:bodyPr>
          <a:lstStyle/>
          <a:p>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4. </a:t>
            </a: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불편사항 </a:t>
            </a: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(EV Infra </a:t>
            </a: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조사 결과</a:t>
            </a: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endPar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graphicFrame>
        <p:nvGraphicFramePr>
          <p:cNvPr id="90" name="표 58">
            <a:extLst>
              <a:ext uri="{FF2B5EF4-FFF2-40B4-BE49-F238E27FC236}">
                <a16:creationId xmlns:a16="http://schemas.microsoft.com/office/drawing/2014/main" id="{E48179E5-A44D-6B56-B223-83F66DFF3BEF}"/>
              </a:ext>
            </a:extLst>
          </p:cNvPr>
          <p:cNvGraphicFramePr>
            <a:graphicFrameLocks noGrp="1"/>
          </p:cNvGraphicFramePr>
          <p:nvPr>
            <p:extLst>
              <p:ext uri="{D42A27DB-BD31-4B8C-83A1-F6EECF244321}">
                <p14:modId xmlns:p14="http://schemas.microsoft.com/office/powerpoint/2010/main" val="3942591196"/>
              </p:ext>
            </p:extLst>
          </p:nvPr>
        </p:nvGraphicFramePr>
        <p:xfrm>
          <a:off x="3539934" y="7554600"/>
          <a:ext cx="2884722" cy="1108615"/>
        </p:xfrm>
        <a:graphic>
          <a:graphicData uri="http://schemas.openxmlformats.org/drawingml/2006/table">
            <a:tbl>
              <a:tblPr firstRow="1" bandRow="1">
                <a:tableStyleId>{5940675A-B579-460E-94D1-54222C63F5DA}</a:tableStyleId>
              </a:tblPr>
              <a:tblGrid>
                <a:gridCol w="2349501">
                  <a:extLst>
                    <a:ext uri="{9D8B030D-6E8A-4147-A177-3AD203B41FA5}">
                      <a16:colId xmlns:a16="http://schemas.microsoft.com/office/drawing/2014/main" val="3304444050"/>
                    </a:ext>
                  </a:extLst>
                </a:gridCol>
                <a:gridCol w="535221">
                  <a:extLst>
                    <a:ext uri="{9D8B030D-6E8A-4147-A177-3AD203B41FA5}">
                      <a16:colId xmlns:a16="http://schemas.microsoft.com/office/drawing/2014/main" val="3046051457"/>
                    </a:ext>
                  </a:extLst>
                </a:gridCol>
              </a:tblGrid>
              <a:tr h="221723">
                <a:tc>
                  <a:txBody>
                    <a:bodyPr/>
                    <a:lstStyle/>
                    <a:p>
                      <a:pPr latinLnBrk="1"/>
                      <a:r>
                        <a:rPr lang="ko-KR" altLang="en-US" sz="850" b="1"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잦은 충전기 고장</a:t>
                      </a:r>
                    </a:p>
                  </a:txBody>
                  <a:tcPr>
                    <a:lnL w="12700" cap="flat" cmpd="sng" algn="ctr">
                      <a:solidFill>
                        <a:srgbClr val="76D2FF"/>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76D2FF"/>
                      </a:solidFill>
                      <a:prstDash val="solid"/>
                      <a:round/>
                      <a:headEnd type="none" w="med" len="med"/>
                      <a:tailEnd type="none" w="med" len="med"/>
                    </a:lnT>
                    <a:lnB w="12700" cap="flat" cmpd="sng" algn="ctr">
                      <a:solidFill>
                        <a:srgbClr val="76D2FF"/>
                      </a:solidFill>
                      <a:prstDash val="solid"/>
                      <a:round/>
                      <a:headEnd type="none" w="med" len="med"/>
                      <a:tailEnd type="none" w="med" len="med"/>
                    </a:lnB>
                    <a:lnTlToBr w="12700" cmpd="sng">
                      <a:noFill/>
                      <a:prstDash val="solid"/>
                    </a:lnTlToBr>
                    <a:lnBlToTr w="12700" cmpd="sng">
                      <a:noFill/>
                      <a:prstDash val="solid"/>
                    </a:lnBlToTr>
                    <a:solidFill>
                      <a:srgbClr val="B9E8FF"/>
                    </a:solidFill>
                  </a:tcPr>
                </a:tc>
                <a:tc>
                  <a:txBody>
                    <a:bodyPr/>
                    <a:lstStyle/>
                    <a:p>
                      <a:pPr latinLnBrk="1"/>
                      <a:r>
                        <a:rPr lang="en-US" altLang="ko-KR" sz="850" b="1"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31.0%</a:t>
                      </a:r>
                      <a:endParaRPr lang="ko-KR" altLang="en-US" sz="850" b="1"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75000"/>
                        </a:schemeClr>
                      </a:solidFill>
                      <a:prstDash val="solid"/>
                      <a:round/>
                      <a:headEnd type="none" w="med" len="med"/>
                      <a:tailEnd type="none" w="med" len="med"/>
                    </a:lnL>
                    <a:lnR w="12700" cap="flat" cmpd="sng" algn="ctr">
                      <a:solidFill>
                        <a:srgbClr val="76D2FF"/>
                      </a:solidFill>
                      <a:prstDash val="solid"/>
                      <a:round/>
                      <a:headEnd type="none" w="med" len="med"/>
                      <a:tailEnd type="none" w="med" len="med"/>
                    </a:lnR>
                    <a:lnT w="12700" cap="flat" cmpd="sng" algn="ctr">
                      <a:solidFill>
                        <a:srgbClr val="76D2FF"/>
                      </a:solidFill>
                      <a:prstDash val="solid"/>
                      <a:round/>
                      <a:headEnd type="none" w="med" len="med"/>
                      <a:tailEnd type="none" w="med" len="med"/>
                    </a:lnT>
                    <a:lnB w="12700" cap="flat" cmpd="sng" algn="ctr">
                      <a:solidFill>
                        <a:srgbClr val="76D2FF"/>
                      </a:solidFill>
                      <a:prstDash val="solid"/>
                      <a:round/>
                      <a:headEnd type="none" w="med" len="med"/>
                      <a:tailEnd type="none" w="med" len="med"/>
                    </a:lnB>
                    <a:lnTlToBr w="12700" cmpd="sng">
                      <a:noFill/>
                      <a:prstDash val="solid"/>
                    </a:lnTlToBr>
                    <a:lnBlToTr w="12700" cmpd="sng">
                      <a:noFill/>
                      <a:prstDash val="solid"/>
                    </a:lnBlToTr>
                    <a:solidFill>
                      <a:srgbClr val="B9E8FF"/>
                    </a:solidFill>
                  </a:tcPr>
                </a:tc>
                <a:extLst>
                  <a:ext uri="{0D108BD9-81ED-4DB2-BD59-A6C34878D82A}">
                    <a16:rowId xmlns:a16="http://schemas.microsoft.com/office/drawing/2014/main" val="1530579694"/>
                  </a:ext>
                </a:extLst>
              </a:tr>
              <a:tr h="221723">
                <a:tc>
                  <a:txBody>
                    <a:bodyPr/>
                    <a:lstStyle/>
                    <a:p>
                      <a:pPr latinLnBrk="1"/>
                      <a:r>
                        <a:rPr lang="ko-KR" altLang="en-US"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다른 전기차 이용자의 충전 매너</a:t>
                      </a:r>
                    </a:p>
                  </a:txBody>
                  <a:tcP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76D2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26.1%</a:t>
                      </a:r>
                      <a:endParaRPr lang="ko-KR" altLang="en-US"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6D2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15338545"/>
                  </a:ext>
                </a:extLst>
              </a:tr>
              <a:tr h="221723">
                <a:tc>
                  <a:txBody>
                    <a:bodyPr/>
                    <a:lstStyle/>
                    <a:p>
                      <a:pPr latinLnBrk="1"/>
                      <a:r>
                        <a:rPr lang="en-US" altLang="ko-KR"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a:t>
                      </a:r>
                      <a:r>
                        <a:rPr lang="ko-KR" altLang="en-US"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사용가능</a:t>
                      </a:r>
                      <a:r>
                        <a:rPr lang="en-US" altLang="ko-KR"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 </a:t>
                      </a:r>
                      <a:r>
                        <a:rPr lang="ko-KR" altLang="en-US"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확인 후 방문했으나</a:t>
                      </a:r>
                      <a:r>
                        <a:rPr lang="en-US" altLang="ko-KR"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 </a:t>
                      </a:r>
                      <a:r>
                        <a:rPr lang="ko-KR" altLang="en-US"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다른 차 충전 중</a:t>
                      </a:r>
                    </a:p>
                  </a:txBody>
                  <a:tcP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20.6%</a:t>
                      </a:r>
                      <a:endParaRPr lang="ko-KR" altLang="en-US"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21129676"/>
                  </a:ext>
                </a:extLst>
              </a:tr>
              <a:tr h="221723">
                <a:tc>
                  <a:txBody>
                    <a:bodyPr/>
                    <a:lstStyle/>
                    <a:p>
                      <a:pPr latinLnBrk="1"/>
                      <a:r>
                        <a:rPr lang="ko-KR" altLang="en-US"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충전기가 위치한 주차장의 과도한 </a:t>
                      </a:r>
                      <a:r>
                        <a:rPr lang="ko-KR" altLang="en-US" sz="850" b="0" kern="1200" dirty="0" err="1">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주차비</a:t>
                      </a:r>
                      <a:endParaRPr lang="ko-KR" altLang="en-US"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10.2%</a:t>
                      </a:r>
                      <a:endParaRPr lang="ko-KR" altLang="en-US"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70773629"/>
                  </a:ext>
                </a:extLst>
              </a:tr>
              <a:tr h="221723">
                <a:tc>
                  <a:txBody>
                    <a:bodyPr/>
                    <a:lstStyle/>
                    <a:p>
                      <a:pPr latinLnBrk="1"/>
                      <a:r>
                        <a:rPr lang="ko-KR" altLang="en-US"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잦은 결제 오류</a:t>
                      </a:r>
                    </a:p>
                  </a:txBody>
                  <a:tcP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rPr>
                        <a:t>6.9%</a:t>
                      </a:r>
                      <a:endParaRPr lang="ko-KR" altLang="en-US" sz="850" b="0" kern="12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endParaRPr>
                    </a:p>
                  </a:txBody>
                  <a:tcP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7107134"/>
                  </a:ext>
                </a:extLst>
              </a:tr>
            </a:tbl>
          </a:graphicData>
        </a:graphic>
      </p:graphicFrame>
    </p:spTree>
    <p:extLst>
      <p:ext uri="{BB962C8B-B14F-4D97-AF65-F5344CB8AC3E}">
        <p14:creationId xmlns:p14="http://schemas.microsoft.com/office/powerpoint/2010/main" val="4020231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앞서 언급한 단점 외에도 충전소 위치 정보가 불충분하다는 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정보를 사전에 미리 확인하고 방문했으나 바로 충전하지 못하고 대기해야 할 때가 있다는 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충전기가 위치한 주차장에서 과도하게 주차비를 내야 한다는 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결제 오류가 잦다는 점 등도 전기차 충전 인프라 사용 시 불편사항으로 꼽혔다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향후 전기차 충전 인프라 시장의 꾸준한 성장을 위해서는 이러한 단점들이 개선되어야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소비자는 그들의 불편사항을 해결해주는 기업의 서비스를 적극적으로 이용할 것이라는 점이 자명하므로 기업은 이러한 불편사항을 효율적이고 효과적으로 해결하는 방안을 모색해야 할 것이다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1546308"/>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2" name="그림 1" descr="텍스트이(가) 표시된 사진&#10;&#10;자동 생성된 설명">
            <a:extLst>
              <a:ext uri="{FF2B5EF4-FFF2-40B4-BE49-F238E27FC236}">
                <a16:creationId xmlns:a16="http://schemas.microsoft.com/office/drawing/2014/main" id="{78704862-1BD0-4527-E48D-B2E7EB59FD8F}"/>
              </a:ext>
            </a:extLst>
          </p:cNvPr>
          <p:cNvPicPr>
            <a:picLocks noChangeAspect="1"/>
          </p:cNvPicPr>
          <p:nvPr/>
        </p:nvPicPr>
        <p:blipFill rotWithShape="1">
          <a:blip r:embed="rId3"/>
          <a:srcRect l="20304"/>
          <a:stretch/>
        </p:blipFill>
        <p:spPr>
          <a:xfrm>
            <a:off x="333375" y="3461804"/>
            <a:ext cx="6191250" cy="5775859"/>
          </a:xfrm>
          <a:prstGeom prst="rect">
            <a:avLst/>
          </a:prstGeom>
        </p:spPr>
      </p:pic>
    </p:spTree>
    <p:extLst>
      <p:ext uri="{BB962C8B-B14F-4D97-AF65-F5344CB8AC3E}">
        <p14:creationId xmlns:p14="http://schemas.microsoft.com/office/powerpoint/2010/main" val="3934802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전기차 충전 인프라 시장 선점을 위한 핵심 질문 </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3</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가지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소비자의 다양한 불편사항들을 전기차 충전 인프라의 핵심 </a:t>
            </a:r>
            <a:r>
              <a:rPr kumimoji="0" lang="ko-KR" altLang="en-US" sz="1050" b="0" i="0" u="none" strike="noStrike" kern="1200" cap="none" spc="0" normalizeH="0" baseline="0" noProof="0" dirty="0" err="1">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밸류체인</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단계와 연결하면</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충전소 구축부터 운영 및 관련 서비스 제공 단계에 이르는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충전 서비스 사업</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분야에서 불편사항이 더 두드러짐을 알 수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이에 따라 본 보고서에서는 충전 서비스 사업 관련 </a:t>
            </a:r>
            <a:r>
              <a:rPr kumimoji="0" lang="ko-KR" altLang="en-US" sz="1050" b="0" i="0" u="none" strike="noStrike" kern="1200" cap="none" spc="0" normalizeH="0" baseline="0" noProof="0" dirty="0" err="1">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밸류체인</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즉</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충전소 구축</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운영</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 관련 서비스 단계에서 도출되는 불편사항을 중심으로 향후 인프라 시장 선점을 위한 핵심 이슈를 도출했다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먼저 충전소 구축 단계부터 살펴보자</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전기차 사용자는 충전소 구축 단계와 관련하여 충전소 개수 자체가 부족하다는 점과 </a:t>
            </a:r>
            <a:r>
              <a:rPr kumimoji="0" lang="ko-KR" altLang="en-US" sz="1050" b="0" i="0" u="none" strike="noStrike" kern="1200" cap="none" spc="0" normalizeH="0" baseline="0" noProof="0" dirty="0" err="1">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완속</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충전소가 대다수를 차지함으로써 충전 시간이 오래 걸린다는 점</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충전기가 위치한 곳에 따라 주차비용이 과도하게 발생할 수 있다는 점을 단점으로 꼽고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이러한 문제를 해결하기 위해서는 전기차 충전소의 비즈니스 모델을 고려해야 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사용자의 편의성도 극대화해야 하지만 사업자의 수익성도 담보해야 하기 때문이다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사용자의 니즈를 충족하면서 경제성도 갖추기 위해서는 충전소 설치 후보 지역의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잠재</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고객 규모</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해당 지역의 유동 인구 수</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전기차 충전 관련 라이프 스타일</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소득 규모</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충전기 설치 유형</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충전소 구축</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또는 충전기만 설치 등</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충전기 설치 시 제휴 업체의 특성</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등 다양한 변수를 토대로 가장 적절한 충전소 유형과 입지를 도출해야 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507455"/>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 name="그룹 2">
            <a:extLst>
              <a:ext uri="{FF2B5EF4-FFF2-40B4-BE49-F238E27FC236}">
                <a16:creationId xmlns:a16="http://schemas.microsoft.com/office/drawing/2014/main" id="{3E3FDE2E-A637-3069-8F2F-5D0CD45F454D}"/>
              </a:ext>
            </a:extLst>
          </p:cNvPr>
          <p:cNvGrpSpPr/>
          <p:nvPr/>
        </p:nvGrpSpPr>
        <p:grpSpPr>
          <a:xfrm>
            <a:off x="168265" y="2462291"/>
            <a:ext cx="1813778" cy="2715742"/>
            <a:chOff x="162169" y="1816262"/>
            <a:chExt cx="1813778" cy="2715742"/>
          </a:xfrm>
        </p:grpSpPr>
        <p:sp>
          <p:nvSpPr>
            <p:cNvPr id="4" name="TextBox 3">
              <a:extLst>
                <a:ext uri="{FF2B5EF4-FFF2-40B4-BE49-F238E27FC236}">
                  <a16:creationId xmlns:a16="http://schemas.microsoft.com/office/drawing/2014/main" id="{D341D355-02A8-F0AA-FE77-BBC3DC22D465}"/>
                </a:ext>
              </a:extLst>
            </p:cNvPr>
            <p:cNvSpPr txBox="1"/>
            <p:nvPr/>
          </p:nvSpPr>
          <p:spPr>
            <a:xfrm>
              <a:off x="1427843" y="3331675"/>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6" name="TextBox 5">
              <a:extLst>
                <a:ext uri="{FF2B5EF4-FFF2-40B4-BE49-F238E27FC236}">
                  <a16:creationId xmlns:a16="http://schemas.microsoft.com/office/drawing/2014/main" id="{2687FDBA-F5F1-9A87-83C5-A9D154EE58E9}"/>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7" name="TextBox 6">
              <a:extLst>
                <a:ext uri="{FF2B5EF4-FFF2-40B4-BE49-F238E27FC236}">
                  <a16:creationId xmlns:a16="http://schemas.microsoft.com/office/drawing/2014/main" id="{018F0268-CA98-1F26-7934-C8E9EFF18340}"/>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첫 번째 핵심 질문</a:t>
              </a:r>
              <a:r>
                <a:rPr lang="en-US" altLang="ko-KR" spc="-20" dirty="0">
                  <a:solidFill>
                    <a:schemeClr val="accent4"/>
                  </a:solidFill>
                </a:rPr>
                <a:t>: </a:t>
              </a:r>
            </a:p>
            <a:p>
              <a:r>
                <a:rPr lang="ko-KR" altLang="en-US" spc="-20" dirty="0">
                  <a:solidFill>
                    <a:schemeClr val="accent4"/>
                  </a:solidFill>
                </a:rPr>
                <a:t>소비자의 편의성과 기업의 수익성을 달성하기 위해 어떤 충전소를 어디에 구축할 것인가</a:t>
              </a:r>
              <a:r>
                <a:rPr lang="en-US" altLang="ko-KR" spc="-20" dirty="0">
                  <a:solidFill>
                    <a:schemeClr val="accent4"/>
                  </a:solidFill>
                </a:rPr>
                <a:t>?</a:t>
              </a:r>
              <a:r>
                <a:rPr lang="ko-KR" altLang="en-US" spc="-20" dirty="0">
                  <a:solidFill>
                    <a:schemeClr val="accent4"/>
                  </a:solidFill>
                </a:rPr>
                <a:t> </a:t>
              </a:r>
              <a:endParaRPr lang="en-US" altLang="ko-KR" spc="-20" dirty="0">
                <a:solidFill>
                  <a:schemeClr val="accent4"/>
                </a:solidFill>
              </a:endParaRPr>
            </a:p>
          </p:txBody>
        </p:sp>
      </p:grpSp>
      <p:sp>
        <p:nvSpPr>
          <p:cNvPr id="11" name="직사각형 10">
            <a:extLst>
              <a:ext uri="{FF2B5EF4-FFF2-40B4-BE49-F238E27FC236}">
                <a16:creationId xmlns:a16="http://schemas.microsoft.com/office/drawing/2014/main" id="{FF33DE98-5847-CEF9-78E1-519F3BEAFA22}"/>
              </a:ext>
            </a:extLst>
          </p:cNvPr>
          <p:cNvSpPr/>
          <p:nvPr/>
        </p:nvSpPr>
        <p:spPr>
          <a:xfrm>
            <a:off x="5039470" y="5087925"/>
            <a:ext cx="1485155" cy="502764"/>
          </a:xfrm>
          <a:prstGeom prst="rect">
            <a:avLst/>
          </a:prstGeom>
          <a:solidFill>
            <a:schemeClr val="bg1">
              <a:lumMod val="8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3" name="직사각형 12">
            <a:extLst>
              <a:ext uri="{FF2B5EF4-FFF2-40B4-BE49-F238E27FC236}">
                <a16:creationId xmlns:a16="http://schemas.microsoft.com/office/drawing/2014/main" id="{8489ADA3-A27C-7AD3-E392-DC2B06DCFAD1}"/>
              </a:ext>
            </a:extLst>
          </p:cNvPr>
          <p:cNvSpPr/>
          <p:nvPr/>
        </p:nvSpPr>
        <p:spPr>
          <a:xfrm>
            <a:off x="3268670" y="7296335"/>
            <a:ext cx="1350335" cy="1627322"/>
          </a:xfrm>
          <a:prstGeom prst="rect">
            <a:avLst/>
          </a:prstGeom>
          <a:solidFill>
            <a:srgbClr val="E5E0F3"/>
          </a:solidFill>
          <a:ln>
            <a:solidFill>
              <a:srgbClr val="CCB7FF"/>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ko-KR" altLang="en-US" sz="1000" b="1" dirty="0">
                <a:ln>
                  <a:solidFill>
                    <a:srgbClr val="D9D9D9">
                      <a:alpha val="0"/>
                    </a:srgbClr>
                  </a:solidFill>
                </a:ln>
                <a:solidFill>
                  <a:srgbClr val="7213EA"/>
                </a:solidFill>
                <a:latin typeface="KoPub돋움체 Medium" panose="00000600000000000000" pitchFamily="2" charset="-127"/>
                <a:ea typeface="KoPub돋움체 Medium" panose="00000600000000000000" pitchFamily="2" charset="-127"/>
              </a:rPr>
              <a:t>충전 서비스 </a:t>
            </a:r>
          </a:p>
        </p:txBody>
      </p:sp>
      <p:sp>
        <p:nvSpPr>
          <p:cNvPr id="14" name="직사각형 13">
            <a:extLst>
              <a:ext uri="{FF2B5EF4-FFF2-40B4-BE49-F238E27FC236}">
                <a16:creationId xmlns:a16="http://schemas.microsoft.com/office/drawing/2014/main" id="{BD97B2D9-7365-ED17-88E7-3D6DEB3DACEF}"/>
              </a:ext>
            </a:extLst>
          </p:cNvPr>
          <p:cNvSpPr/>
          <p:nvPr/>
        </p:nvSpPr>
        <p:spPr>
          <a:xfrm>
            <a:off x="3264195" y="6067872"/>
            <a:ext cx="1350335" cy="1176523"/>
          </a:xfrm>
          <a:prstGeom prst="rect">
            <a:avLst/>
          </a:prstGeom>
          <a:solidFill>
            <a:srgbClr val="E1F7FF"/>
          </a:solidFill>
          <a:ln>
            <a:solidFill>
              <a:srgbClr val="B9E8FF"/>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ko-KR" altLang="en-US" sz="1000" b="1" dirty="0">
                <a:ln>
                  <a:solidFill>
                    <a:srgbClr val="D9D9D9">
                      <a:alpha val="0"/>
                    </a:srgbClr>
                  </a:solidFill>
                </a:ln>
                <a:solidFill>
                  <a:srgbClr val="00B8F5"/>
                </a:solidFill>
                <a:latin typeface="KoPub돋움체 Medium" panose="00000600000000000000" pitchFamily="2" charset="-127"/>
                <a:ea typeface="KoPub돋움체 Medium" panose="00000600000000000000" pitchFamily="2" charset="-127"/>
              </a:rPr>
              <a:t>충전기 제조 및 설치</a:t>
            </a:r>
          </a:p>
        </p:txBody>
      </p:sp>
      <p:sp>
        <p:nvSpPr>
          <p:cNvPr id="15" name="TextBox 14">
            <a:extLst>
              <a:ext uri="{FF2B5EF4-FFF2-40B4-BE49-F238E27FC236}">
                <a16:creationId xmlns:a16="http://schemas.microsoft.com/office/drawing/2014/main" id="{24316BD5-5FC8-A5C1-02BD-1E241D5EA6D9}"/>
              </a:ext>
            </a:extLst>
          </p:cNvPr>
          <p:cNvSpPr txBox="1"/>
          <p:nvPr/>
        </p:nvSpPr>
        <p:spPr>
          <a:xfrm>
            <a:off x="333375" y="4823865"/>
            <a:ext cx="4194034"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전기차 사용자의 불편사항을 통해 도출한 충전 인프라 시장 핵심 질문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16" name="직사각형 15">
            <a:extLst>
              <a:ext uri="{FF2B5EF4-FFF2-40B4-BE49-F238E27FC236}">
                <a16:creationId xmlns:a16="http://schemas.microsoft.com/office/drawing/2014/main" id="{6012317D-EAD6-AEA3-0CE6-341C6938E1FF}"/>
              </a:ext>
            </a:extLst>
          </p:cNvPr>
          <p:cNvSpPr/>
          <p:nvPr/>
        </p:nvSpPr>
        <p:spPr>
          <a:xfrm>
            <a:off x="333376" y="9019337"/>
            <a:ext cx="6226876" cy="47838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17" name="직사각형 16">
            <a:extLst>
              <a:ext uri="{FF2B5EF4-FFF2-40B4-BE49-F238E27FC236}">
                <a16:creationId xmlns:a16="http://schemas.microsoft.com/office/drawing/2014/main" id="{C3A1D869-A12D-BC34-0169-56ABC83AB8F6}"/>
              </a:ext>
            </a:extLst>
          </p:cNvPr>
          <p:cNvSpPr/>
          <p:nvPr/>
        </p:nvSpPr>
        <p:spPr>
          <a:xfrm>
            <a:off x="333376" y="6067872"/>
            <a:ext cx="2447924" cy="266816"/>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충전소 개수 부족  </a:t>
            </a:r>
          </a:p>
        </p:txBody>
      </p:sp>
      <p:sp>
        <p:nvSpPr>
          <p:cNvPr id="18" name="직사각형 17">
            <a:extLst>
              <a:ext uri="{FF2B5EF4-FFF2-40B4-BE49-F238E27FC236}">
                <a16:creationId xmlns:a16="http://schemas.microsoft.com/office/drawing/2014/main" id="{9013F770-0BD0-CC07-F2F1-87794C30BAB2}"/>
              </a:ext>
            </a:extLst>
          </p:cNvPr>
          <p:cNvSpPr/>
          <p:nvPr/>
        </p:nvSpPr>
        <p:spPr>
          <a:xfrm>
            <a:off x="333375" y="6437725"/>
            <a:ext cx="2447924" cy="266816"/>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충전 시간이 오래 걸림</a:t>
            </a:r>
            <a:endParaRPr lang="ko-KR" altLang="en-US"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19" name="직사각형 18">
            <a:extLst>
              <a:ext uri="{FF2B5EF4-FFF2-40B4-BE49-F238E27FC236}">
                <a16:creationId xmlns:a16="http://schemas.microsoft.com/office/drawing/2014/main" id="{7CDC0F82-4C9F-F25E-C49E-AA2985D89CBE}"/>
              </a:ext>
            </a:extLst>
          </p:cNvPr>
          <p:cNvSpPr/>
          <p:nvPr/>
        </p:nvSpPr>
        <p:spPr>
          <a:xfrm>
            <a:off x="333375" y="6807578"/>
            <a:ext cx="2447924" cy="266816"/>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잦은 충전기 고장</a:t>
            </a:r>
          </a:p>
        </p:txBody>
      </p:sp>
      <p:sp>
        <p:nvSpPr>
          <p:cNvPr id="20" name="직사각형 19">
            <a:extLst>
              <a:ext uri="{FF2B5EF4-FFF2-40B4-BE49-F238E27FC236}">
                <a16:creationId xmlns:a16="http://schemas.microsoft.com/office/drawing/2014/main" id="{4A246506-DAD2-8D29-D6E0-4B40918F61EB}"/>
              </a:ext>
            </a:extLst>
          </p:cNvPr>
          <p:cNvSpPr/>
          <p:nvPr/>
        </p:nvSpPr>
        <p:spPr>
          <a:xfrm>
            <a:off x="333374" y="7177431"/>
            <a:ext cx="2447924" cy="266816"/>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충전소 위치 정보 불충분</a:t>
            </a:r>
          </a:p>
        </p:txBody>
      </p:sp>
      <p:sp>
        <p:nvSpPr>
          <p:cNvPr id="21" name="직사각형 20">
            <a:extLst>
              <a:ext uri="{FF2B5EF4-FFF2-40B4-BE49-F238E27FC236}">
                <a16:creationId xmlns:a16="http://schemas.microsoft.com/office/drawing/2014/main" id="{61B43AB0-D8AE-33E2-E15B-A63937B4F4EE}"/>
              </a:ext>
            </a:extLst>
          </p:cNvPr>
          <p:cNvSpPr/>
          <p:nvPr/>
        </p:nvSpPr>
        <p:spPr>
          <a:xfrm>
            <a:off x="333376" y="7547284"/>
            <a:ext cx="2447924" cy="266816"/>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충전기가 위치한 주차장의 과도한 </a:t>
            </a:r>
            <a:r>
              <a:rPr lang="ko-KR" altLang="en-US" sz="900" b="1" dirty="0" err="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주차비</a:t>
            </a:r>
            <a:endParaRPr lang="ko-KR" altLang="en-US"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22" name="직사각형 21">
            <a:extLst>
              <a:ext uri="{FF2B5EF4-FFF2-40B4-BE49-F238E27FC236}">
                <a16:creationId xmlns:a16="http://schemas.microsoft.com/office/drawing/2014/main" id="{E91A0926-85ED-5987-20AD-35D37A09FDCD}"/>
              </a:ext>
            </a:extLst>
          </p:cNvPr>
          <p:cNvSpPr/>
          <p:nvPr/>
        </p:nvSpPr>
        <p:spPr>
          <a:xfrm>
            <a:off x="333375" y="7917137"/>
            <a:ext cx="2447924" cy="266816"/>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잦은 결제 오류</a:t>
            </a:r>
          </a:p>
        </p:txBody>
      </p:sp>
      <p:sp>
        <p:nvSpPr>
          <p:cNvPr id="23" name="직사각형 22">
            <a:extLst>
              <a:ext uri="{FF2B5EF4-FFF2-40B4-BE49-F238E27FC236}">
                <a16:creationId xmlns:a16="http://schemas.microsoft.com/office/drawing/2014/main" id="{32D3DF7A-7BC2-1E02-55F4-90802495FB37}"/>
              </a:ext>
            </a:extLst>
          </p:cNvPr>
          <p:cNvSpPr/>
          <p:nvPr/>
        </p:nvSpPr>
        <p:spPr>
          <a:xfrm>
            <a:off x="333375" y="8286990"/>
            <a:ext cx="2447924" cy="266816"/>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다른 전기차 이용자의 충전 매너 </a:t>
            </a:r>
          </a:p>
        </p:txBody>
      </p:sp>
      <p:sp>
        <p:nvSpPr>
          <p:cNvPr id="24" name="직사각형 23">
            <a:extLst>
              <a:ext uri="{FF2B5EF4-FFF2-40B4-BE49-F238E27FC236}">
                <a16:creationId xmlns:a16="http://schemas.microsoft.com/office/drawing/2014/main" id="{CDD10F0A-1372-B162-4CDF-D4B702F20FBF}"/>
              </a:ext>
            </a:extLst>
          </p:cNvPr>
          <p:cNvSpPr/>
          <p:nvPr/>
        </p:nvSpPr>
        <p:spPr>
          <a:xfrm>
            <a:off x="333375" y="8656841"/>
            <a:ext cx="2447924" cy="266816"/>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ko-KR" altLang="en-US"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사용가능 확인 후 방문했으나 다른 차 충전 중</a:t>
            </a:r>
          </a:p>
        </p:txBody>
      </p:sp>
      <p:sp>
        <p:nvSpPr>
          <p:cNvPr id="25" name="TextBox 24">
            <a:extLst>
              <a:ext uri="{FF2B5EF4-FFF2-40B4-BE49-F238E27FC236}">
                <a16:creationId xmlns:a16="http://schemas.microsoft.com/office/drawing/2014/main" id="{FB20F799-9DD9-66F5-BFA3-0FE6698E09EC}"/>
              </a:ext>
            </a:extLst>
          </p:cNvPr>
          <p:cNvSpPr txBox="1"/>
          <p:nvPr/>
        </p:nvSpPr>
        <p:spPr>
          <a:xfrm>
            <a:off x="552841" y="5790293"/>
            <a:ext cx="2008992" cy="261610"/>
          </a:xfrm>
          <a:prstGeom prst="rect">
            <a:avLst/>
          </a:prstGeom>
          <a:noFill/>
        </p:spPr>
        <p:txBody>
          <a:bodyPr wrap="square">
            <a:spAutoFit/>
          </a:bodyPr>
          <a:lstStyle/>
          <a:p>
            <a:pPr algn="ct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 </a:t>
            </a:r>
            <a:r>
              <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전기차 사용자 불편사항 </a:t>
            </a: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&gt;</a:t>
            </a:r>
            <a:endPar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26" name="화살표: 오각형 25">
            <a:extLst>
              <a:ext uri="{FF2B5EF4-FFF2-40B4-BE49-F238E27FC236}">
                <a16:creationId xmlns:a16="http://schemas.microsoft.com/office/drawing/2014/main" id="{D5F97BB9-CA90-34E6-0680-D16F74FBA17A}"/>
              </a:ext>
            </a:extLst>
          </p:cNvPr>
          <p:cNvSpPr/>
          <p:nvPr/>
        </p:nvSpPr>
        <p:spPr>
          <a:xfrm>
            <a:off x="3347863" y="6358518"/>
            <a:ext cx="1180070" cy="376807"/>
          </a:xfrm>
          <a:prstGeom prst="homePlate">
            <a:avLst>
              <a:gd name="adj" fmla="val 0"/>
            </a:avLst>
          </a:prstGeom>
          <a:solidFill>
            <a:schemeClr val="bg1"/>
          </a:solidFill>
          <a:ln>
            <a:solidFill>
              <a:srgbClr val="B9E8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lnSpc>
                <a:spcPct val="125000"/>
              </a:lnSpc>
              <a:spcBef>
                <a:spcPts val="600"/>
              </a:spcBef>
              <a:spcAft>
                <a:spcPts val="600"/>
              </a:spcAft>
              <a:defRPr/>
            </a:pP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충전기 제조</a:t>
            </a:r>
          </a:p>
        </p:txBody>
      </p:sp>
      <p:sp>
        <p:nvSpPr>
          <p:cNvPr id="28" name="화살표: 오각형 27">
            <a:extLst>
              <a:ext uri="{FF2B5EF4-FFF2-40B4-BE49-F238E27FC236}">
                <a16:creationId xmlns:a16="http://schemas.microsoft.com/office/drawing/2014/main" id="{98A193C0-78A7-51F2-BAB6-D6F8A3F68E19}"/>
              </a:ext>
            </a:extLst>
          </p:cNvPr>
          <p:cNvSpPr/>
          <p:nvPr/>
        </p:nvSpPr>
        <p:spPr>
          <a:xfrm>
            <a:off x="3347863" y="6795791"/>
            <a:ext cx="1180070" cy="376807"/>
          </a:xfrm>
          <a:prstGeom prst="homePlate">
            <a:avLst>
              <a:gd name="adj" fmla="val 0"/>
            </a:avLst>
          </a:prstGeom>
          <a:solidFill>
            <a:schemeClr val="bg1"/>
          </a:solidFill>
          <a:ln>
            <a:solidFill>
              <a:srgbClr val="B9E8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lnSpc>
                <a:spcPct val="125000"/>
              </a:lnSpc>
              <a:spcBef>
                <a:spcPts val="600"/>
              </a:spcBef>
              <a:spcAft>
                <a:spcPts val="600"/>
              </a:spcAft>
              <a:defRPr/>
            </a:pP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설치 및 유지보수</a:t>
            </a:r>
          </a:p>
        </p:txBody>
      </p:sp>
      <p:sp>
        <p:nvSpPr>
          <p:cNvPr id="29" name="화살표: 오각형 28">
            <a:extLst>
              <a:ext uri="{FF2B5EF4-FFF2-40B4-BE49-F238E27FC236}">
                <a16:creationId xmlns:a16="http://schemas.microsoft.com/office/drawing/2014/main" id="{B120DA47-A1F4-CE70-8AB8-F3D4F854E2C8}"/>
              </a:ext>
            </a:extLst>
          </p:cNvPr>
          <p:cNvSpPr/>
          <p:nvPr/>
        </p:nvSpPr>
        <p:spPr>
          <a:xfrm>
            <a:off x="3347339" y="7591797"/>
            <a:ext cx="1180070" cy="376807"/>
          </a:xfrm>
          <a:prstGeom prst="homePlate">
            <a:avLst>
              <a:gd name="adj" fmla="val 0"/>
            </a:avLst>
          </a:prstGeom>
          <a:solidFill>
            <a:schemeClr val="bg1"/>
          </a:solidFill>
          <a:ln>
            <a:solidFill>
              <a:srgbClr val="D8C9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lnSpc>
                <a:spcPct val="125000"/>
              </a:lnSpc>
              <a:spcBef>
                <a:spcPts val="600"/>
              </a:spcBef>
              <a:spcAft>
                <a:spcPts val="600"/>
              </a:spcAft>
              <a:defRPr/>
            </a:pP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충전소 구축</a:t>
            </a:r>
          </a:p>
        </p:txBody>
      </p:sp>
      <p:sp>
        <p:nvSpPr>
          <p:cNvPr id="30" name="화살표: 오각형 29">
            <a:extLst>
              <a:ext uri="{FF2B5EF4-FFF2-40B4-BE49-F238E27FC236}">
                <a16:creationId xmlns:a16="http://schemas.microsoft.com/office/drawing/2014/main" id="{AB3B72E5-81AD-109B-E86A-2587FD5FB42F}"/>
              </a:ext>
            </a:extLst>
          </p:cNvPr>
          <p:cNvSpPr/>
          <p:nvPr/>
        </p:nvSpPr>
        <p:spPr>
          <a:xfrm>
            <a:off x="3347339" y="8039703"/>
            <a:ext cx="1180070" cy="376807"/>
          </a:xfrm>
          <a:prstGeom prst="homePlate">
            <a:avLst>
              <a:gd name="adj" fmla="val 0"/>
            </a:avLst>
          </a:prstGeom>
          <a:solidFill>
            <a:schemeClr val="bg1"/>
          </a:solidFill>
          <a:ln>
            <a:solidFill>
              <a:srgbClr val="D8C9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lnSpc>
                <a:spcPct val="125000"/>
              </a:lnSpc>
              <a:spcBef>
                <a:spcPts val="600"/>
              </a:spcBef>
              <a:spcAft>
                <a:spcPts val="600"/>
              </a:spcAft>
              <a:defRPr/>
            </a:pP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충전소 운영</a:t>
            </a:r>
          </a:p>
        </p:txBody>
      </p:sp>
      <p:sp>
        <p:nvSpPr>
          <p:cNvPr id="31" name="화살표: 오각형 30">
            <a:extLst>
              <a:ext uri="{FF2B5EF4-FFF2-40B4-BE49-F238E27FC236}">
                <a16:creationId xmlns:a16="http://schemas.microsoft.com/office/drawing/2014/main" id="{448E63F7-E2B9-4522-9D80-2E35DCB75E60}"/>
              </a:ext>
            </a:extLst>
          </p:cNvPr>
          <p:cNvSpPr/>
          <p:nvPr/>
        </p:nvSpPr>
        <p:spPr>
          <a:xfrm>
            <a:off x="3353803" y="8485388"/>
            <a:ext cx="1180070" cy="376807"/>
          </a:xfrm>
          <a:prstGeom prst="homePlate">
            <a:avLst>
              <a:gd name="adj" fmla="val 0"/>
            </a:avLst>
          </a:prstGeom>
          <a:solidFill>
            <a:schemeClr val="bg1"/>
          </a:solidFill>
          <a:ln>
            <a:solidFill>
              <a:srgbClr val="D8C9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lnSpc>
                <a:spcPct val="125000"/>
              </a:lnSpc>
              <a:spcBef>
                <a:spcPts val="600"/>
              </a:spcBef>
              <a:spcAft>
                <a:spcPts val="600"/>
              </a:spcAft>
              <a:defRPr/>
            </a:pP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 관련 서비스 </a:t>
            </a:r>
          </a:p>
        </p:txBody>
      </p:sp>
      <p:cxnSp>
        <p:nvCxnSpPr>
          <p:cNvPr id="32" name="직선 화살표 연결선 31">
            <a:extLst>
              <a:ext uri="{FF2B5EF4-FFF2-40B4-BE49-F238E27FC236}">
                <a16:creationId xmlns:a16="http://schemas.microsoft.com/office/drawing/2014/main" id="{967F82A7-D6CC-A68D-294B-A3A23B18D62B}"/>
              </a:ext>
            </a:extLst>
          </p:cNvPr>
          <p:cNvCxnSpPr>
            <a:stCxn id="17" idx="3"/>
            <a:endCxn id="29" idx="1"/>
          </p:cNvCxnSpPr>
          <p:nvPr/>
        </p:nvCxnSpPr>
        <p:spPr>
          <a:xfrm>
            <a:off x="2781300" y="6201280"/>
            <a:ext cx="566039" cy="1578921"/>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33" name="직선 화살표 연결선 32">
            <a:extLst>
              <a:ext uri="{FF2B5EF4-FFF2-40B4-BE49-F238E27FC236}">
                <a16:creationId xmlns:a16="http://schemas.microsoft.com/office/drawing/2014/main" id="{ABB67B4D-1E3D-ADD6-1B25-D13FCAB508D3}"/>
              </a:ext>
            </a:extLst>
          </p:cNvPr>
          <p:cNvCxnSpPr>
            <a:cxnSpLocks/>
            <a:stCxn id="18" idx="3"/>
            <a:endCxn id="26" idx="1"/>
          </p:cNvCxnSpPr>
          <p:nvPr/>
        </p:nvCxnSpPr>
        <p:spPr>
          <a:xfrm flipV="1">
            <a:off x="2781299" y="6546922"/>
            <a:ext cx="566564" cy="24211"/>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34" name="직선 화살표 연결선 33">
            <a:extLst>
              <a:ext uri="{FF2B5EF4-FFF2-40B4-BE49-F238E27FC236}">
                <a16:creationId xmlns:a16="http://schemas.microsoft.com/office/drawing/2014/main" id="{D46FE7E1-474C-F875-2263-F6DD0947685C}"/>
              </a:ext>
            </a:extLst>
          </p:cNvPr>
          <p:cNvCxnSpPr>
            <a:cxnSpLocks/>
            <a:stCxn id="19" idx="3"/>
            <a:endCxn id="28" idx="1"/>
          </p:cNvCxnSpPr>
          <p:nvPr/>
        </p:nvCxnSpPr>
        <p:spPr>
          <a:xfrm>
            <a:off x="2781299" y="6940986"/>
            <a:ext cx="566564" cy="43209"/>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36" name="직선 화살표 연결선 35">
            <a:extLst>
              <a:ext uri="{FF2B5EF4-FFF2-40B4-BE49-F238E27FC236}">
                <a16:creationId xmlns:a16="http://schemas.microsoft.com/office/drawing/2014/main" id="{EBA8F134-AAF7-9474-42BD-278BB5E95B4A}"/>
              </a:ext>
            </a:extLst>
          </p:cNvPr>
          <p:cNvCxnSpPr>
            <a:cxnSpLocks/>
            <a:stCxn id="19" idx="3"/>
            <a:endCxn id="30" idx="1"/>
          </p:cNvCxnSpPr>
          <p:nvPr/>
        </p:nvCxnSpPr>
        <p:spPr>
          <a:xfrm>
            <a:off x="2781299" y="6940986"/>
            <a:ext cx="566040" cy="1287121"/>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37" name="직선 화살표 연결선 36">
            <a:extLst>
              <a:ext uri="{FF2B5EF4-FFF2-40B4-BE49-F238E27FC236}">
                <a16:creationId xmlns:a16="http://schemas.microsoft.com/office/drawing/2014/main" id="{47B3D7D0-3E39-1294-C3BB-CE852689446B}"/>
              </a:ext>
            </a:extLst>
          </p:cNvPr>
          <p:cNvCxnSpPr>
            <a:cxnSpLocks/>
            <a:stCxn id="20" idx="3"/>
            <a:endCxn id="30" idx="1"/>
          </p:cNvCxnSpPr>
          <p:nvPr/>
        </p:nvCxnSpPr>
        <p:spPr>
          <a:xfrm>
            <a:off x="2781298" y="7310839"/>
            <a:ext cx="566041" cy="917268"/>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38" name="직선 화살표 연결선 37">
            <a:extLst>
              <a:ext uri="{FF2B5EF4-FFF2-40B4-BE49-F238E27FC236}">
                <a16:creationId xmlns:a16="http://schemas.microsoft.com/office/drawing/2014/main" id="{EFB9D7D6-5092-BCCD-0214-33C09D3ACFB9}"/>
              </a:ext>
            </a:extLst>
          </p:cNvPr>
          <p:cNvCxnSpPr>
            <a:cxnSpLocks/>
            <a:stCxn id="20" idx="3"/>
            <a:endCxn id="31" idx="1"/>
          </p:cNvCxnSpPr>
          <p:nvPr/>
        </p:nvCxnSpPr>
        <p:spPr>
          <a:xfrm>
            <a:off x="2781298" y="7310839"/>
            <a:ext cx="572505" cy="1362953"/>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39" name="직선 화살표 연결선 38">
            <a:extLst>
              <a:ext uri="{FF2B5EF4-FFF2-40B4-BE49-F238E27FC236}">
                <a16:creationId xmlns:a16="http://schemas.microsoft.com/office/drawing/2014/main" id="{2FD4EF14-9F7D-EF5C-4F72-0E3D3092F4CF}"/>
              </a:ext>
            </a:extLst>
          </p:cNvPr>
          <p:cNvCxnSpPr>
            <a:cxnSpLocks/>
            <a:stCxn id="21" idx="3"/>
            <a:endCxn id="29" idx="1"/>
          </p:cNvCxnSpPr>
          <p:nvPr/>
        </p:nvCxnSpPr>
        <p:spPr>
          <a:xfrm>
            <a:off x="2781300" y="7680692"/>
            <a:ext cx="566039" cy="99509"/>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40" name="직선 화살표 연결선 39">
            <a:extLst>
              <a:ext uri="{FF2B5EF4-FFF2-40B4-BE49-F238E27FC236}">
                <a16:creationId xmlns:a16="http://schemas.microsoft.com/office/drawing/2014/main" id="{49C155FB-4EF0-80EE-1D98-E970FA58752F}"/>
              </a:ext>
            </a:extLst>
          </p:cNvPr>
          <p:cNvCxnSpPr>
            <a:cxnSpLocks/>
            <a:stCxn id="22" idx="3"/>
            <a:endCxn id="31" idx="1"/>
          </p:cNvCxnSpPr>
          <p:nvPr/>
        </p:nvCxnSpPr>
        <p:spPr>
          <a:xfrm>
            <a:off x="2781299" y="8050545"/>
            <a:ext cx="572504" cy="623247"/>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41" name="직선 화살표 연결선 40">
            <a:extLst>
              <a:ext uri="{FF2B5EF4-FFF2-40B4-BE49-F238E27FC236}">
                <a16:creationId xmlns:a16="http://schemas.microsoft.com/office/drawing/2014/main" id="{7740D6F0-3105-45A7-64D1-E6E76C5A05FE}"/>
              </a:ext>
            </a:extLst>
          </p:cNvPr>
          <p:cNvCxnSpPr>
            <a:cxnSpLocks/>
            <a:stCxn id="23" idx="3"/>
            <a:endCxn id="30" idx="1"/>
          </p:cNvCxnSpPr>
          <p:nvPr/>
        </p:nvCxnSpPr>
        <p:spPr>
          <a:xfrm flipV="1">
            <a:off x="2781299" y="8228107"/>
            <a:ext cx="566040" cy="192291"/>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43" name="직선 화살표 연결선 42">
            <a:extLst>
              <a:ext uri="{FF2B5EF4-FFF2-40B4-BE49-F238E27FC236}">
                <a16:creationId xmlns:a16="http://schemas.microsoft.com/office/drawing/2014/main" id="{CC06AEA6-A702-A206-D9BF-F24A1A8E87F0}"/>
              </a:ext>
            </a:extLst>
          </p:cNvPr>
          <p:cNvCxnSpPr>
            <a:cxnSpLocks/>
            <a:stCxn id="24" idx="3"/>
            <a:endCxn id="31" idx="1"/>
          </p:cNvCxnSpPr>
          <p:nvPr/>
        </p:nvCxnSpPr>
        <p:spPr>
          <a:xfrm flipV="1">
            <a:off x="2781299" y="8673792"/>
            <a:ext cx="572504" cy="116457"/>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sp>
        <p:nvSpPr>
          <p:cNvPr id="44" name="TextBox 43">
            <a:extLst>
              <a:ext uri="{FF2B5EF4-FFF2-40B4-BE49-F238E27FC236}">
                <a16:creationId xmlns:a16="http://schemas.microsoft.com/office/drawing/2014/main" id="{618360B0-372A-CECF-61AF-D2887C0A5A38}"/>
              </a:ext>
            </a:extLst>
          </p:cNvPr>
          <p:cNvSpPr txBox="1"/>
          <p:nvPr/>
        </p:nvSpPr>
        <p:spPr>
          <a:xfrm>
            <a:off x="3347339" y="5794659"/>
            <a:ext cx="1180070" cy="261610"/>
          </a:xfrm>
          <a:prstGeom prst="rect">
            <a:avLst/>
          </a:prstGeom>
          <a:noFill/>
        </p:spPr>
        <p:txBody>
          <a:bodyPr wrap="square">
            <a:spAutoFit/>
          </a:bodyPr>
          <a:lstStyle/>
          <a:p>
            <a:pPr algn="ct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 </a:t>
            </a:r>
            <a:r>
              <a:rPr lang="ko-KR" altLang="en-US" sz="1050" b="1" dirty="0" err="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밸류체인</a:t>
            </a: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&gt; </a:t>
            </a:r>
            <a:endPar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45" name="TextBox 44">
            <a:extLst>
              <a:ext uri="{FF2B5EF4-FFF2-40B4-BE49-F238E27FC236}">
                <a16:creationId xmlns:a16="http://schemas.microsoft.com/office/drawing/2014/main" id="{4DDBB9D3-1C4E-14B8-BDDC-6DAB8F63EC06}"/>
              </a:ext>
            </a:extLst>
          </p:cNvPr>
          <p:cNvSpPr txBox="1"/>
          <p:nvPr/>
        </p:nvSpPr>
        <p:spPr>
          <a:xfrm>
            <a:off x="5039470" y="5790293"/>
            <a:ext cx="1485153" cy="253916"/>
          </a:xfrm>
          <a:prstGeom prst="rect">
            <a:avLst/>
          </a:prstGeom>
          <a:noFill/>
        </p:spPr>
        <p:txBody>
          <a:bodyPr wrap="square">
            <a:spAutoFit/>
          </a:bodyPr>
          <a:lstStyle/>
          <a:p>
            <a:pPr algn="ct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 </a:t>
            </a:r>
            <a:r>
              <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핵심 질문</a:t>
            </a: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&gt; </a:t>
            </a:r>
            <a:endPar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cxnSp>
        <p:nvCxnSpPr>
          <p:cNvPr id="46" name="직선 화살표 연결선 45">
            <a:extLst>
              <a:ext uri="{FF2B5EF4-FFF2-40B4-BE49-F238E27FC236}">
                <a16:creationId xmlns:a16="http://schemas.microsoft.com/office/drawing/2014/main" id="{FCD3566D-96F3-0EB4-7213-439D84A32834}"/>
              </a:ext>
            </a:extLst>
          </p:cNvPr>
          <p:cNvCxnSpPr>
            <a:cxnSpLocks/>
            <a:stCxn id="26" idx="3"/>
            <a:endCxn id="51" idx="1"/>
          </p:cNvCxnSpPr>
          <p:nvPr/>
        </p:nvCxnSpPr>
        <p:spPr>
          <a:xfrm flipV="1">
            <a:off x="4527933" y="6475534"/>
            <a:ext cx="511539" cy="71388"/>
          </a:xfrm>
          <a:prstGeom prst="straightConnector1">
            <a:avLst/>
          </a:prstGeom>
          <a:ln w="6350">
            <a:solidFill>
              <a:schemeClr val="bg1">
                <a:lumMod val="75000"/>
              </a:schemeClr>
            </a:solidFill>
            <a:prstDash val="dash"/>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47" name="직선 화살표 연결선 46">
            <a:extLst>
              <a:ext uri="{FF2B5EF4-FFF2-40B4-BE49-F238E27FC236}">
                <a16:creationId xmlns:a16="http://schemas.microsoft.com/office/drawing/2014/main" id="{4FCD6512-AC01-284E-1B0E-FFDDCA66DE4C}"/>
              </a:ext>
            </a:extLst>
          </p:cNvPr>
          <p:cNvCxnSpPr>
            <a:cxnSpLocks/>
            <a:stCxn id="28" idx="3"/>
            <a:endCxn id="51" idx="1"/>
          </p:cNvCxnSpPr>
          <p:nvPr/>
        </p:nvCxnSpPr>
        <p:spPr>
          <a:xfrm flipV="1">
            <a:off x="4527933" y="6475534"/>
            <a:ext cx="511539" cy="508661"/>
          </a:xfrm>
          <a:prstGeom prst="straightConnector1">
            <a:avLst/>
          </a:prstGeom>
          <a:ln w="6350">
            <a:solidFill>
              <a:schemeClr val="bg1">
                <a:lumMod val="75000"/>
              </a:schemeClr>
            </a:solidFill>
            <a:prstDash val="dash"/>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48" name="직선 화살표 연결선 47">
            <a:extLst>
              <a:ext uri="{FF2B5EF4-FFF2-40B4-BE49-F238E27FC236}">
                <a16:creationId xmlns:a16="http://schemas.microsoft.com/office/drawing/2014/main" id="{DF6D45B1-A166-C581-6899-24F1DA0C613C}"/>
              </a:ext>
            </a:extLst>
          </p:cNvPr>
          <p:cNvCxnSpPr>
            <a:cxnSpLocks/>
            <a:stCxn id="29" idx="3"/>
            <a:endCxn id="51" idx="1"/>
          </p:cNvCxnSpPr>
          <p:nvPr/>
        </p:nvCxnSpPr>
        <p:spPr>
          <a:xfrm flipV="1">
            <a:off x="4527409" y="6475534"/>
            <a:ext cx="512063" cy="1304667"/>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49" name="직선 화살표 연결선 48">
            <a:extLst>
              <a:ext uri="{FF2B5EF4-FFF2-40B4-BE49-F238E27FC236}">
                <a16:creationId xmlns:a16="http://schemas.microsoft.com/office/drawing/2014/main" id="{C7ED4CC3-93A2-0075-C2A6-1A015959DF52}"/>
              </a:ext>
            </a:extLst>
          </p:cNvPr>
          <p:cNvCxnSpPr>
            <a:cxnSpLocks/>
            <a:stCxn id="28" idx="3"/>
            <a:endCxn id="52" idx="1"/>
          </p:cNvCxnSpPr>
          <p:nvPr/>
        </p:nvCxnSpPr>
        <p:spPr>
          <a:xfrm>
            <a:off x="4527933" y="6984195"/>
            <a:ext cx="511540" cy="511569"/>
          </a:xfrm>
          <a:prstGeom prst="straightConnector1">
            <a:avLst/>
          </a:prstGeom>
          <a:ln w="6350">
            <a:solidFill>
              <a:schemeClr val="bg1">
                <a:lumMod val="75000"/>
              </a:schemeClr>
            </a:solidFill>
            <a:prstDash val="dash"/>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50" name="직선 화살표 연결선 49">
            <a:extLst>
              <a:ext uri="{FF2B5EF4-FFF2-40B4-BE49-F238E27FC236}">
                <a16:creationId xmlns:a16="http://schemas.microsoft.com/office/drawing/2014/main" id="{907761AC-0EC6-0310-B0B8-3282E4AFE6C4}"/>
              </a:ext>
            </a:extLst>
          </p:cNvPr>
          <p:cNvCxnSpPr>
            <a:cxnSpLocks/>
            <a:stCxn id="30" idx="3"/>
            <a:endCxn id="52" idx="1"/>
          </p:cNvCxnSpPr>
          <p:nvPr/>
        </p:nvCxnSpPr>
        <p:spPr>
          <a:xfrm flipV="1">
            <a:off x="4527409" y="7495764"/>
            <a:ext cx="512064" cy="732343"/>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sp>
        <p:nvSpPr>
          <p:cNvPr id="51" name="직사각형 50">
            <a:extLst>
              <a:ext uri="{FF2B5EF4-FFF2-40B4-BE49-F238E27FC236}">
                <a16:creationId xmlns:a16="http://schemas.microsoft.com/office/drawing/2014/main" id="{2B14CAB1-EEBF-E622-81A0-9E3AEFC448D2}"/>
              </a:ext>
            </a:extLst>
          </p:cNvPr>
          <p:cNvSpPr/>
          <p:nvPr/>
        </p:nvSpPr>
        <p:spPr>
          <a:xfrm>
            <a:off x="5039472" y="6067872"/>
            <a:ext cx="1485152" cy="815324"/>
          </a:xfrm>
          <a:prstGeom prst="rect">
            <a:avLst/>
          </a:prstGeom>
          <a:solidFill>
            <a:schemeClr val="tx2"/>
          </a:solidFill>
          <a:ln>
            <a:solidFill>
              <a:srgbClr val="00287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소비자 편의성</a:t>
            </a:r>
            <a:r>
              <a:rPr lang="en-US" altLang="ko-KR"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기업의 수익성을 달성하기 위해 어떤 충전소를 어디에 구축할 것인가</a:t>
            </a:r>
            <a:r>
              <a:rPr lang="en-US" altLang="ko-KR"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a:t>
            </a:r>
            <a:endPar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2" name="직사각형 51">
            <a:extLst>
              <a:ext uri="{FF2B5EF4-FFF2-40B4-BE49-F238E27FC236}">
                <a16:creationId xmlns:a16="http://schemas.microsoft.com/office/drawing/2014/main" id="{3CEF37B4-F777-9C28-381F-851E8D336180}"/>
              </a:ext>
            </a:extLst>
          </p:cNvPr>
          <p:cNvSpPr/>
          <p:nvPr/>
        </p:nvSpPr>
        <p:spPr>
          <a:xfrm>
            <a:off x="5039473" y="7088102"/>
            <a:ext cx="1485152" cy="815324"/>
          </a:xfrm>
          <a:prstGeom prst="rect">
            <a:avLst/>
          </a:prstGeom>
          <a:solidFill>
            <a:schemeClr val="tx2"/>
          </a:solidFill>
          <a:ln>
            <a:solidFill>
              <a:srgbClr val="00287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충전 인프라에 대한 소비자의 불안을 어떻게 개선할 것인가</a:t>
            </a:r>
            <a:r>
              <a:rPr lang="en-US" altLang="ko-KR"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a:t>
            </a:r>
            <a:endParaRPr lang="en-US" altLang="ko-KR"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3" name="직사각형 52">
            <a:extLst>
              <a:ext uri="{FF2B5EF4-FFF2-40B4-BE49-F238E27FC236}">
                <a16:creationId xmlns:a16="http://schemas.microsoft.com/office/drawing/2014/main" id="{E81EDCCF-E5D6-1BDB-9640-C98D563236C4}"/>
              </a:ext>
            </a:extLst>
          </p:cNvPr>
          <p:cNvSpPr/>
          <p:nvPr/>
        </p:nvSpPr>
        <p:spPr>
          <a:xfrm>
            <a:off x="5039473" y="8108333"/>
            <a:ext cx="1485152" cy="815324"/>
          </a:xfrm>
          <a:prstGeom prst="rect">
            <a:avLst/>
          </a:prstGeom>
          <a:solidFill>
            <a:schemeClr val="tx2"/>
          </a:solidFill>
          <a:ln>
            <a:solidFill>
              <a:srgbClr val="00287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충전 관련 서비스를 통해 고객의 충전소 이용을 촉진하려면</a:t>
            </a:r>
            <a:r>
              <a:rPr lang="en-US" altLang="ko-KR"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a:t>
            </a:r>
            <a:endPar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cxnSp>
        <p:nvCxnSpPr>
          <p:cNvPr id="54" name="직선 화살표 연결선 53">
            <a:extLst>
              <a:ext uri="{FF2B5EF4-FFF2-40B4-BE49-F238E27FC236}">
                <a16:creationId xmlns:a16="http://schemas.microsoft.com/office/drawing/2014/main" id="{214CA6CC-4E62-D20B-C4BE-CD4DA2DA28BD}"/>
              </a:ext>
            </a:extLst>
          </p:cNvPr>
          <p:cNvCxnSpPr>
            <a:cxnSpLocks/>
            <a:stCxn id="31" idx="3"/>
            <a:endCxn id="53" idx="1"/>
          </p:cNvCxnSpPr>
          <p:nvPr/>
        </p:nvCxnSpPr>
        <p:spPr>
          <a:xfrm flipV="1">
            <a:off x="4533873" y="8515995"/>
            <a:ext cx="505600" cy="157797"/>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55" name="직선 화살표 연결선 54">
            <a:extLst>
              <a:ext uri="{FF2B5EF4-FFF2-40B4-BE49-F238E27FC236}">
                <a16:creationId xmlns:a16="http://schemas.microsoft.com/office/drawing/2014/main" id="{AADF88DB-BFB4-4A9A-22EA-D5CE68391B51}"/>
              </a:ext>
            </a:extLst>
          </p:cNvPr>
          <p:cNvCxnSpPr>
            <a:cxnSpLocks/>
            <a:stCxn id="30" idx="3"/>
            <a:endCxn id="53" idx="1"/>
          </p:cNvCxnSpPr>
          <p:nvPr/>
        </p:nvCxnSpPr>
        <p:spPr>
          <a:xfrm>
            <a:off x="4527409" y="8228107"/>
            <a:ext cx="512064" cy="287888"/>
          </a:xfrm>
          <a:prstGeom prst="straightConnector1">
            <a:avLst/>
          </a:prstGeom>
          <a:ln w="6350">
            <a:solidFill>
              <a:schemeClr val="bg1">
                <a:lumMod val="75000"/>
              </a:schemeClr>
            </a:solidFill>
            <a:prstDash val="dash"/>
            <a:tailEnd type="triangle" w="sm" len="med"/>
          </a:ln>
          <a:effectLst/>
        </p:spPr>
        <p:style>
          <a:lnRef idx="2">
            <a:schemeClr val="accent3"/>
          </a:lnRef>
          <a:fillRef idx="0">
            <a:schemeClr val="accent3"/>
          </a:fillRef>
          <a:effectRef idx="1">
            <a:schemeClr val="accent3"/>
          </a:effectRef>
          <a:fontRef idx="minor">
            <a:schemeClr val="tx1"/>
          </a:fontRef>
        </p:style>
      </p:cxnSp>
      <p:grpSp>
        <p:nvGrpSpPr>
          <p:cNvPr id="56" name="그룹 55">
            <a:extLst>
              <a:ext uri="{FF2B5EF4-FFF2-40B4-BE49-F238E27FC236}">
                <a16:creationId xmlns:a16="http://schemas.microsoft.com/office/drawing/2014/main" id="{293DE121-D4A3-B102-421F-89AD0371E275}"/>
              </a:ext>
            </a:extLst>
          </p:cNvPr>
          <p:cNvGrpSpPr/>
          <p:nvPr/>
        </p:nvGrpSpPr>
        <p:grpSpPr>
          <a:xfrm>
            <a:off x="5183698" y="5172862"/>
            <a:ext cx="1225270" cy="310859"/>
            <a:chOff x="5602310" y="5601301"/>
            <a:chExt cx="1225270" cy="310859"/>
          </a:xfrm>
        </p:grpSpPr>
        <p:cxnSp>
          <p:nvCxnSpPr>
            <p:cNvPr id="57" name="직선 화살표 연결선 56">
              <a:extLst>
                <a:ext uri="{FF2B5EF4-FFF2-40B4-BE49-F238E27FC236}">
                  <a16:creationId xmlns:a16="http://schemas.microsoft.com/office/drawing/2014/main" id="{1C8FACAA-C969-3F59-032F-2110FBAF6BF4}"/>
                </a:ext>
              </a:extLst>
            </p:cNvPr>
            <p:cNvCxnSpPr>
              <a:cxnSpLocks/>
            </p:cNvCxnSpPr>
            <p:nvPr/>
          </p:nvCxnSpPr>
          <p:spPr>
            <a:xfrm>
              <a:off x="5602310" y="5666703"/>
              <a:ext cx="314195" cy="0"/>
            </a:xfrm>
            <a:prstGeom prst="straightConnector1">
              <a:avLst/>
            </a:prstGeom>
            <a:ln w="6350">
              <a:solidFill>
                <a:schemeClr val="bg1">
                  <a:lumMod val="65000"/>
                </a:schemeClr>
              </a:solidFill>
              <a:prstDash val="dash"/>
              <a:tailEnd type="triangle"/>
            </a:ln>
            <a:effectLst/>
          </p:spPr>
          <p:style>
            <a:lnRef idx="2">
              <a:schemeClr val="accent3"/>
            </a:lnRef>
            <a:fillRef idx="0">
              <a:schemeClr val="accent3"/>
            </a:fillRef>
            <a:effectRef idx="1">
              <a:schemeClr val="accent3"/>
            </a:effectRef>
            <a:fontRef idx="minor">
              <a:schemeClr val="tx1"/>
            </a:fontRef>
          </p:style>
        </p:cxnSp>
        <p:cxnSp>
          <p:nvCxnSpPr>
            <p:cNvPr id="58" name="직선 화살표 연결선 57">
              <a:extLst>
                <a:ext uri="{FF2B5EF4-FFF2-40B4-BE49-F238E27FC236}">
                  <a16:creationId xmlns:a16="http://schemas.microsoft.com/office/drawing/2014/main" id="{95220A08-AC5D-550F-DB6D-DD2652D4E2AD}"/>
                </a:ext>
              </a:extLst>
            </p:cNvPr>
            <p:cNvCxnSpPr>
              <a:cxnSpLocks/>
            </p:cNvCxnSpPr>
            <p:nvPr/>
          </p:nvCxnSpPr>
          <p:spPr>
            <a:xfrm>
              <a:off x="5602310" y="5846757"/>
              <a:ext cx="314195" cy="0"/>
            </a:xfrm>
            <a:prstGeom prst="straightConnector1">
              <a:avLst/>
            </a:prstGeom>
            <a:ln w="12700">
              <a:solidFill>
                <a:schemeClr val="bg1">
                  <a:lumMod val="65000"/>
                </a:schemeClr>
              </a:solidFill>
              <a:prstDash val="solid"/>
              <a:tailEnd type="triangle"/>
            </a:ln>
            <a:effectLst/>
          </p:spPr>
          <p:style>
            <a:lnRef idx="2">
              <a:schemeClr val="accent3"/>
            </a:lnRef>
            <a:fillRef idx="0">
              <a:schemeClr val="accent3"/>
            </a:fillRef>
            <a:effectRef idx="1">
              <a:schemeClr val="accent3"/>
            </a:effectRef>
            <a:fontRef idx="minor">
              <a:schemeClr val="tx1"/>
            </a:fontRef>
          </p:style>
        </p:cxnSp>
        <p:sp>
          <p:nvSpPr>
            <p:cNvPr id="59" name="TextBox 58">
              <a:extLst>
                <a:ext uri="{FF2B5EF4-FFF2-40B4-BE49-F238E27FC236}">
                  <a16:creationId xmlns:a16="http://schemas.microsoft.com/office/drawing/2014/main" id="{65907F9E-3DCF-D3F7-BB03-73F66B8792FE}"/>
                </a:ext>
              </a:extLst>
            </p:cNvPr>
            <p:cNvSpPr txBox="1"/>
            <p:nvPr/>
          </p:nvSpPr>
          <p:spPr>
            <a:xfrm>
              <a:off x="5967201" y="5601301"/>
              <a:ext cx="860379" cy="130805"/>
            </a:xfrm>
            <a:prstGeom prst="rect">
              <a:avLst/>
            </a:prstGeom>
            <a:noFill/>
          </p:spPr>
          <p:txBody>
            <a:bodyPr wrap="square" lIns="0" tIns="0" rIns="0" bIns="0" rtlCol="0">
              <a:spAutoFit/>
            </a:bodyPr>
            <a:lstStyle/>
            <a:p>
              <a:r>
                <a:rPr lang="ko-KR" altLang="en-US" sz="850" dirty="0">
                  <a:ln>
                    <a:solidFill>
                      <a:schemeClr val="accent6">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관련성 있으나</a:t>
              </a:r>
              <a:r>
                <a:rPr lang="en-US" altLang="ko-KR" sz="850" dirty="0">
                  <a:ln>
                    <a:solidFill>
                      <a:schemeClr val="accent6">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a:t>
              </a:r>
              <a:r>
                <a:rPr lang="ko-KR" altLang="en-US" sz="850" dirty="0">
                  <a:ln>
                    <a:solidFill>
                      <a:schemeClr val="accent6">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 낮음</a:t>
              </a:r>
            </a:p>
          </p:txBody>
        </p:sp>
        <p:sp>
          <p:nvSpPr>
            <p:cNvPr id="60" name="TextBox 59">
              <a:extLst>
                <a:ext uri="{FF2B5EF4-FFF2-40B4-BE49-F238E27FC236}">
                  <a16:creationId xmlns:a16="http://schemas.microsoft.com/office/drawing/2014/main" id="{D35F5449-D955-0ACB-1BE6-6DF53EC70280}"/>
                </a:ext>
              </a:extLst>
            </p:cNvPr>
            <p:cNvSpPr txBox="1"/>
            <p:nvPr/>
          </p:nvSpPr>
          <p:spPr>
            <a:xfrm>
              <a:off x="5967201" y="5781355"/>
              <a:ext cx="860379" cy="130805"/>
            </a:xfrm>
            <a:prstGeom prst="rect">
              <a:avLst/>
            </a:prstGeom>
            <a:noFill/>
          </p:spPr>
          <p:txBody>
            <a:bodyPr wrap="square" lIns="0" tIns="0" rIns="0" bIns="0" rtlCol="0">
              <a:spAutoFit/>
            </a:bodyPr>
            <a:lstStyle/>
            <a:p>
              <a:r>
                <a:rPr lang="ko-KR" altLang="en-US" sz="850" dirty="0">
                  <a:ln>
                    <a:solidFill>
                      <a:schemeClr val="accent6">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관련성 높음</a:t>
              </a:r>
            </a:p>
          </p:txBody>
        </p:sp>
      </p:grpSp>
      <p:cxnSp>
        <p:nvCxnSpPr>
          <p:cNvPr id="62" name="직선 화살표 연결선 61">
            <a:extLst>
              <a:ext uri="{FF2B5EF4-FFF2-40B4-BE49-F238E27FC236}">
                <a16:creationId xmlns:a16="http://schemas.microsoft.com/office/drawing/2014/main" id="{F802B57F-CB05-9B42-4E23-9611959621F7}"/>
              </a:ext>
            </a:extLst>
          </p:cNvPr>
          <p:cNvCxnSpPr>
            <a:cxnSpLocks/>
            <a:stCxn id="18" idx="3"/>
            <a:endCxn id="29" idx="1"/>
          </p:cNvCxnSpPr>
          <p:nvPr/>
        </p:nvCxnSpPr>
        <p:spPr>
          <a:xfrm>
            <a:off x="2781299" y="6571133"/>
            <a:ext cx="566040" cy="1209068"/>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63" name="직선 화살표 연결선 62">
            <a:extLst>
              <a:ext uri="{FF2B5EF4-FFF2-40B4-BE49-F238E27FC236}">
                <a16:creationId xmlns:a16="http://schemas.microsoft.com/office/drawing/2014/main" id="{54AD59F2-AAE7-780A-AE06-0992930086CA}"/>
              </a:ext>
            </a:extLst>
          </p:cNvPr>
          <p:cNvCxnSpPr>
            <a:cxnSpLocks/>
            <a:stCxn id="17" idx="3"/>
            <a:endCxn id="30" idx="1"/>
          </p:cNvCxnSpPr>
          <p:nvPr/>
        </p:nvCxnSpPr>
        <p:spPr>
          <a:xfrm>
            <a:off x="2781300" y="6201280"/>
            <a:ext cx="566039" cy="2026827"/>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64" name="직선 화살표 연결선 63">
            <a:extLst>
              <a:ext uri="{FF2B5EF4-FFF2-40B4-BE49-F238E27FC236}">
                <a16:creationId xmlns:a16="http://schemas.microsoft.com/office/drawing/2014/main" id="{6F7DAA4F-2382-1B70-C92D-F05950D0F5B6}"/>
              </a:ext>
            </a:extLst>
          </p:cNvPr>
          <p:cNvCxnSpPr>
            <a:cxnSpLocks/>
            <a:stCxn id="22" idx="3"/>
            <a:endCxn id="30" idx="1"/>
          </p:cNvCxnSpPr>
          <p:nvPr/>
        </p:nvCxnSpPr>
        <p:spPr>
          <a:xfrm>
            <a:off x="2781299" y="8050545"/>
            <a:ext cx="566040" cy="177562"/>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65" name="직선 화살표 연결선 64">
            <a:extLst>
              <a:ext uri="{FF2B5EF4-FFF2-40B4-BE49-F238E27FC236}">
                <a16:creationId xmlns:a16="http://schemas.microsoft.com/office/drawing/2014/main" id="{4763CCDD-C49E-A53F-77A6-AB3E31999DF4}"/>
              </a:ext>
            </a:extLst>
          </p:cNvPr>
          <p:cNvCxnSpPr>
            <a:cxnSpLocks/>
            <a:stCxn id="24" idx="3"/>
            <a:endCxn id="30" idx="1"/>
          </p:cNvCxnSpPr>
          <p:nvPr/>
        </p:nvCxnSpPr>
        <p:spPr>
          <a:xfrm flipV="1">
            <a:off x="2781299" y="8228107"/>
            <a:ext cx="566040" cy="562142"/>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980936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D4913C0C-C25C-4749-863E-8986E05AC8F5}"/>
              </a:ext>
            </a:extLst>
          </p:cNvPr>
          <p:cNvSpPr/>
          <p:nvPr/>
        </p:nvSpPr>
        <p:spPr>
          <a:xfrm>
            <a:off x="620714" y="8012292"/>
            <a:ext cx="5616574" cy="1225371"/>
          </a:xfrm>
          <a:prstGeom prst="rect">
            <a:avLst/>
          </a:prstGeom>
          <a:noFill/>
          <a:ln w="3175" cap="rnd" cmpd="sng" algn="ctr">
            <a:solidFill>
              <a:schemeClr val="bg1"/>
            </a:solidFill>
            <a:prstDash val="solid"/>
          </a:ln>
          <a:effectLst/>
        </p:spPr>
        <p:txBody>
          <a:bodyPr lIns="108000" tIns="54000" rIns="108000" bIns="54000" rtlCol="0" anchor="ctr"/>
          <a:lstStyle/>
          <a:p>
            <a:pPr algn="just">
              <a:lnSpc>
                <a:spcPct val="130000"/>
              </a:lnSpc>
              <a:defRPr/>
            </a:pP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본 보고서는 삼정</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KPMG </a:t>
            </a: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경제연구원과 </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KPMG Member firm </a:t>
            </a: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전문가들이 수집한 자료를 바탕으로 일반적인 정보를 제공할 목적으로 작성되었으며</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보고서에 포함된 자료의 완전성</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정확성 및 신뢰성을 확인하기 위한 절차를 밟은 것은 아닙니다</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본 보고서는 특정 기업이나 개인의 개별 사안에 대한 조언을 제공할 목적으로 작성된 것이 아니므로</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구체적인 의사결정이 필요한 경우에는 당 법인의 전문가와 상의하여 주시기 바랍니다</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삼정</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KPMG</a:t>
            </a: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의 사전 동의 없이 본 보고서의 전체 또는 일부를 무단 배포</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인용</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발간</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복제할 수 없습니다</a:t>
            </a:r>
            <a:r>
              <a:rPr lang="en-US" altLang="ko-KR"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endParaRPr lang="ko-KR" altLang="en-US" sz="1000" kern="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9" name="Text Placeholder 2">
            <a:extLst>
              <a:ext uri="{FF2B5EF4-FFF2-40B4-BE49-F238E27FC236}">
                <a16:creationId xmlns:a16="http://schemas.microsoft.com/office/drawing/2014/main" id="{BE32C9D2-5ECD-4546-8427-460CD57FC889}"/>
              </a:ext>
            </a:extLst>
          </p:cNvPr>
          <p:cNvSpPr txBox="1">
            <a:spLocks/>
          </p:cNvSpPr>
          <p:nvPr/>
        </p:nvSpPr>
        <p:spPr>
          <a:xfrm>
            <a:off x="954088" y="3208261"/>
            <a:ext cx="3093548" cy="192360"/>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392100" algn="l"/>
              </a:tabLst>
            </a:pPr>
            <a:r>
              <a:rPr lang="ko-KR" altLang="en-US" sz="1250" b="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rPr>
              <a:t>삼정</a:t>
            </a:r>
            <a:r>
              <a:rPr lang="en-US" altLang="ko-KR" sz="1250" b="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rPr>
              <a:t>KPMG </a:t>
            </a:r>
            <a:r>
              <a:rPr lang="ko-KR" altLang="en-US" sz="1250" b="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rPr>
              <a:t>경제연구원</a:t>
            </a:r>
            <a:endParaRPr lang="en-US" sz="1250" b="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endParaRPr>
          </a:p>
        </p:txBody>
      </p:sp>
      <p:cxnSp>
        <p:nvCxnSpPr>
          <p:cNvPr id="41" name="직선 연결선 40">
            <a:extLst>
              <a:ext uri="{FF2B5EF4-FFF2-40B4-BE49-F238E27FC236}">
                <a16:creationId xmlns:a16="http://schemas.microsoft.com/office/drawing/2014/main" id="{0C11F793-9FAC-4014-A277-955BC6A69540}"/>
              </a:ext>
            </a:extLst>
          </p:cNvPr>
          <p:cNvCxnSpPr>
            <a:cxnSpLocks/>
          </p:cNvCxnSpPr>
          <p:nvPr/>
        </p:nvCxnSpPr>
        <p:spPr>
          <a:xfrm>
            <a:off x="620713" y="2510409"/>
            <a:ext cx="0" cy="3908135"/>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2">
            <a:extLst>
              <a:ext uri="{FF2B5EF4-FFF2-40B4-BE49-F238E27FC236}">
                <a16:creationId xmlns:a16="http://schemas.microsoft.com/office/drawing/2014/main" id="{0FFBEC18-12BA-48F3-AA1D-616E23045CFA}"/>
              </a:ext>
            </a:extLst>
          </p:cNvPr>
          <p:cNvSpPr txBox="1">
            <a:spLocks/>
          </p:cNvSpPr>
          <p:nvPr/>
        </p:nvSpPr>
        <p:spPr>
          <a:xfrm>
            <a:off x="954088" y="3354256"/>
            <a:ext cx="3275585" cy="3102388"/>
          </a:xfrm>
          <a:prstGeom prst="rect">
            <a:avLst/>
          </a:prstGeom>
        </p:spPr>
        <p:txBody>
          <a:bodyPr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392100" algn="l"/>
              </a:tabLst>
            </a:pPr>
            <a:endPar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endParaRPr>
          </a:p>
          <a:p>
            <a:pPr>
              <a:tabLst>
                <a:tab pos="392100" algn="l"/>
              </a:tabLst>
            </a:pPr>
            <a:r>
              <a:rPr lang="ko-KR" altLang="en-US" sz="1200" dirty="0" err="1">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김나래</a:t>
            </a:r>
            <a:br>
              <a:rPr lang="ko-KR" altLang="en-US" sz="12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수석연구원</a:t>
            </a:r>
          </a:p>
          <a:p>
            <a:pPr>
              <a:tabLst>
                <a:tab pos="392100" algn="l"/>
              </a:tabLst>
            </a:pP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Tel:	+82 2 2112 7095</a:t>
            </a:r>
            <a:b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nkim15@kr.kpmg.com</a:t>
            </a:r>
          </a:p>
          <a:p>
            <a:pPr>
              <a:tabLst>
                <a:tab pos="392100" algn="l"/>
              </a:tabLst>
            </a:pPr>
            <a:endPar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endParaRPr>
          </a:p>
          <a:p>
            <a:pPr>
              <a:tabLst>
                <a:tab pos="392100" algn="l"/>
              </a:tabLst>
            </a:pPr>
            <a:r>
              <a:rPr lang="ko-KR" altLang="en-US" sz="1200" b="0" dirty="0" err="1">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엄이슬</a:t>
            </a:r>
            <a:b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책임연구원</a:t>
            </a:r>
          </a:p>
          <a:p>
            <a:pPr>
              <a:tabLst>
                <a:tab pos="392100" algn="l"/>
              </a:tabLst>
            </a:pP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Tel:	+82 2 2112 3918</a:t>
            </a:r>
          </a:p>
          <a:p>
            <a:pPr>
              <a:tabLst>
                <a:tab pos="392100" algn="l"/>
              </a:tabLst>
            </a:pP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yeom@kr.kpmg.com</a:t>
            </a:r>
          </a:p>
          <a:p>
            <a:pPr>
              <a:tabLst>
                <a:tab pos="392100" algn="l"/>
              </a:tabLst>
            </a:pPr>
            <a:endPar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endParaRPr>
          </a:p>
          <a:p>
            <a:pPr>
              <a:tabLst>
                <a:tab pos="392100" algn="l"/>
              </a:tabLst>
            </a:pPr>
            <a:r>
              <a:rPr lang="ko-KR" altLang="en-US" sz="1200" dirty="0" err="1">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정미주</a:t>
            </a:r>
            <a:br>
              <a:rPr lang="ko-KR" altLang="en-US" sz="12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선임연구원</a:t>
            </a:r>
          </a:p>
          <a:p>
            <a:pPr>
              <a:tabLst>
                <a:tab pos="392100" algn="l"/>
              </a:tabLst>
            </a:pP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Tel:	+82 2 2112 4802</a:t>
            </a:r>
            <a:b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mijujung@kr.kpmg.com</a:t>
            </a:r>
          </a:p>
        </p:txBody>
      </p:sp>
      <p:sp>
        <p:nvSpPr>
          <p:cNvPr id="10" name="TextBox 9">
            <a:extLst>
              <a:ext uri="{FF2B5EF4-FFF2-40B4-BE49-F238E27FC236}">
                <a16:creationId xmlns:a16="http://schemas.microsoft.com/office/drawing/2014/main" id="{FD1EDEC4-4439-426E-8796-2A75CEFEDBA5}"/>
              </a:ext>
            </a:extLst>
          </p:cNvPr>
          <p:cNvSpPr txBox="1"/>
          <p:nvPr/>
        </p:nvSpPr>
        <p:spPr>
          <a:xfrm>
            <a:off x="620713" y="1180737"/>
            <a:ext cx="6191250" cy="620683"/>
          </a:xfrm>
          <a:prstGeom prst="rect">
            <a:avLst/>
          </a:prstGeom>
          <a:noFill/>
        </p:spPr>
        <p:txBody>
          <a:bodyPr wrap="square" lIns="0" tIns="0" rIns="0" bIns="0" rtlCol="0" anchor="b">
            <a:spAutoFit/>
          </a:bodyPr>
          <a:lstStyle/>
          <a:p>
            <a:pPr lvl="0">
              <a:spcAft>
                <a:spcPts val="1000"/>
              </a:spcAft>
              <a:defRPr/>
            </a:pPr>
            <a:r>
              <a:rPr lang="ko-KR" altLang="en-US"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충전 인프라 산업의 부상</a:t>
            </a:r>
            <a:r>
              <a:rPr lang="en-US" altLang="ko-KR"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 </a:t>
            </a:r>
            <a:r>
              <a:rPr lang="ko-KR" altLang="en-US"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시장 선점을 위한 </a:t>
            </a:r>
            <a:r>
              <a:rPr lang="en-US" altLang="ko-KR"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3</a:t>
            </a:r>
            <a:r>
              <a:rPr lang="ko-KR" altLang="en-US"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가지 질문</a:t>
            </a:r>
          </a:p>
          <a:p>
            <a:pPr lvl="0">
              <a:spcAft>
                <a:spcPts val="1000"/>
              </a:spcAft>
              <a:defRPr/>
            </a:pPr>
            <a:r>
              <a:rPr lang="en-US" altLang="ko-KR" sz="14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cs typeface="Arial" panose="020B0604020202020204" pitchFamily="34" charset="0"/>
              </a:rPr>
              <a:t>Issue Monitor | August 2023</a:t>
            </a:r>
            <a:r>
              <a:rPr lang="ko-KR" altLang="en-US" sz="14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cs typeface="Arial" panose="020B0604020202020204" pitchFamily="34" charset="0"/>
              </a:rPr>
              <a:t> </a:t>
            </a:r>
          </a:p>
        </p:txBody>
      </p:sp>
      <p:sp>
        <p:nvSpPr>
          <p:cNvPr id="4" name="TextBox 3">
            <a:extLst>
              <a:ext uri="{FF2B5EF4-FFF2-40B4-BE49-F238E27FC236}">
                <a16:creationId xmlns:a16="http://schemas.microsoft.com/office/drawing/2014/main" id="{5C497822-84CF-4AB9-A65D-02A926745461}"/>
              </a:ext>
            </a:extLst>
          </p:cNvPr>
          <p:cNvSpPr txBox="1"/>
          <p:nvPr/>
        </p:nvSpPr>
        <p:spPr>
          <a:xfrm>
            <a:off x="954088" y="2309119"/>
            <a:ext cx="1465145" cy="646331"/>
          </a:xfrm>
          <a:prstGeom prst="rect">
            <a:avLst/>
          </a:prstGeom>
          <a:noFill/>
        </p:spPr>
        <p:txBody>
          <a:bodyPr wrap="none" lIns="0" tIns="0" rIns="0" bIns="0" rtlCol="0">
            <a:spAutoFit/>
          </a:bodyPr>
          <a:lstStyle/>
          <a:p>
            <a:r>
              <a:rPr lang="en-US" altLang="ko-KR" sz="4200">
                <a:ln>
                  <a:solidFill>
                    <a:schemeClr val="tx2">
                      <a:alpha val="0"/>
                    </a:schemeClr>
                  </a:solidFill>
                </a:ln>
                <a:solidFill>
                  <a:schemeClr val="bg1"/>
                </a:solidFill>
                <a:latin typeface="KPMG Bold" panose="020B0803030202040204" pitchFamily="34" charset="0"/>
                <a:ea typeface="KoPub돋움체 Medium" panose="02020603020101020101" pitchFamily="18" charset="-127"/>
              </a:rPr>
              <a:t>Contacts</a:t>
            </a:r>
            <a:endParaRPr lang="ko-KR" altLang="en-US" sz="4200">
              <a:ln>
                <a:solidFill>
                  <a:schemeClr val="tx2">
                    <a:alpha val="0"/>
                  </a:schemeClr>
                </a:solidFill>
              </a:ln>
              <a:solidFill>
                <a:schemeClr val="bg1"/>
              </a:solidFill>
              <a:latin typeface="KPMG Bold" panose="020B0803030202040204" pitchFamily="34" charset="0"/>
              <a:ea typeface="KoPub돋움체 Medium" panose="02020603020101020101" pitchFamily="18" charset="-127"/>
            </a:endParaRPr>
          </a:p>
        </p:txBody>
      </p:sp>
    </p:spTree>
    <p:extLst>
      <p:ext uri="{BB962C8B-B14F-4D97-AF65-F5344CB8AC3E}">
        <p14:creationId xmlns:p14="http://schemas.microsoft.com/office/powerpoint/2010/main" val="2763774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 단계를 중심으로 한 전기차 사용자의 불편사항은 충전기 유지보수가 적절히 수행되지 않아서 충전기 고장 빈도가 잦다는 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위치 정보 등 관련 정보를 찾기 어렵고 충분히 제공되지 않는다는 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사용 시 다른 전기차 이용자의 충전 매너가 호의적이지 않아 충전소 이용이 불쾌하다는 점 등이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다른 전기차 이용자의 충전 매너 이슈를 자세히 기술한다면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 시 특정 차가 충전이 완료되었음에도 불구하고 차주가 차량을 빼지 않아서 다른 차량들의 대기 시간이 더 길어진다는 점 등을 말한다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 단계의 궁극적 목적은 위의 기술한 병목 현상들을 제거하여 소비자가 충전을 원할 때 충전 서비스를 제공하는 것이다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충전소의 본질적인 서비스가 원활하게 제공될 때 소비자들은 충전 인프라에 대한 불안과 불신을 해소하고 지속적으로 이용하고자 하는 동기가 생길 것이다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마지막으로 충전 관련 서비스 단계에서 사용자는 충전소나 충전기 관련 정보의 정확도가 낮고 결제 서비스 등의 오류가 잦다는 점 등을 불편사항으로 꼽았다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관련 서비스 단계는 물리적 인프라를 의미하는 것이 아니라 소프트웨어나 서비스 플랫폼으로서 결제 서비스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네트워크 관리 서비스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위치 정보 제공 서비스 등을 의미한다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이러한 서비스의 궁극적 목적은 고객이 지속적으로 충전소를 이용하게 하는 데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왜냐하면 충전소 운영사가 자신들에게 고객을 연결해줄 수 있는 서비스 플랫폼을 선택하고 있기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따라서 충전 관련 서비스를 제공하는 회사는 고객의 불편사항을 해소하도록 도움으로써 충전소 재방문을 유도해야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결론적으로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충전 인프라 시장을 선점하기 위한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가지 핵심 질문은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첫째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사용자 편의성과 기업의 수익성을 동시에 달성하기 위해 어떤 충전소를 어디에 구축할 것일지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둘째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소비자가 원할 때 충전 서비스를 원활하게 제공함으로써 충전 인프라에 대한 불안을 어떻게 감축 시킬지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셋째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관련 서비스를 통해 고객의 충전소 이용을 촉진하려면 어떻게 해야 할 것인지로 정리된다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128354"/>
            <a:ext cx="1813196" cy="2534946"/>
            <a:chOff x="162169" y="1816262"/>
            <a:chExt cx="1813196" cy="2534946"/>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15087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69600"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두 번째 핵심 질문</a:t>
              </a:r>
              <a:r>
                <a:rPr lang="en-US" altLang="ko-KR" spc="-20" dirty="0">
                  <a:solidFill>
                    <a:schemeClr val="accent4"/>
                  </a:solidFill>
                </a:rPr>
                <a:t>: </a:t>
              </a:r>
            </a:p>
            <a:p>
              <a:r>
                <a:rPr lang="ko-KR" altLang="en-US" spc="-20" dirty="0">
                  <a:solidFill>
                    <a:schemeClr val="accent4"/>
                  </a:solidFill>
                </a:rPr>
                <a:t>충전 인프라에 대한 소비자의 불안을 어떻게 개선할 것인가</a:t>
              </a:r>
              <a:r>
                <a:rPr lang="en-US" altLang="ko-KR" spc="-20" dirty="0">
                  <a:solidFill>
                    <a:schemeClr val="accent4"/>
                  </a:solidFill>
                </a:rPr>
                <a:t>?</a:t>
              </a: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86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 name="그룹 2">
            <a:extLst>
              <a:ext uri="{FF2B5EF4-FFF2-40B4-BE49-F238E27FC236}">
                <a16:creationId xmlns:a16="http://schemas.microsoft.com/office/drawing/2014/main" id="{569287EA-E109-EC71-B3E1-BCE0AB114763}"/>
              </a:ext>
            </a:extLst>
          </p:cNvPr>
          <p:cNvGrpSpPr/>
          <p:nvPr/>
        </p:nvGrpSpPr>
        <p:grpSpPr>
          <a:xfrm>
            <a:off x="156073" y="3591460"/>
            <a:ext cx="1813196" cy="2526126"/>
            <a:chOff x="162169" y="1816262"/>
            <a:chExt cx="1813196" cy="2526126"/>
          </a:xfrm>
        </p:grpSpPr>
        <p:sp>
          <p:nvSpPr>
            <p:cNvPr id="4" name="TextBox 3">
              <a:extLst>
                <a:ext uri="{FF2B5EF4-FFF2-40B4-BE49-F238E27FC236}">
                  <a16:creationId xmlns:a16="http://schemas.microsoft.com/office/drawing/2014/main" id="{445C3B22-C7A6-2304-BDD8-77C40DEB72F8}"/>
                </a:ext>
              </a:extLst>
            </p:cNvPr>
            <p:cNvSpPr txBox="1"/>
            <p:nvPr/>
          </p:nvSpPr>
          <p:spPr>
            <a:xfrm>
              <a:off x="1427843" y="314205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5" name="TextBox 4">
              <a:extLst>
                <a:ext uri="{FF2B5EF4-FFF2-40B4-BE49-F238E27FC236}">
                  <a16:creationId xmlns:a16="http://schemas.microsoft.com/office/drawing/2014/main" id="{58D3D290-0C1C-F1B6-E7DE-AA969CD6066A}"/>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6" name="TextBox 5">
              <a:extLst>
                <a:ext uri="{FF2B5EF4-FFF2-40B4-BE49-F238E27FC236}">
                  <a16:creationId xmlns:a16="http://schemas.microsoft.com/office/drawing/2014/main" id="{056B8DFE-021F-D580-57B2-AB973661213F}"/>
                </a:ext>
              </a:extLst>
            </p:cNvPr>
            <p:cNvSpPr txBox="1"/>
            <p:nvPr/>
          </p:nvSpPr>
          <p:spPr>
            <a:xfrm>
              <a:off x="405765" y="2248598"/>
              <a:ext cx="1569600"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세 번째 핵심 질문</a:t>
              </a:r>
              <a:r>
                <a:rPr lang="en-US" altLang="ko-KR" spc="-20" dirty="0">
                  <a:solidFill>
                    <a:schemeClr val="accent4"/>
                  </a:solidFill>
                </a:rPr>
                <a:t>: </a:t>
              </a:r>
            </a:p>
            <a:p>
              <a:r>
                <a:rPr lang="ko-KR" altLang="en-US" spc="-20" dirty="0">
                  <a:solidFill>
                    <a:schemeClr val="accent4"/>
                  </a:solidFill>
                </a:rPr>
                <a:t>충전 관련 서비스를 통해 고객의 충전소 이용을 촉진하려면</a:t>
              </a:r>
              <a:r>
                <a:rPr lang="en-US" altLang="ko-KR" spc="-20" dirty="0">
                  <a:solidFill>
                    <a:schemeClr val="accent4"/>
                  </a:solidFill>
                </a:rPr>
                <a:t>?</a:t>
              </a:r>
            </a:p>
          </p:txBody>
        </p:sp>
      </p:grpSp>
      <p:pic>
        <p:nvPicPr>
          <p:cNvPr id="2" name="그림 1" descr="건물, 지상, 실내, 가스 펌프이(가) 표시된 사진&#10;&#10;자동 생성된 설명">
            <a:extLst>
              <a:ext uri="{FF2B5EF4-FFF2-40B4-BE49-F238E27FC236}">
                <a16:creationId xmlns:a16="http://schemas.microsoft.com/office/drawing/2014/main" id="{F9C63A51-F077-80A4-05FA-0715D4505EA4}"/>
              </a:ext>
            </a:extLst>
          </p:cNvPr>
          <p:cNvPicPr>
            <a:picLocks noChangeAspect="1"/>
          </p:cNvPicPr>
          <p:nvPr/>
        </p:nvPicPr>
        <p:blipFill rotWithShape="1">
          <a:blip r:embed="rId3"/>
          <a:srcRect t="8213" b="17727"/>
          <a:stretch/>
        </p:blipFill>
        <p:spPr>
          <a:xfrm>
            <a:off x="333375" y="6432884"/>
            <a:ext cx="6191250" cy="2804779"/>
          </a:xfrm>
          <a:prstGeom prst="rect">
            <a:avLst/>
          </a:prstGeom>
        </p:spPr>
      </p:pic>
    </p:spTree>
    <p:extLst>
      <p:ext uri="{BB962C8B-B14F-4D97-AF65-F5344CB8AC3E}">
        <p14:creationId xmlns:p14="http://schemas.microsoft.com/office/powerpoint/2010/main" val="2026792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200" b="1"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핵심 질문과 충전 인프라 생태계 내 주요 참여자 간 연관관계 </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핵심 질문이 충전 인프라 시장의 다양한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밸류체인에</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연결되어 있는 만큼</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핵심 질문과 연관된 주요 참여자도 여럿이다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그러나 특정 질문이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밸류체인</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단계별로 연관되는 정도가 다르며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이에 따라 이해관계자별로 미치는 영향력도 조금씩 다르다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즉</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핵심 질문에 대해 도출된 대응 전략이 각 참여자에게 미치는 영향력도 달라지게 된다는 말이다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우선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각 핵심 질문별로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밸류체인</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내 어떤 참여자와 관계가 있는지 알아보자</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첫 번째 핵심 질문인 적재적소에 충전소를 구축하는 것은 생태계 내 여러 참여자들 중에서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충전소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운영사</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(CPO, Charge Point Operator)’</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관련성이 가장 높다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충전소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운영사</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외에도 해당 질문과 연관된 참여자들이 존재한다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물론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충전소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운영사</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보다는 관련성이 떨어진다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먼저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충전기 제조사를 보면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충전기 판매에 그치는 것이 아니라 충전소 운영 또는 별도의 운영 플랫폼을 구축하는 것이 최근의 시장 트렌드이기 때문에 첫 번째 질문과 관련된다고 할 수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또한 이미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장소</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를 선점하고 있는 부지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토지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나 시설 소유자 역시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어떤 충전기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를 설치하는 것이 수익성 관점에서 높은 효과를 불러 일으킬지 고민한다는 점에서 충전소 부지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충전기 설치 시설 소유자도 관련성이 있다고 할 수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239984"/>
            <a:ext cx="1813778" cy="2703550"/>
            <a:chOff x="162169" y="1816262"/>
            <a:chExt cx="1813778" cy="270355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31948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핵심 </a:t>
              </a:r>
              <a:r>
                <a:rPr lang="ko-KR" altLang="en-US" spc="-20" dirty="0" err="1">
                  <a:solidFill>
                    <a:schemeClr val="accent4"/>
                  </a:solidFill>
                </a:rPr>
                <a:t>질문별</a:t>
              </a:r>
              <a:r>
                <a:rPr lang="ko-KR" altLang="en-US" spc="-20" dirty="0">
                  <a:solidFill>
                    <a:schemeClr val="accent4"/>
                  </a:solidFill>
                </a:rPr>
                <a:t> 연관 주체 달라</a:t>
              </a:r>
              <a:r>
                <a:rPr lang="en-US" altLang="ko-KR" spc="-20" dirty="0">
                  <a:solidFill>
                    <a:schemeClr val="accent4"/>
                  </a:solidFill>
                </a:rPr>
                <a:t>,</a:t>
              </a:r>
            </a:p>
            <a:p>
              <a:r>
                <a:rPr lang="ko-KR" altLang="en-US" spc="-20" dirty="0">
                  <a:solidFill>
                    <a:schemeClr val="accent4"/>
                  </a:solidFill>
                </a:rPr>
                <a:t>적재적소에 충전소를 구축하기 위한 질문은 </a:t>
              </a:r>
              <a:r>
                <a:rPr lang="en-US" altLang="ko-KR" spc="-20" dirty="0">
                  <a:solidFill>
                    <a:schemeClr val="accent4"/>
                  </a:solidFill>
                </a:rPr>
                <a:t>‘</a:t>
              </a:r>
              <a:r>
                <a:rPr lang="ko-KR" altLang="en-US" spc="-20" dirty="0">
                  <a:solidFill>
                    <a:schemeClr val="accent4"/>
                  </a:solidFill>
                </a:rPr>
                <a:t>충전소 </a:t>
              </a:r>
              <a:r>
                <a:rPr lang="ko-KR" altLang="en-US" spc="-20" dirty="0" err="1">
                  <a:solidFill>
                    <a:schemeClr val="accent4"/>
                  </a:solidFill>
                </a:rPr>
                <a:t>운영사</a:t>
              </a:r>
              <a:r>
                <a:rPr lang="en-US" altLang="ko-KR" spc="-20" dirty="0">
                  <a:solidFill>
                    <a:schemeClr val="accent4"/>
                  </a:solidFill>
                </a:rPr>
                <a:t>‘</a:t>
              </a:r>
              <a:r>
                <a:rPr lang="ko-KR" altLang="en-US" spc="-20" dirty="0">
                  <a:solidFill>
                    <a:schemeClr val="accent4"/>
                  </a:solidFill>
                </a:rPr>
                <a:t>와 밀접히 관련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266824"/>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 name="Rectangle 8">
            <a:extLst>
              <a:ext uri="{FF2B5EF4-FFF2-40B4-BE49-F238E27FC236}">
                <a16:creationId xmlns:a16="http://schemas.microsoft.com/office/drawing/2014/main" id="{0E08AE30-1BC7-86A3-788E-4849424F4E64}"/>
              </a:ext>
            </a:extLst>
          </p:cNvPr>
          <p:cNvSpPr>
            <a:spLocks noChangeArrowheads="1"/>
          </p:cNvSpPr>
          <p:nvPr/>
        </p:nvSpPr>
        <p:spPr bwMode="auto">
          <a:xfrm>
            <a:off x="333375" y="668338"/>
            <a:ext cx="5666592" cy="307777"/>
          </a:xfrm>
          <a:prstGeom prst="rect">
            <a:avLst/>
          </a:prstGeom>
          <a:ln>
            <a:solidFill>
              <a:schemeClr val="accent1">
                <a:alpha val="0"/>
              </a:schemeClr>
            </a:solidFill>
          </a:ln>
        </p:spPr>
        <p:txBody>
          <a:bodyPr wrap="square" lIns="0" tIns="0" bIns="0">
            <a:spAutoFit/>
          </a:bodyPr>
          <a:lstStyle/>
          <a:p>
            <a:pPr defTabSz="495285" latinLnBrk="1"/>
            <a:r>
              <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충전 인프라 시장 선점을 위해 선결되어야 할 질문 </a:t>
            </a:r>
          </a:p>
        </p:txBody>
      </p:sp>
      <p:sp>
        <p:nvSpPr>
          <p:cNvPr id="62" name="TextBox 61">
            <a:extLst>
              <a:ext uri="{FF2B5EF4-FFF2-40B4-BE49-F238E27FC236}">
                <a16:creationId xmlns:a16="http://schemas.microsoft.com/office/drawing/2014/main" id="{F41EE3AD-0C47-CB3E-170E-871FF206D6EE}"/>
              </a:ext>
            </a:extLst>
          </p:cNvPr>
          <p:cNvSpPr txBox="1"/>
          <p:nvPr/>
        </p:nvSpPr>
        <p:spPr>
          <a:xfrm>
            <a:off x="333375" y="4625720"/>
            <a:ext cx="4194034"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핵심 질문과</a:t>
            </a:r>
            <a:r>
              <a:rPr lang="en-US" altLang="ko-KR" dirty="0">
                <a:solidFill>
                  <a:schemeClr val="tx1">
                    <a:lumMod val="85000"/>
                    <a:lumOff val="15000"/>
                  </a:schemeClr>
                </a:solidFill>
              </a:rPr>
              <a:t> </a:t>
            </a:r>
            <a:r>
              <a:rPr lang="ko-KR" altLang="en-US" dirty="0">
                <a:solidFill>
                  <a:schemeClr val="tx1">
                    <a:lumMod val="85000"/>
                    <a:lumOff val="15000"/>
                  </a:schemeClr>
                </a:solidFill>
              </a:rPr>
              <a:t>충전 인프라 생태계 주요 참여자간 연결 </a:t>
            </a:r>
            <a:r>
              <a:rPr lang="en-US" altLang="ko-KR" dirty="0">
                <a:solidFill>
                  <a:schemeClr val="tx1">
                    <a:lumMod val="85000"/>
                    <a:lumOff val="15000"/>
                  </a:schemeClr>
                </a:solidFill>
              </a:rPr>
              <a:t>] </a:t>
            </a:r>
            <a:endParaRPr lang="ko-KR" altLang="en-US" dirty="0">
              <a:solidFill>
                <a:schemeClr val="tx1">
                  <a:lumMod val="85000"/>
                  <a:lumOff val="15000"/>
                </a:schemeClr>
              </a:solidFill>
            </a:endParaRPr>
          </a:p>
        </p:txBody>
      </p:sp>
      <p:sp>
        <p:nvSpPr>
          <p:cNvPr id="63" name="직사각형 62">
            <a:extLst>
              <a:ext uri="{FF2B5EF4-FFF2-40B4-BE49-F238E27FC236}">
                <a16:creationId xmlns:a16="http://schemas.microsoft.com/office/drawing/2014/main" id="{764B9744-72A0-9B3B-AB4B-FB334B227828}"/>
              </a:ext>
            </a:extLst>
          </p:cNvPr>
          <p:cNvSpPr/>
          <p:nvPr/>
        </p:nvSpPr>
        <p:spPr>
          <a:xfrm>
            <a:off x="333376" y="8541621"/>
            <a:ext cx="6226876" cy="724608"/>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1):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특정 기업은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가지 이상의 영역에 해당될 수 있으나 각 개념의 명확한 이해를 돕기 위해 특정 기업이 가장 두드러지는 영역에 기술</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Electro Mobility Service Provider:</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본 보고서에서는 결제</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로밍 및 관련 어플리케이션 개발사까지 포함해 광의의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서비스</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제공 기업으로 정의</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3):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월마트가 충전 네트워크를 갖춘다고 발표하였으나 충전 인프라 생태계 내 여러 유형의 참여자 중 가장 밀접한 관련이 있는 유형으로 맵핑 </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4):</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en-US" altLang="ko-KR"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PlugShare</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의 모회사인 </a:t>
            </a:r>
            <a:r>
              <a:rPr lang="en-US" altLang="ko-KR"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Recargo</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를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2021</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년에 </a:t>
            </a:r>
            <a:r>
              <a:rPr lang="en-US" altLang="ko-KR"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EVgo</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가 인수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Note 5):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프랑스의 전기차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B2B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디지털 플랫폼 기업으로 로밍 서비스 등 제공 </a:t>
            </a:r>
          </a:p>
        </p:txBody>
      </p:sp>
      <p:sp>
        <p:nvSpPr>
          <p:cNvPr id="128" name="TextBox 127">
            <a:extLst>
              <a:ext uri="{FF2B5EF4-FFF2-40B4-BE49-F238E27FC236}">
                <a16:creationId xmlns:a16="http://schemas.microsoft.com/office/drawing/2014/main" id="{968C5AF3-CB1C-0A52-3A53-0EE27601D763}"/>
              </a:ext>
            </a:extLst>
          </p:cNvPr>
          <p:cNvSpPr txBox="1"/>
          <p:nvPr/>
        </p:nvSpPr>
        <p:spPr>
          <a:xfrm>
            <a:off x="354746" y="5514199"/>
            <a:ext cx="1485153" cy="253916"/>
          </a:xfrm>
          <a:prstGeom prst="rect">
            <a:avLst/>
          </a:prstGeom>
          <a:noFill/>
        </p:spPr>
        <p:txBody>
          <a:bodyPr wrap="square">
            <a:spAutoFit/>
          </a:bodyPr>
          <a:lstStyle/>
          <a:p>
            <a:pPr algn="ct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 </a:t>
            </a:r>
            <a:r>
              <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핵심 질문</a:t>
            </a: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&gt; </a:t>
            </a:r>
            <a:endPar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grpSp>
        <p:nvGrpSpPr>
          <p:cNvPr id="129" name="그룹 128">
            <a:extLst>
              <a:ext uri="{FF2B5EF4-FFF2-40B4-BE49-F238E27FC236}">
                <a16:creationId xmlns:a16="http://schemas.microsoft.com/office/drawing/2014/main" id="{477E2896-0C07-1AA8-5E28-01C220AA222C}"/>
              </a:ext>
            </a:extLst>
          </p:cNvPr>
          <p:cNvGrpSpPr/>
          <p:nvPr/>
        </p:nvGrpSpPr>
        <p:grpSpPr>
          <a:xfrm>
            <a:off x="354747" y="5791200"/>
            <a:ext cx="1485154" cy="2722017"/>
            <a:chOff x="354747" y="6235996"/>
            <a:chExt cx="1485154" cy="2636542"/>
          </a:xfrm>
        </p:grpSpPr>
        <p:sp>
          <p:nvSpPr>
            <p:cNvPr id="130" name="직사각형 129">
              <a:extLst>
                <a:ext uri="{FF2B5EF4-FFF2-40B4-BE49-F238E27FC236}">
                  <a16:creationId xmlns:a16="http://schemas.microsoft.com/office/drawing/2014/main" id="{C1FC17E0-E060-C9FB-8250-99F1FAB84656}"/>
                </a:ext>
              </a:extLst>
            </p:cNvPr>
            <p:cNvSpPr/>
            <p:nvPr/>
          </p:nvSpPr>
          <p:spPr>
            <a:xfrm>
              <a:off x="354747" y="6235996"/>
              <a:ext cx="1485152" cy="815324"/>
            </a:xfrm>
            <a:prstGeom prst="rect">
              <a:avLst/>
            </a:prstGeom>
            <a:solidFill>
              <a:schemeClr val="tx2"/>
            </a:solidFill>
            <a:ln>
              <a:solidFill>
                <a:srgbClr val="00287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소비자 편의성</a:t>
              </a:r>
              <a:r>
                <a:rPr lang="en-US" altLang="ko-KR"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기업의 수익성을 달성하기 위해 어떤 충전소를 어디에 구축할 것인가</a:t>
              </a:r>
              <a:r>
                <a:rPr lang="en-US" altLang="ko-KR"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a:t>
              </a:r>
              <a:endPar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31" name="직사각형 130">
              <a:extLst>
                <a:ext uri="{FF2B5EF4-FFF2-40B4-BE49-F238E27FC236}">
                  <a16:creationId xmlns:a16="http://schemas.microsoft.com/office/drawing/2014/main" id="{7EBBC549-78DD-3D89-3814-91EB5A34305F}"/>
                </a:ext>
              </a:extLst>
            </p:cNvPr>
            <p:cNvSpPr/>
            <p:nvPr/>
          </p:nvSpPr>
          <p:spPr>
            <a:xfrm>
              <a:off x="354749" y="7146605"/>
              <a:ext cx="1485152" cy="815324"/>
            </a:xfrm>
            <a:prstGeom prst="rect">
              <a:avLst/>
            </a:prstGeom>
            <a:solidFill>
              <a:schemeClr val="tx2"/>
            </a:solidFill>
            <a:ln>
              <a:solidFill>
                <a:srgbClr val="00287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충전 인프라에 대한 소비자의 불안을 어떻게 개선할 것인가</a:t>
              </a:r>
              <a:r>
                <a:rPr lang="en-US" altLang="ko-KR"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a:t>
              </a:r>
              <a:endParaRPr lang="en-US" altLang="ko-KR"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32" name="직사각형 131">
              <a:extLst>
                <a:ext uri="{FF2B5EF4-FFF2-40B4-BE49-F238E27FC236}">
                  <a16:creationId xmlns:a16="http://schemas.microsoft.com/office/drawing/2014/main" id="{38C7223B-A293-FE80-46DF-D8490887CBC7}"/>
                </a:ext>
              </a:extLst>
            </p:cNvPr>
            <p:cNvSpPr/>
            <p:nvPr/>
          </p:nvSpPr>
          <p:spPr>
            <a:xfrm>
              <a:off x="354749" y="8057214"/>
              <a:ext cx="1485152" cy="815324"/>
            </a:xfrm>
            <a:prstGeom prst="rect">
              <a:avLst/>
            </a:prstGeom>
            <a:solidFill>
              <a:schemeClr val="tx2"/>
            </a:solidFill>
            <a:ln>
              <a:solidFill>
                <a:srgbClr val="00287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충전 관련 서비스를 통해 고객의 충전소 이용을 촉진하려면</a:t>
              </a:r>
              <a:r>
                <a:rPr lang="en-US" altLang="ko-KR"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a:t>
              </a:r>
              <a:endParaRPr lang="ko-KR" altLang="en-US" sz="9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sp>
        <p:nvSpPr>
          <p:cNvPr id="133" name="TextBox 132">
            <a:extLst>
              <a:ext uri="{FF2B5EF4-FFF2-40B4-BE49-F238E27FC236}">
                <a16:creationId xmlns:a16="http://schemas.microsoft.com/office/drawing/2014/main" id="{0CDA5AF6-2903-E8B7-48F6-892CA22F414B}"/>
              </a:ext>
            </a:extLst>
          </p:cNvPr>
          <p:cNvSpPr txBox="1"/>
          <p:nvPr/>
        </p:nvSpPr>
        <p:spPr>
          <a:xfrm>
            <a:off x="2345498" y="5514199"/>
            <a:ext cx="2475591" cy="253827"/>
          </a:xfrm>
          <a:prstGeom prst="rect">
            <a:avLst/>
          </a:prstGeom>
          <a:noFill/>
        </p:spPr>
        <p:txBody>
          <a:bodyPr wrap="square">
            <a:spAutoFit/>
          </a:bodyPr>
          <a:lstStyle/>
          <a:p>
            <a:pPr algn="ct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 </a:t>
            </a:r>
            <a:r>
              <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충전 인프라 생태계 주요 참여자 </a:t>
            </a: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&gt; </a:t>
            </a:r>
            <a:endPar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134" name="TextBox 133">
            <a:extLst>
              <a:ext uri="{FF2B5EF4-FFF2-40B4-BE49-F238E27FC236}">
                <a16:creationId xmlns:a16="http://schemas.microsoft.com/office/drawing/2014/main" id="{555DF4CC-EADA-2A06-B92D-4985D86EBC32}"/>
              </a:ext>
            </a:extLst>
          </p:cNvPr>
          <p:cNvSpPr txBox="1"/>
          <p:nvPr/>
        </p:nvSpPr>
        <p:spPr>
          <a:xfrm>
            <a:off x="4891426" y="5514199"/>
            <a:ext cx="1638593" cy="253916"/>
          </a:xfrm>
          <a:prstGeom prst="rect">
            <a:avLst/>
          </a:prstGeom>
          <a:noFill/>
        </p:spPr>
        <p:txBody>
          <a:bodyPr wrap="square">
            <a:spAutoFit/>
          </a:bodyPr>
          <a:lstStyle/>
          <a:p>
            <a:pPr algn="ct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 </a:t>
            </a:r>
            <a:r>
              <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주요 기업</a:t>
            </a:r>
            <a:r>
              <a:rPr lang="en-US" altLang="ko-KR" sz="1050" b="1" baseline="300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a:t>
            </a:r>
            <a:r>
              <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&gt; </a:t>
            </a:r>
            <a:endPar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grpSp>
        <p:nvGrpSpPr>
          <p:cNvPr id="135" name="그룹 134">
            <a:extLst>
              <a:ext uri="{FF2B5EF4-FFF2-40B4-BE49-F238E27FC236}">
                <a16:creationId xmlns:a16="http://schemas.microsoft.com/office/drawing/2014/main" id="{8F8D4EF3-FB64-934D-D375-733BB39A525D}"/>
              </a:ext>
            </a:extLst>
          </p:cNvPr>
          <p:cNvGrpSpPr/>
          <p:nvPr/>
        </p:nvGrpSpPr>
        <p:grpSpPr>
          <a:xfrm>
            <a:off x="2345499" y="5791200"/>
            <a:ext cx="4179126" cy="2722017"/>
            <a:chOff x="2345499" y="6235996"/>
            <a:chExt cx="4179126" cy="3557406"/>
          </a:xfrm>
        </p:grpSpPr>
        <p:sp>
          <p:nvSpPr>
            <p:cNvPr id="136" name="직사각형 135">
              <a:extLst>
                <a:ext uri="{FF2B5EF4-FFF2-40B4-BE49-F238E27FC236}">
                  <a16:creationId xmlns:a16="http://schemas.microsoft.com/office/drawing/2014/main" id="{2C9A1F92-2F08-57B2-8758-FC0B2F2F4E46}"/>
                </a:ext>
              </a:extLst>
            </p:cNvPr>
            <p:cNvSpPr/>
            <p:nvPr/>
          </p:nvSpPr>
          <p:spPr>
            <a:xfrm>
              <a:off x="2345499" y="6235996"/>
              <a:ext cx="848642" cy="815324"/>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충전기 제조사</a:t>
              </a:r>
              <a:endPar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p:txBody>
        </p:sp>
        <p:sp>
          <p:nvSpPr>
            <p:cNvPr id="137" name="직사각형 136">
              <a:extLst>
                <a:ext uri="{FF2B5EF4-FFF2-40B4-BE49-F238E27FC236}">
                  <a16:creationId xmlns:a16="http://schemas.microsoft.com/office/drawing/2014/main" id="{7FD7F797-65D4-67EA-BFBD-162B3E6EEAFB}"/>
                </a:ext>
              </a:extLst>
            </p:cNvPr>
            <p:cNvSpPr/>
            <p:nvPr/>
          </p:nvSpPr>
          <p:spPr>
            <a:xfrm>
              <a:off x="2345499" y="7150023"/>
              <a:ext cx="848642" cy="815324"/>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충전소 </a:t>
              </a:r>
              <a:r>
                <a:rPr lang="ko-KR" altLang="en-US" sz="1000" b="1" dirty="0" err="1">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운영사</a:t>
              </a:r>
              <a:endPar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a:p>
              <a:pPr algn="ctr" defTabSz="520700" eaLnBrk="0" hangingPunct="0">
                <a:defRPr/>
              </a:pPr>
              <a:r>
                <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(CPO)</a:t>
              </a:r>
              <a:endPar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p:txBody>
        </p:sp>
        <p:sp>
          <p:nvSpPr>
            <p:cNvPr id="138" name="직사각형 137">
              <a:extLst>
                <a:ext uri="{FF2B5EF4-FFF2-40B4-BE49-F238E27FC236}">
                  <a16:creationId xmlns:a16="http://schemas.microsoft.com/office/drawing/2014/main" id="{6C2836F9-3C05-AE88-42E9-446575C8A174}"/>
                </a:ext>
              </a:extLst>
            </p:cNvPr>
            <p:cNvSpPr/>
            <p:nvPr/>
          </p:nvSpPr>
          <p:spPr>
            <a:xfrm>
              <a:off x="2345499" y="8064050"/>
              <a:ext cx="848642" cy="815324"/>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충전소 부지</a:t>
              </a:r>
              <a:r>
                <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 </a:t>
              </a:r>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충전기 설치 시설 소유자</a:t>
              </a:r>
            </a:p>
          </p:txBody>
        </p:sp>
        <p:sp>
          <p:nvSpPr>
            <p:cNvPr id="139" name="직사각형 138">
              <a:extLst>
                <a:ext uri="{FF2B5EF4-FFF2-40B4-BE49-F238E27FC236}">
                  <a16:creationId xmlns:a16="http://schemas.microsoft.com/office/drawing/2014/main" id="{C32652AB-FD6D-DFFF-4CDA-92F1980BE65E}"/>
                </a:ext>
              </a:extLst>
            </p:cNvPr>
            <p:cNvSpPr/>
            <p:nvPr/>
          </p:nvSpPr>
          <p:spPr>
            <a:xfrm>
              <a:off x="3233967" y="6235996"/>
              <a:ext cx="1442536" cy="815324"/>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defRP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전기차 충전 장비</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 소켓</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커넥터 등</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개발</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설계</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생산 및 판매 </a:t>
              </a:r>
            </a:p>
          </p:txBody>
        </p:sp>
        <p:sp>
          <p:nvSpPr>
            <p:cNvPr id="141" name="직사각형 140">
              <a:extLst>
                <a:ext uri="{FF2B5EF4-FFF2-40B4-BE49-F238E27FC236}">
                  <a16:creationId xmlns:a16="http://schemas.microsoft.com/office/drawing/2014/main" id="{28BBAACE-1322-AA10-1509-4F0A577312CC}"/>
                </a:ext>
              </a:extLst>
            </p:cNvPr>
            <p:cNvSpPr/>
            <p:nvPr/>
          </p:nvSpPr>
          <p:spPr>
            <a:xfrm>
              <a:off x="3233967" y="7150023"/>
              <a:ext cx="1442536" cy="815324"/>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defRP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충전소 설치 또는 구축</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defRP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충전소 네트워크 운영</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defRP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충전소별 충전기 모니터링 등 관리 </a:t>
              </a:r>
            </a:p>
          </p:txBody>
        </p:sp>
        <p:sp>
          <p:nvSpPr>
            <p:cNvPr id="142" name="직사각형 141">
              <a:extLst>
                <a:ext uri="{FF2B5EF4-FFF2-40B4-BE49-F238E27FC236}">
                  <a16:creationId xmlns:a16="http://schemas.microsoft.com/office/drawing/2014/main" id="{C39A1391-500A-8871-B599-40A41B5EC8FF}"/>
                </a:ext>
              </a:extLst>
            </p:cNvPr>
            <p:cNvSpPr/>
            <p:nvPr/>
          </p:nvSpPr>
          <p:spPr>
            <a:xfrm>
              <a:off x="3233967" y="8064050"/>
              <a:ext cx="1442536" cy="815324"/>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defRP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충전소 부지</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토지</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보유자 또는 기업</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defRP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충전기를 설치할 시설을 보유</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운영</a:t>
              </a:r>
            </a:p>
          </p:txBody>
        </p:sp>
        <p:sp>
          <p:nvSpPr>
            <p:cNvPr id="143" name="직사각형 142">
              <a:extLst>
                <a:ext uri="{FF2B5EF4-FFF2-40B4-BE49-F238E27FC236}">
                  <a16:creationId xmlns:a16="http://schemas.microsoft.com/office/drawing/2014/main" id="{E5163ED3-DC9D-F0B7-EF6F-9B4B8E506A28}"/>
                </a:ext>
              </a:extLst>
            </p:cNvPr>
            <p:cNvSpPr/>
            <p:nvPr/>
          </p:nvSpPr>
          <p:spPr>
            <a:xfrm>
              <a:off x="4716329" y="6235996"/>
              <a:ext cx="1808296" cy="815324"/>
            </a:xfrm>
            <a:prstGeom prst="rect">
              <a:avLst/>
            </a:prstGeom>
            <a:solidFill>
              <a:schemeClr val="bg1"/>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defRPr/>
              </a:pP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해외</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차지포인트</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(ChargePoint),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이브이박스</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en-US" altLang="ko-KR"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EVBox</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등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defRPr/>
              </a:pP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국내</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SK</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시그넷</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EVSIS,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채비 등 </a:t>
              </a:r>
            </a:p>
          </p:txBody>
        </p:sp>
        <p:sp>
          <p:nvSpPr>
            <p:cNvPr id="144" name="직사각형 143">
              <a:extLst>
                <a:ext uri="{FF2B5EF4-FFF2-40B4-BE49-F238E27FC236}">
                  <a16:creationId xmlns:a16="http://schemas.microsoft.com/office/drawing/2014/main" id="{BE63ECCB-0FE4-9237-7AD2-6FB9BD41384C}"/>
                </a:ext>
              </a:extLst>
            </p:cNvPr>
            <p:cNvSpPr/>
            <p:nvPr/>
          </p:nvSpPr>
          <p:spPr>
            <a:xfrm>
              <a:off x="4716329" y="7150023"/>
              <a:ext cx="1808296" cy="815324"/>
            </a:xfrm>
            <a:prstGeom prst="rect">
              <a:avLst/>
            </a:prstGeom>
            <a:solidFill>
              <a:schemeClr val="bg1"/>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defRPr/>
              </a:pP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해외</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이브이고</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en-US" altLang="ko-KR"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EVgo</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테슬라</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알레그로</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en-US" altLang="ko-KR"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Allego</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쉘</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등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defRPr/>
              </a:pP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국내</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이피트</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(E-pit),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차지비</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에스에스차저</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en-US" altLang="ko-KR"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SSCharger</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등</a:t>
              </a:r>
            </a:p>
          </p:txBody>
        </p:sp>
        <p:sp>
          <p:nvSpPr>
            <p:cNvPr id="145" name="직사각형 144">
              <a:extLst>
                <a:ext uri="{FF2B5EF4-FFF2-40B4-BE49-F238E27FC236}">
                  <a16:creationId xmlns:a16="http://schemas.microsoft.com/office/drawing/2014/main" id="{6DD46154-B49B-B105-24EF-8E49CC904654}"/>
                </a:ext>
              </a:extLst>
            </p:cNvPr>
            <p:cNvSpPr/>
            <p:nvPr/>
          </p:nvSpPr>
          <p:spPr>
            <a:xfrm>
              <a:off x="4716329" y="8064050"/>
              <a:ext cx="1808296" cy="815324"/>
            </a:xfrm>
            <a:prstGeom prst="rect">
              <a:avLst/>
            </a:prstGeom>
            <a:solidFill>
              <a:schemeClr val="bg1"/>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defRPr/>
              </a:pP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해외</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국내</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이케아</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월마트</a:t>
              </a:r>
              <a:r>
                <a:rPr lang="en-US" altLang="ko-KR" sz="900" baseline="30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3)</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토탈</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주유소</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맥도널드</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이마트</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각종 주차장 등</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46" name="직사각형 145">
              <a:extLst>
                <a:ext uri="{FF2B5EF4-FFF2-40B4-BE49-F238E27FC236}">
                  <a16:creationId xmlns:a16="http://schemas.microsoft.com/office/drawing/2014/main" id="{D1E37DB5-5DB4-50C0-D9A9-05A588A5F6C6}"/>
                </a:ext>
              </a:extLst>
            </p:cNvPr>
            <p:cNvSpPr/>
            <p:nvPr/>
          </p:nvSpPr>
          <p:spPr>
            <a:xfrm>
              <a:off x="2345499" y="8978078"/>
              <a:ext cx="848642" cy="815324"/>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e-Mobility </a:t>
              </a:r>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서비스 기업</a:t>
              </a:r>
              <a:endPar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a:p>
              <a:pPr algn="ctr" defTabSz="520700" eaLnBrk="0" hangingPunct="0">
                <a:defRPr/>
              </a:pPr>
              <a:r>
                <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(EMSP</a:t>
              </a:r>
              <a:r>
                <a:rPr lang="en-US" altLang="ko-KR" sz="1000" b="1" baseline="300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2)</a:t>
              </a:r>
              <a:r>
                <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a:t>
              </a:r>
              <a:endPar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p:txBody>
        </p:sp>
        <p:sp>
          <p:nvSpPr>
            <p:cNvPr id="147" name="직사각형 146">
              <a:extLst>
                <a:ext uri="{FF2B5EF4-FFF2-40B4-BE49-F238E27FC236}">
                  <a16:creationId xmlns:a16="http://schemas.microsoft.com/office/drawing/2014/main" id="{E4907DAD-8768-F453-B029-F3F3CF9CBBA4}"/>
                </a:ext>
              </a:extLst>
            </p:cNvPr>
            <p:cNvSpPr/>
            <p:nvPr/>
          </p:nvSpPr>
          <p:spPr>
            <a:xfrm>
              <a:off x="3233967" y="8978078"/>
              <a:ext cx="1442536" cy="815324"/>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defRP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로밍</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서비스 제공</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defRP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관제</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결제 어플리케이션</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포함</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다양한 충전 서비스 어플 및 플랫폼 구축</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48" name="직사각형 147">
              <a:extLst>
                <a:ext uri="{FF2B5EF4-FFF2-40B4-BE49-F238E27FC236}">
                  <a16:creationId xmlns:a16="http://schemas.microsoft.com/office/drawing/2014/main" id="{10879AD2-A425-DDD0-9C33-6B366C9A006A}"/>
                </a:ext>
              </a:extLst>
            </p:cNvPr>
            <p:cNvSpPr/>
            <p:nvPr/>
          </p:nvSpPr>
          <p:spPr>
            <a:xfrm>
              <a:off x="4716329" y="8978078"/>
              <a:ext cx="1808296" cy="815324"/>
            </a:xfrm>
            <a:prstGeom prst="rect">
              <a:avLst/>
            </a:prstGeom>
            <a:solidFill>
              <a:schemeClr val="bg1"/>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defRPr/>
              </a:pP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해외</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플러그쉐어</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en-US" altLang="ko-KR"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PlugShare</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en-US" altLang="ko-KR" sz="900" baseline="30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4)</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쉘</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지레브</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en-US" altLang="ko-KR"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Gireve</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en-US" altLang="ko-KR" sz="900" baseline="30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5)</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허브젝트</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en-US" altLang="ko-KR"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Hubject</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등</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defRPr/>
              </a:pP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국내</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소프트베리</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일렉베리</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등 </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endPar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cxnSp>
        <p:nvCxnSpPr>
          <p:cNvPr id="149" name="직선 화살표 연결선 148">
            <a:extLst>
              <a:ext uri="{FF2B5EF4-FFF2-40B4-BE49-F238E27FC236}">
                <a16:creationId xmlns:a16="http://schemas.microsoft.com/office/drawing/2014/main" id="{63DBA35E-8DA8-B700-9ECC-68CCE1F3C0EA}"/>
              </a:ext>
            </a:extLst>
          </p:cNvPr>
          <p:cNvCxnSpPr>
            <a:cxnSpLocks/>
            <a:stCxn id="130" idx="3"/>
            <a:endCxn id="137" idx="1"/>
          </p:cNvCxnSpPr>
          <p:nvPr/>
        </p:nvCxnSpPr>
        <p:spPr>
          <a:xfrm>
            <a:off x="1839899" y="6212078"/>
            <a:ext cx="505600" cy="590438"/>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150" name="직선 화살표 연결선 149">
            <a:extLst>
              <a:ext uri="{FF2B5EF4-FFF2-40B4-BE49-F238E27FC236}">
                <a16:creationId xmlns:a16="http://schemas.microsoft.com/office/drawing/2014/main" id="{7A7D2E79-4B71-50FD-EB73-41623E6A6C40}"/>
              </a:ext>
            </a:extLst>
          </p:cNvPr>
          <p:cNvCxnSpPr>
            <a:cxnSpLocks/>
            <a:stCxn id="130" idx="3"/>
            <a:endCxn id="136" idx="1"/>
          </p:cNvCxnSpPr>
          <p:nvPr/>
        </p:nvCxnSpPr>
        <p:spPr>
          <a:xfrm flipV="1">
            <a:off x="1839899" y="6103131"/>
            <a:ext cx="505600" cy="108947"/>
          </a:xfrm>
          <a:prstGeom prst="straightConnector1">
            <a:avLst/>
          </a:prstGeom>
          <a:ln w="6350">
            <a:solidFill>
              <a:schemeClr val="bg1">
                <a:lumMod val="75000"/>
              </a:schemeClr>
            </a:solidFill>
            <a:prstDash val="dash"/>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151" name="직선 화살표 연결선 150">
            <a:extLst>
              <a:ext uri="{FF2B5EF4-FFF2-40B4-BE49-F238E27FC236}">
                <a16:creationId xmlns:a16="http://schemas.microsoft.com/office/drawing/2014/main" id="{44DC5A36-DF65-1480-45E6-C9E20B4E846C}"/>
              </a:ext>
            </a:extLst>
          </p:cNvPr>
          <p:cNvCxnSpPr>
            <a:cxnSpLocks/>
            <a:stCxn id="131" idx="3"/>
            <a:endCxn id="137" idx="1"/>
          </p:cNvCxnSpPr>
          <p:nvPr/>
        </p:nvCxnSpPr>
        <p:spPr>
          <a:xfrm flipV="1">
            <a:off x="1839901" y="6802516"/>
            <a:ext cx="505598" cy="349692"/>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152" name="직선 화살표 연결선 151">
            <a:extLst>
              <a:ext uri="{FF2B5EF4-FFF2-40B4-BE49-F238E27FC236}">
                <a16:creationId xmlns:a16="http://schemas.microsoft.com/office/drawing/2014/main" id="{51B6DAB2-EBC4-2528-5B1A-735C93C0C047}"/>
              </a:ext>
            </a:extLst>
          </p:cNvPr>
          <p:cNvCxnSpPr>
            <a:cxnSpLocks/>
            <a:stCxn id="130" idx="3"/>
            <a:endCxn id="138" idx="1"/>
          </p:cNvCxnSpPr>
          <p:nvPr/>
        </p:nvCxnSpPr>
        <p:spPr>
          <a:xfrm>
            <a:off x="1839899" y="6212078"/>
            <a:ext cx="505600" cy="1289823"/>
          </a:xfrm>
          <a:prstGeom prst="straightConnector1">
            <a:avLst/>
          </a:prstGeom>
          <a:ln w="6350">
            <a:solidFill>
              <a:schemeClr val="bg1">
                <a:lumMod val="75000"/>
              </a:schemeClr>
            </a:solidFill>
            <a:prstDash val="dash"/>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153" name="직선 화살표 연결선 152">
            <a:extLst>
              <a:ext uri="{FF2B5EF4-FFF2-40B4-BE49-F238E27FC236}">
                <a16:creationId xmlns:a16="http://schemas.microsoft.com/office/drawing/2014/main" id="{9DC31221-C892-2FCA-2CC1-A3D5DDEB69FC}"/>
              </a:ext>
            </a:extLst>
          </p:cNvPr>
          <p:cNvCxnSpPr>
            <a:cxnSpLocks/>
            <a:stCxn id="131" idx="3"/>
            <a:endCxn id="136" idx="1"/>
          </p:cNvCxnSpPr>
          <p:nvPr/>
        </p:nvCxnSpPr>
        <p:spPr>
          <a:xfrm flipV="1">
            <a:off x="1839901" y="6103131"/>
            <a:ext cx="505598" cy="1049077"/>
          </a:xfrm>
          <a:prstGeom prst="straightConnector1">
            <a:avLst/>
          </a:prstGeom>
          <a:ln w="6350">
            <a:solidFill>
              <a:schemeClr val="bg1">
                <a:lumMod val="75000"/>
              </a:schemeClr>
            </a:solidFill>
            <a:prstDash val="dash"/>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154" name="직선 화살표 연결선 153">
            <a:extLst>
              <a:ext uri="{FF2B5EF4-FFF2-40B4-BE49-F238E27FC236}">
                <a16:creationId xmlns:a16="http://schemas.microsoft.com/office/drawing/2014/main" id="{733610FF-313F-D51F-69CA-D40F3A3A7CD9}"/>
              </a:ext>
            </a:extLst>
          </p:cNvPr>
          <p:cNvCxnSpPr>
            <a:cxnSpLocks/>
            <a:stCxn id="132" idx="3"/>
            <a:endCxn id="146" idx="1"/>
          </p:cNvCxnSpPr>
          <p:nvPr/>
        </p:nvCxnSpPr>
        <p:spPr>
          <a:xfrm>
            <a:off x="1839901" y="8092339"/>
            <a:ext cx="505598" cy="108948"/>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155" name="직선 화살표 연결선 154">
            <a:extLst>
              <a:ext uri="{FF2B5EF4-FFF2-40B4-BE49-F238E27FC236}">
                <a16:creationId xmlns:a16="http://schemas.microsoft.com/office/drawing/2014/main" id="{BD7095A4-C0CF-A688-A97F-E9C7723D25C5}"/>
              </a:ext>
            </a:extLst>
          </p:cNvPr>
          <p:cNvCxnSpPr>
            <a:cxnSpLocks/>
            <a:stCxn id="132" idx="3"/>
            <a:endCxn id="137" idx="1"/>
          </p:cNvCxnSpPr>
          <p:nvPr/>
        </p:nvCxnSpPr>
        <p:spPr>
          <a:xfrm flipV="1">
            <a:off x="1839901" y="6802516"/>
            <a:ext cx="505598" cy="1289823"/>
          </a:xfrm>
          <a:prstGeom prst="straightConnector1">
            <a:avLst/>
          </a:prstGeom>
          <a:ln w="6350">
            <a:solidFill>
              <a:schemeClr val="bg1">
                <a:lumMod val="75000"/>
              </a:schemeClr>
            </a:solidFill>
            <a:prstDash val="dash"/>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156" name="직선 화살표 연결선 155">
            <a:extLst>
              <a:ext uri="{FF2B5EF4-FFF2-40B4-BE49-F238E27FC236}">
                <a16:creationId xmlns:a16="http://schemas.microsoft.com/office/drawing/2014/main" id="{DB14D6CB-8430-3943-A8C1-F4ADB75DAE10}"/>
              </a:ext>
            </a:extLst>
          </p:cNvPr>
          <p:cNvCxnSpPr>
            <a:cxnSpLocks/>
            <a:stCxn id="132" idx="3"/>
            <a:endCxn id="136" idx="1"/>
          </p:cNvCxnSpPr>
          <p:nvPr/>
        </p:nvCxnSpPr>
        <p:spPr>
          <a:xfrm flipV="1">
            <a:off x="1839901" y="6103131"/>
            <a:ext cx="505598" cy="1989208"/>
          </a:xfrm>
          <a:prstGeom prst="straightConnector1">
            <a:avLst/>
          </a:prstGeom>
          <a:ln w="6350">
            <a:solidFill>
              <a:schemeClr val="bg1">
                <a:lumMod val="75000"/>
              </a:schemeClr>
            </a:solidFill>
            <a:prstDash val="dash"/>
            <a:tailEnd type="triangle" w="sm" len="med"/>
          </a:ln>
          <a:effectLst/>
        </p:spPr>
        <p:style>
          <a:lnRef idx="2">
            <a:schemeClr val="accent3"/>
          </a:lnRef>
          <a:fillRef idx="0">
            <a:schemeClr val="accent3"/>
          </a:fillRef>
          <a:effectRef idx="1">
            <a:schemeClr val="accent3"/>
          </a:effectRef>
          <a:fontRef idx="minor">
            <a:schemeClr val="tx1"/>
          </a:fontRef>
        </p:style>
      </p:cxnSp>
      <p:cxnSp>
        <p:nvCxnSpPr>
          <p:cNvPr id="157" name="직선 화살표 연결선 156">
            <a:extLst>
              <a:ext uri="{FF2B5EF4-FFF2-40B4-BE49-F238E27FC236}">
                <a16:creationId xmlns:a16="http://schemas.microsoft.com/office/drawing/2014/main" id="{74FA762A-10AE-28F5-FA05-CDE28B985229}"/>
              </a:ext>
            </a:extLst>
          </p:cNvPr>
          <p:cNvCxnSpPr>
            <a:cxnSpLocks/>
            <a:stCxn id="131" idx="3"/>
            <a:endCxn id="146" idx="1"/>
          </p:cNvCxnSpPr>
          <p:nvPr/>
        </p:nvCxnSpPr>
        <p:spPr>
          <a:xfrm>
            <a:off x="1839901" y="7152208"/>
            <a:ext cx="505598" cy="1049079"/>
          </a:xfrm>
          <a:prstGeom prst="straightConnector1">
            <a:avLst/>
          </a:prstGeom>
          <a:ln w="6350">
            <a:solidFill>
              <a:schemeClr val="bg1">
                <a:lumMod val="75000"/>
              </a:schemeClr>
            </a:solidFill>
            <a:tailEnd type="triangle" w="sm" len="med"/>
          </a:ln>
          <a:effectLst/>
        </p:spPr>
        <p:style>
          <a:lnRef idx="2">
            <a:schemeClr val="accent3"/>
          </a:lnRef>
          <a:fillRef idx="0">
            <a:schemeClr val="accent3"/>
          </a:fillRef>
          <a:effectRef idx="1">
            <a:schemeClr val="accent3"/>
          </a:effectRef>
          <a:fontRef idx="minor">
            <a:schemeClr val="tx1"/>
          </a:fontRef>
        </p:style>
      </p:cxnSp>
      <p:grpSp>
        <p:nvGrpSpPr>
          <p:cNvPr id="158" name="그룹 157">
            <a:extLst>
              <a:ext uri="{FF2B5EF4-FFF2-40B4-BE49-F238E27FC236}">
                <a16:creationId xmlns:a16="http://schemas.microsoft.com/office/drawing/2014/main" id="{F9FB22BA-DB92-0DD5-B4BC-99D5373FF5BB}"/>
              </a:ext>
            </a:extLst>
          </p:cNvPr>
          <p:cNvGrpSpPr/>
          <p:nvPr/>
        </p:nvGrpSpPr>
        <p:grpSpPr>
          <a:xfrm>
            <a:off x="5039470" y="4883972"/>
            <a:ext cx="1485155" cy="502764"/>
            <a:chOff x="5039470" y="5267138"/>
            <a:chExt cx="1485155" cy="502764"/>
          </a:xfrm>
        </p:grpSpPr>
        <p:sp>
          <p:nvSpPr>
            <p:cNvPr id="159" name="직사각형 158">
              <a:extLst>
                <a:ext uri="{FF2B5EF4-FFF2-40B4-BE49-F238E27FC236}">
                  <a16:creationId xmlns:a16="http://schemas.microsoft.com/office/drawing/2014/main" id="{CB1871AC-ABF6-876E-A121-4A88C64AA9E0}"/>
                </a:ext>
              </a:extLst>
            </p:cNvPr>
            <p:cNvSpPr/>
            <p:nvPr/>
          </p:nvSpPr>
          <p:spPr>
            <a:xfrm>
              <a:off x="5039470" y="5267138"/>
              <a:ext cx="1485155" cy="502764"/>
            </a:xfrm>
            <a:prstGeom prst="rect">
              <a:avLst/>
            </a:prstGeom>
            <a:solidFill>
              <a:schemeClr val="bg1">
                <a:lumMod val="8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grpSp>
          <p:nvGrpSpPr>
            <p:cNvPr id="160" name="그룹 159">
              <a:extLst>
                <a:ext uri="{FF2B5EF4-FFF2-40B4-BE49-F238E27FC236}">
                  <a16:creationId xmlns:a16="http://schemas.microsoft.com/office/drawing/2014/main" id="{424B16A3-DCFF-9868-6B53-2502F9B16547}"/>
                </a:ext>
              </a:extLst>
            </p:cNvPr>
            <p:cNvGrpSpPr/>
            <p:nvPr/>
          </p:nvGrpSpPr>
          <p:grpSpPr>
            <a:xfrm>
              <a:off x="5183698" y="5352075"/>
              <a:ext cx="1225270" cy="310859"/>
              <a:chOff x="5602310" y="5601301"/>
              <a:chExt cx="1225270" cy="310859"/>
            </a:xfrm>
          </p:grpSpPr>
          <p:cxnSp>
            <p:nvCxnSpPr>
              <p:cNvPr id="161" name="직선 화살표 연결선 160">
                <a:extLst>
                  <a:ext uri="{FF2B5EF4-FFF2-40B4-BE49-F238E27FC236}">
                    <a16:creationId xmlns:a16="http://schemas.microsoft.com/office/drawing/2014/main" id="{FACD0B29-CE85-8961-1D0B-CE86904E089E}"/>
                  </a:ext>
                </a:extLst>
              </p:cNvPr>
              <p:cNvCxnSpPr>
                <a:cxnSpLocks/>
              </p:cNvCxnSpPr>
              <p:nvPr/>
            </p:nvCxnSpPr>
            <p:spPr>
              <a:xfrm>
                <a:off x="5602310" y="5666703"/>
                <a:ext cx="314195" cy="0"/>
              </a:xfrm>
              <a:prstGeom prst="straightConnector1">
                <a:avLst/>
              </a:prstGeom>
              <a:ln w="6350">
                <a:solidFill>
                  <a:schemeClr val="bg1">
                    <a:lumMod val="65000"/>
                  </a:schemeClr>
                </a:solidFill>
                <a:prstDash val="dash"/>
                <a:tailEnd type="triangle"/>
              </a:ln>
              <a:effectLst/>
            </p:spPr>
            <p:style>
              <a:lnRef idx="2">
                <a:schemeClr val="accent3"/>
              </a:lnRef>
              <a:fillRef idx="0">
                <a:schemeClr val="accent3"/>
              </a:fillRef>
              <a:effectRef idx="1">
                <a:schemeClr val="accent3"/>
              </a:effectRef>
              <a:fontRef idx="minor">
                <a:schemeClr val="tx1"/>
              </a:fontRef>
            </p:style>
          </p:cxnSp>
          <p:cxnSp>
            <p:nvCxnSpPr>
              <p:cNvPr id="162" name="직선 화살표 연결선 161">
                <a:extLst>
                  <a:ext uri="{FF2B5EF4-FFF2-40B4-BE49-F238E27FC236}">
                    <a16:creationId xmlns:a16="http://schemas.microsoft.com/office/drawing/2014/main" id="{D723411B-C635-91EE-0D2B-18316EAF26C9}"/>
                  </a:ext>
                </a:extLst>
              </p:cNvPr>
              <p:cNvCxnSpPr>
                <a:cxnSpLocks/>
              </p:cNvCxnSpPr>
              <p:nvPr/>
            </p:nvCxnSpPr>
            <p:spPr>
              <a:xfrm>
                <a:off x="5602310" y="5846757"/>
                <a:ext cx="314195" cy="0"/>
              </a:xfrm>
              <a:prstGeom prst="straightConnector1">
                <a:avLst/>
              </a:prstGeom>
              <a:ln w="12700">
                <a:solidFill>
                  <a:schemeClr val="bg1">
                    <a:lumMod val="65000"/>
                  </a:schemeClr>
                </a:solidFill>
                <a:prstDash val="solid"/>
                <a:tailEnd type="triangle"/>
              </a:ln>
              <a:effectLst/>
            </p:spPr>
            <p:style>
              <a:lnRef idx="2">
                <a:schemeClr val="accent3"/>
              </a:lnRef>
              <a:fillRef idx="0">
                <a:schemeClr val="accent3"/>
              </a:fillRef>
              <a:effectRef idx="1">
                <a:schemeClr val="accent3"/>
              </a:effectRef>
              <a:fontRef idx="minor">
                <a:schemeClr val="tx1"/>
              </a:fontRef>
            </p:style>
          </p:cxnSp>
          <p:sp>
            <p:nvSpPr>
              <p:cNvPr id="163" name="TextBox 162">
                <a:extLst>
                  <a:ext uri="{FF2B5EF4-FFF2-40B4-BE49-F238E27FC236}">
                    <a16:creationId xmlns:a16="http://schemas.microsoft.com/office/drawing/2014/main" id="{DCA6AEF3-A076-E186-CF3F-B78C97981E37}"/>
                  </a:ext>
                </a:extLst>
              </p:cNvPr>
              <p:cNvSpPr txBox="1"/>
              <p:nvPr/>
            </p:nvSpPr>
            <p:spPr>
              <a:xfrm>
                <a:off x="5967201" y="5601301"/>
                <a:ext cx="860379" cy="130805"/>
              </a:xfrm>
              <a:prstGeom prst="rect">
                <a:avLst/>
              </a:prstGeom>
              <a:noFill/>
            </p:spPr>
            <p:txBody>
              <a:bodyPr wrap="square" lIns="0" tIns="0" rIns="0" bIns="0" rtlCol="0">
                <a:spAutoFit/>
              </a:bodyPr>
              <a:lstStyle/>
              <a:p>
                <a:r>
                  <a:rPr lang="ko-KR" altLang="en-US" sz="850" dirty="0">
                    <a:ln>
                      <a:solidFill>
                        <a:schemeClr val="accent6">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상대적 관련성 낮음</a:t>
                </a:r>
              </a:p>
            </p:txBody>
          </p:sp>
          <p:sp>
            <p:nvSpPr>
              <p:cNvPr id="164" name="TextBox 163">
                <a:extLst>
                  <a:ext uri="{FF2B5EF4-FFF2-40B4-BE49-F238E27FC236}">
                    <a16:creationId xmlns:a16="http://schemas.microsoft.com/office/drawing/2014/main" id="{FF43619A-EA90-D318-27F1-4BF390B408A8}"/>
                  </a:ext>
                </a:extLst>
              </p:cNvPr>
              <p:cNvSpPr txBox="1"/>
              <p:nvPr/>
            </p:nvSpPr>
            <p:spPr>
              <a:xfrm>
                <a:off x="5967201" y="5781355"/>
                <a:ext cx="860379" cy="130805"/>
              </a:xfrm>
              <a:prstGeom prst="rect">
                <a:avLst/>
              </a:prstGeom>
              <a:noFill/>
            </p:spPr>
            <p:txBody>
              <a:bodyPr wrap="square" lIns="0" tIns="0" rIns="0" bIns="0" rtlCol="0">
                <a:spAutoFit/>
              </a:bodyPr>
              <a:lstStyle/>
              <a:p>
                <a:r>
                  <a:rPr lang="ko-KR" altLang="en-US" sz="850" dirty="0">
                    <a:ln>
                      <a:solidFill>
                        <a:schemeClr val="accent6">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상대적 관련성 높음</a:t>
                </a:r>
              </a:p>
            </p:txBody>
          </p:sp>
        </p:grpSp>
      </p:grpSp>
    </p:spTree>
    <p:extLst>
      <p:ext uri="{BB962C8B-B14F-4D97-AF65-F5344CB8AC3E}">
        <p14:creationId xmlns:p14="http://schemas.microsoft.com/office/powerpoint/2010/main" val="43743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두 번째 핵심 질문 역시 충전소 운영사와 가장 밀접한 관계를 맺는다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운전자가 전기차 충전 서비스를 이용하는 장소가 충전소이기 때문에 인프라 불안에 대한 우려를 얼마나 잘 불식시킬 수 있는가는 충전소 운영사의 핵심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KPI</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와도 일맥상통하기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e-Mobility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서비스 기업</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(EMSP, Electro Mobility Service Provider)</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역시 높은 연관성을 갖는다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최근 충전소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운영사와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EMSP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간 경계가 점차 허물어지고 통합되고 있을 뿐 아니라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EMSP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가장 주요한 서비스가 로밍 서비스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충전 사업자가 자사의 충전기가 없는 지역에서 고객이 타사의 충전기를 사용할 수 있도록 제휴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임을 고려할 때 언제 어디서나 충전 서비스를 받을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 있게 하는 것이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EMSP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존재 목적과도 밀접한 관련을 가지기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더 나아가 충전기 제조사도 운영 분야로 진입하고 있기 때문에 충전기 제조사도 두 번째 핵심 질문과 관련된다고 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세 번째 핵심 질문은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e-Mobility</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서비스 기업과 가장 연관성이 높다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e-Mobility</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서비스 기업이란 충전소를 이용하는 전기차 운전자들에게 충전 서비스를 제공하는 기업을 말한다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운영사와 구분하자면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CPO</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충전소 구축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 설치 및 모니터링 등을 통해 고객이 충전소를 이용하는 데 있어 어려움이 없도록 물리적 시설을 관리하는 쪽에 가깝고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EMSP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충전기를 활용하여 고객이 충전을 원활하게 할 수 있도록 충전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로밍</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관제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결제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서비스를 제공하는 쪽에 가깝다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 최근의 트렌드를 보면 대체로 많은 기업들이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CPO</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EMSP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동시에 영위하는 모습을 보이기 때문에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CPO</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EMSP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구분이 큰 의미가 없다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그럼에도 불구하고 세 번째 핵심 질문을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EMSP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가장 연관성이 높다고 구분한 이유는 전기차 충전 인프라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밸류체인</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내에서 최종 소비자와 가장 맞닿은 서비스 영역에서 전기차 이용자들이 느끼는 불편 사항이 상당하며 이를 해결하는 기업은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EMSP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역량을 가진 기업이 될 가능성이 높기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즉</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EMSP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역할을 수행하는 기업이 충전 관련 서비스를 혁신함으로써 고객의 불편사항을 해소한다면 시장에 미치는 영향력이 더욱 클 것이기 때문에 세 번째 핵심 질문은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EMSP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가장 높은 연관성을 가진다고 보았다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본 보고서의 목적</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전기차 충전 인프라 시장의 핵심 이슈를 기반으로 시장 선점을 위해 극복해야 하는 점과 대응 방안 검토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을 고려했을 때</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향후의 논의는 핵심 질문별로 관련성이 가장 높은 참여자를 중심으로 발전시킬 필요가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따라서 첫 번째 질문은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CPO</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중심으로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두 번째 핵심 질문은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CPO</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EMSP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중심으로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세 번째 질문은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EMSP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중심으로 대응 동향과 전략 방향을 도출하고자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운영사라고 할 때 충전소를 구축하는 기업 뿐만 아니라 충전기를 제조하고 각종 부지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시설에 설치하고 관리하는 기업들도 함께 살펴봄으로써 충전 서비스를 제공하는 주요 참여자를 아우를 수 있도록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이제부터는 핵심 질문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가지에 대해 관련 기업의 대응 동향을 살펴보고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이를 통해 국내 기업이 지속적으로 성장해 가는 글로벌 충전 인프라 시장을 선도하기 위한 고려사항을 검토하고자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207805"/>
            <a:ext cx="1813778" cy="2655290"/>
            <a:chOff x="162169" y="1816262"/>
            <a:chExt cx="1813778" cy="265529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27122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충전 인프라 신뢰도를 개선하기 위해서는 충전소 </a:t>
              </a:r>
              <a:r>
                <a:rPr lang="ko-KR" altLang="en-US" spc="-20" dirty="0" err="1">
                  <a:solidFill>
                    <a:schemeClr val="accent4"/>
                  </a:solidFill>
                </a:rPr>
                <a:t>운영사</a:t>
              </a:r>
              <a:r>
                <a:rPr lang="ko-KR" altLang="en-US" spc="-20" dirty="0">
                  <a:solidFill>
                    <a:schemeClr val="accent4"/>
                  </a:solidFill>
                </a:rPr>
                <a:t> 및 </a:t>
              </a:r>
              <a:r>
                <a:rPr lang="en-US" altLang="ko-KR" spc="-20" dirty="0">
                  <a:solidFill>
                    <a:schemeClr val="accent4"/>
                  </a:solidFill>
                </a:rPr>
                <a:t>e-Mobility</a:t>
              </a:r>
              <a:r>
                <a:rPr lang="ko-KR" altLang="en-US" spc="-20" dirty="0">
                  <a:solidFill>
                    <a:schemeClr val="accent4"/>
                  </a:solidFill>
                </a:rPr>
                <a:t> 서비스 기업이 적극적으로 나서야</a:t>
              </a:r>
              <a:r>
                <a:rPr lang="en-US" altLang="ko-KR" spc="-20" dirty="0">
                  <a:solidFill>
                    <a:schemeClr val="accent4"/>
                  </a:solidFill>
                </a:rPr>
                <a:t>…</a:t>
              </a: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7453813"/>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 name="그룹 1">
            <a:extLst>
              <a:ext uri="{FF2B5EF4-FFF2-40B4-BE49-F238E27FC236}">
                <a16:creationId xmlns:a16="http://schemas.microsoft.com/office/drawing/2014/main" id="{217A4617-BF5D-0FC2-6362-7FBB98BB251D}"/>
              </a:ext>
            </a:extLst>
          </p:cNvPr>
          <p:cNvGrpSpPr/>
          <p:nvPr/>
        </p:nvGrpSpPr>
        <p:grpSpPr>
          <a:xfrm>
            <a:off x="168265" y="4046763"/>
            <a:ext cx="1813778" cy="2532862"/>
            <a:chOff x="162169" y="1816262"/>
            <a:chExt cx="1813778" cy="2532862"/>
          </a:xfrm>
        </p:grpSpPr>
        <p:sp>
          <p:nvSpPr>
            <p:cNvPr id="3" name="TextBox 2">
              <a:extLst>
                <a:ext uri="{FF2B5EF4-FFF2-40B4-BE49-F238E27FC236}">
                  <a16:creationId xmlns:a16="http://schemas.microsoft.com/office/drawing/2014/main" id="{8574D4E9-1FC2-7C1C-65F4-E26EEDB5F07F}"/>
                </a:ext>
              </a:extLst>
            </p:cNvPr>
            <p:cNvSpPr txBox="1"/>
            <p:nvPr/>
          </p:nvSpPr>
          <p:spPr>
            <a:xfrm>
              <a:off x="1427843" y="3148795"/>
              <a:ext cx="542008"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4" name="TextBox 3">
              <a:extLst>
                <a:ext uri="{FF2B5EF4-FFF2-40B4-BE49-F238E27FC236}">
                  <a16:creationId xmlns:a16="http://schemas.microsoft.com/office/drawing/2014/main" id="{AC958F63-15D6-1C8E-2D60-E5377A452B7C}"/>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5" name="TextBox 4">
              <a:extLst>
                <a:ext uri="{FF2B5EF4-FFF2-40B4-BE49-F238E27FC236}">
                  <a16:creationId xmlns:a16="http://schemas.microsoft.com/office/drawing/2014/main" id="{82B535BE-8795-5BAC-F3F1-434B91082DD5}"/>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충전 관련 서비스를 통한 고객들의 충전소 방문을 유도하는 것은 </a:t>
              </a:r>
              <a:r>
                <a:rPr lang="en-US" altLang="ko-KR" spc="-20" dirty="0">
                  <a:solidFill>
                    <a:schemeClr val="accent4"/>
                  </a:solidFill>
                </a:rPr>
                <a:t>e-Mobility</a:t>
              </a:r>
              <a:r>
                <a:rPr lang="ko-KR" altLang="en-US" spc="-20" dirty="0">
                  <a:solidFill>
                    <a:schemeClr val="accent4"/>
                  </a:solidFill>
                </a:rPr>
                <a:t> 서비스 기업과 연관성 높아  </a:t>
              </a:r>
              <a:endParaRPr lang="en-US" altLang="ko-KR" spc="-20" dirty="0">
                <a:solidFill>
                  <a:schemeClr val="accent4"/>
                </a:solidFill>
              </a:endParaRPr>
            </a:p>
          </p:txBody>
        </p:sp>
      </p:grpSp>
    </p:spTree>
    <p:extLst>
      <p:ext uri="{BB962C8B-B14F-4D97-AF65-F5344CB8AC3E}">
        <p14:creationId xmlns:p14="http://schemas.microsoft.com/office/powerpoint/2010/main" val="2892545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(1)</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어떤 충전소를 어디에</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구축할 것인가</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①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충전소 운영사의 대응 동향 </a:t>
            </a:r>
            <a:endParaRPr lang="en-US" altLang="ko-KR" sz="105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운영사를 중심으로 충전소 구축 전략을 살펴보자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글로벌 충전소 운영사이자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 분야에서 높은 점유율을 가지고 있는 차지포인트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(ChargePoint)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비롯해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글로벌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서비스 사업자인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블링크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차징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(Blink</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Charging),</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급속 충전기 분야에서 주목받고 있는 이브이고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en-US" altLang="ko-KR" sz="1050" dirty="0" err="1">
                <a:ln>
                  <a:solidFill>
                    <a:schemeClr val="accent1">
                      <a:alpha val="0"/>
                    </a:schemeClr>
                  </a:solidFill>
                </a:ln>
                <a:latin typeface="KoPub돋움체 Medium" panose="02020603020101020101" pitchFamily="18" charset="-127"/>
                <a:ea typeface="KoPub돋움체 Medium" panose="02020603020101020101" pitchFamily="18" charset="-127"/>
              </a:rPr>
              <a:t>EVgo</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사례를 통해 충전소 구축 전략이 기업별로 어떻게 차이 나는지 알아보도록 하겠다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미국 시장을 비롯하여 글로벌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 분야에서 높은 점유율을 가지고 있는 차지포인트는 주차장을 갖춘 모든 기업과 주택소유자를 자사의 잠재 고객으로 타겟팅하고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주차장 및 주택 보유 여부를 잠재 고객의 특성으로 정의한 이유는 고객이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충전이 가능한 여건을 가지고 있어야 하기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이는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충전기가 차지포인트의 주요 제품이기도 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 비용이 저렴하여 충전기 유지 비용을 낮출 수 있어 충전 네트워크를 빠르게 확대할 수 있다는 점을 고려한 것이다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더욱이 차지포인트는 전력 판매보다는 충전기 모니터링 등 충전 관련 소프트웨어의 구독 서비스가 회사의 핵심 역량이기 때문에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충전소를 구축하면서도 수익성을 제고하기 위한 전략을 영위하고 있다고 보여진다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635671"/>
            <a:ext cx="1813778" cy="2740766"/>
            <a:chOff x="162169" y="1816262"/>
            <a:chExt cx="1813778" cy="2740766"/>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35669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차지포인트</a:t>
              </a:r>
              <a:r>
                <a:rPr lang="en-US" altLang="ko-KR" spc="-20" dirty="0">
                  <a:solidFill>
                    <a:schemeClr val="accent4"/>
                  </a:solidFill>
                </a:rPr>
                <a:t>: </a:t>
              </a:r>
              <a:r>
                <a:rPr lang="ko-KR" altLang="en-US" spc="-20" dirty="0">
                  <a:solidFill>
                    <a:schemeClr val="accent4"/>
                  </a:solidFill>
                </a:rPr>
                <a:t>주차장을 갖춘 기업과 주택 소유주를 대상으로 해당 기업</a:t>
              </a:r>
              <a:r>
                <a:rPr lang="en-US" altLang="ko-KR" spc="-20" dirty="0">
                  <a:solidFill>
                    <a:schemeClr val="accent4"/>
                  </a:solidFill>
                </a:rPr>
                <a:t>, </a:t>
              </a:r>
              <a:r>
                <a:rPr lang="ko-KR" altLang="en-US" spc="-20" dirty="0">
                  <a:solidFill>
                    <a:schemeClr val="accent4"/>
                  </a:solidFill>
                </a:rPr>
                <a:t>주택에 </a:t>
              </a:r>
              <a:r>
                <a:rPr lang="ko-KR" altLang="en-US" spc="-20" dirty="0" err="1">
                  <a:solidFill>
                    <a:schemeClr val="accent4"/>
                  </a:solidFill>
                </a:rPr>
                <a:t>완속</a:t>
              </a:r>
              <a:r>
                <a:rPr lang="ko-KR" altLang="en-US" spc="-20" dirty="0">
                  <a:solidFill>
                    <a:schemeClr val="accent4"/>
                  </a:solidFill>
                </a:rPr>
                <a:t> 충전기를 구축하는 전략 영위</a:t>
              </a:r>
              <a:endParaRPr lang="en-US" altLang="ko-KR" spc="-20" dirty="0">
                <a:solidFill>
                  <a:schemeClr val="accent4"/>
                </a:solidFill>
              </a:endParaRPr>
            </a:p>
          </p:txBody>
        </p:sp>
      </p:gr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639803"/>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2" name="ChartObject">
            <a:extLst>
              <a:ext uri="{FF2B5EF4-FFF2-40B4-BE49-F238E27FC236}">
                <a16:creationId xmlns:a16="http://schemas.microsoft.com/office/drawing/2014/main" id="{1E16F254-2D98-39C7-B8FF-280CF44DFCC2}"/>
              </a:ext>
            </a:extLst>
          </p:cNvPr>
          <p:cNvGraphicFramePr/>
          <p:nvPr>
            <p:extLst>
              <p:ext uri="{D42A27DB-BD31-4B8C-83A1-F6EECF244321}">
                <p14:modId xmlns:p14="http://schemas.microsoft.com/office/powerpoint/2010/main" val="2734124035"/>
              </p:ext>
            </p:extLst>
          </p:nvPr>
        </p:nvGraphicFramePr>
        <p:xfrm>
          <a:off x="333375" y="5576668"/>
          <a:ext cx="6191251" cy="341623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1FCB0991-A256-7682-F4C4-B3831EC593C7}"/>
              </a:ext>
            </a:extLst>
          </p:cNvPr>
          <p:cNvSpPr txBox="1"/>
          <p:nvPr/>
        </p:nvSpPr>
        <p:spPr>
          <a:xfrm>
            <a:off x="333375" y="4988373"/>
            <a:ext cx="5040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미국 전기차 충전소 운영사별 공용 충전소</a:t>
            </a:r>
            <a:r>
              <a:rPr lang="en-US" altLang="ko-KR" dirty="0">
                <a:solidFill>
                  <a:schemeClr val="tx1">
                    <a:lumMod val="85000"/>
                    <a:lumOff val="15000"/>
                  </a:schemeClr>
                </a:solidFill>
              </a:rPr>
              <a:t>(Public electric charging station</a:t>
            </a:r>
            <a:r>
              <a:rPr lang="ko-KR" altLang="en-US" dirty="0">
                <a:solidFill>
                  <a:schemeClr val="tx1">
                    <a:lumMod val="85000"/>
                    <a:lumOff val="15000"/>
                  </a:schemeClr>
                </a:solidFill>
              </a:rPr>
              <a:t> 현황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10" name="직사각형 9">
            <a:extLst>
              <a:ext uri="{FF2B5EF4-FFF2-40B4-BE49-F238E27FC236}">
                <a16:creationId xmlns:a16="http://schemas.microsoft.com/office/drawing/2014/main" id="{1AF2AC41-6186-5B59-27DF-72A6A09E7663}"/>
              </a:ext>
            </a:extLst>
          </p:cNvPr>
          <p:cNvSpPr/>
          <p:nvPr/>
        </p:nvSpPr>
        <p:spPr>
          <a:xfrm>
            <a:off x="333376" y="8903891"/>
            <a:ext cx="6226876" cy="47838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Statista</a:t>
            </a: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2022</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월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11</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일 기준 </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11" name="직사각형 10">
            <a:extLst>
              <a:ext uri="{FF2B5EF4-FFF2-40B4-BE49-F238E27FC236}">
                <a16:creationId xmlns:a16="http://schemas.microsoft.com/office/drawing/2014/main" id="{DF4C5AA0-FFCE-3917-821F-856FEFB59E1F}"/>
              </a:ext>
            </a:extLst>
          </p:cNvPr>
          <p:cNvSpPr/>
          <p:nvPr/>
        </p:nvSpPr>
        <p:spPr>
          <a:xfrm>
            <a:off x="4929809" y="8337467"/>
            <a:ext cx="1594816" cy="544803"/>
          </a:xfrm>
          <a:prstGeom prst="rect">
            <a:avLst/>
          </a:prstGeom>
          <a:solidFill>
            <a:schemeClr val="bg1">
              <a:lumMod val="8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grpSp>
        <p:nvGrpSpPr>
          <p:cNvPr id="12" name="그룹 11">
            <a:extLst>
              <a:ext uri="{FF2B5EF4-FFF2-40B4-BE49-F238E27FC236}">
                <a16:creationId xmlns:a16="http://schemas.microsoft.com/office/drawing/2014/main" id="{E4CA2369-25DD-1587-7194-C82E7BC80B44}"/>
              </a:ext>
            </a:extLst>
          </p:cNvPr>
          <p:cNvGrpSpPr/>
          <p:nvPr/>
        </p:nvGrpSpPr>
        <p:grpSpPr>
          <a:xfrm>
            <a:off x="5037732" y="8435623"/>
            <a:ext cx="1232452" cy="364868"/>
            <a:chOff x="5117245" y="8400240"/>
            <a:chExt cx="1232452" cy="364868"/>
          </a:xfrm>
        </p:grpSpPr>
        <p:sp>
          <p:nvSpPr>
            <p:cNvPr id="13" name="직사각형 12">
              <a:extLst>
                <a:ext uri="{FF2B5EF4-FFF2-40B4-BE49-F238E27FC236}">
                  <a16:creationId xmlns:a16="http://schemas.microsoft.com/office/drawing/2014/main" id="{BFD6820E-5CD1-3462-198B-3498BB4C4414}"/>
                </a:ext>
              </a:extLst>
            </p:cNvPr>
            <p:cNvSpPr/>
            <p:nvPr/>
          </p:nvSpPr>
          <p:spPr>
            <a:xfrm>
              <a:off x="5117245" y="8400240"/>
              <a:ext cx="262393" cy="151075"/>
            </a:xfrm>
            <a:prstGeom prst="rect">
              <a:avLst/>
            </a:prstGeom>
            <a:pattFill prst="pct50">
              <a:fgClr>
                <a:schemeClr val="accent1"/>
              </a:fgClr>
              <a:bgClr>
                <a:schemeClr val="bg1"/>
              </a:bgClr>
            </a:patt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4" name="직사각형 13">
              <a:extLst>
                <a:ext uri="{FF2B5EF4-FFF2-40B4-BE49-F238E27FC236}">
                  <a16:creationId xmlns:a16="http://schemas.microsoft.com/office/drawing/2014/main" id="{4ECC4EE0-81F9-F3FE-9046-AD6762CB5660}"/>
                </a:ext>
              </a:extLst>
            </p:cNvPr>
            <p:cNvSpPr/>
            <p:nvPr/>
          </p:nvSpPr>
          <p:spPr>
            <a:xfrm>
              <a:off x="5117245" y="8614033"/>
              <a:ext cx="262393" cy="151075"/>
            </a:xfrm>
            <a:prstGeom prst="rect">
              <a:avLst/>
            </a:prstGeom>
            <a:solidFill>
              <a:srgbClr val="1E49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5" name="직사각형 14">
              <a:extLst>
                <a:ext uri="{FF2B5EF4-FFF2-40B4-BE49-F238E27FC236}">
                  <a16:creationId xmlns:a16="http://schemas.microsoft.com/office/drawing/2014/main" id="{4B7E708C-FD9C-9D47-BE74-247AA8D22461}"/>
                </a:ext>
              </a:extLst>
            </p:cNvPr>
            <p:cNvSpPr/>
            <p:nvPr/>
          </p:nvSpPr>
          <p:spPr>
            <a:xfrm>
              <a:off x="5347832" y="8400240"/>
              <a:ext cx="1001865" cy="1510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ko-KR" altLang="en-US" sz="900" b="1" dirty="0">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개별 사례로 기술</a:t>
              </a:r>
              <a:r>
                <a:rPr lang="en-US" altLang="ko-KR" sz="900" b="1" dirty="0">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(p.23)</a:t>
              </a:r>
              <a:endParaRPr lang="ko-KR" altLang="en-US" sz="900" b="1" dirty="0">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p:txBody>
        </p:sp>
        <p:sp>
          <p:nvSpPr>
            <p:cNvPr id="16" name="직사각형 15">
              <a:extLst>
                <a:ext uri="{FF2B5EF4-FFF2-40B4-BE49-F238E27FC236}">
                  <a16:creationId xmlns:a16="http://schemas.microsoft.com/office/drawing/2014/main" id="{D30EAF1E-72DD-7A70-6572-3817B7501E94}"/>
                </a:ext>
              </a:extLst>
            </p:cNvPr>
            <p:cNvSpPr/>
            <p:nvPr/>
          </p:nvSpPr>
          <p:spPr>
            <a:xfrm>
              <a:off x="5347832" y="8614033"/>
              <a:ext cx="1001865" cy="1510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900" b="1" dirty="0">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그 외</a:t>
              </a:r>
            </a:p>
          </p:txBody>
        </p:sp>
      </p:grpSp>
    </p:spTree>
    <p:extLst>
      <p:ext uri="{BB962C8B-B14F-4D97-AF65-F5344CB8AC3E}">
        <p14:creationId xmlns:p14="http://schemas.microsoft.com/office/powerpoint/2010/main" val="20099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미국의 충전소 운영사인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블링크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차징은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병원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주차장과 같이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시간 운영하는 시설을 소유한 기업이나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개인을</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잠재 고객으로 설정했다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충전 거점을 선택하는 주요 특성으로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블링크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차징이</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독점 계약을 할 수 있는지 여부도 검토한다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이를 통해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블링크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차징이</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상당 기간 동안 충전소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소유권을 보장받을 수 있도록 함으로써 수익성을 제고하고자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블링크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차징의</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경우 차지포인트와는 다르게 전력 판매에 초점을 두고 있기 때문에 소유권의 인정 여부가 회사의 충전소 구축 전략 설정에 주요한 변수로 작용되고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마지막으로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이브이고를</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살펴보자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이브이고는 급속 충전기 제조 및 판매에 핵심 역량을 가지고 있는 기업이다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따라서 급속 충전이 필요한 시설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고속도로 등</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관리하거나 소유하고 있는 기업이나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개인을</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잠재 고객으로 설정했다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더불어 마트 등과 같이 체류시간이 짧은 장소를 자사의 충전 거점 후보 지역으로 검토한다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같이 이브이고는 급속 충전기 분야에 전문성을 가지고 이를 레버리지 하는 데 초점을 두고 있는 가운데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급속 충전기 설치에 방해물로 작용할 수 있는 초기 구축 비용을 제거하고자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이브이고가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이를 같이 부담하는 전략도 수행함으로써 자사의 급속 충전 네트워크를 확대하고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차지포인트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블링크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차징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이브이고의</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충전소 구축 방향을 토대로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기업은 향후 전기차 충전 인프라 시장을 선점하기 위해 충전소 구축 전략을 실행함에 있어서 어떤 사항들을 고려하면 좋을지 살펴보자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821215"/>
            <a:ext cx="1813778" cy="2955648"/>
            <a:chOff x="162169" y="1816262"/>
            <a:chExt cx="1813778" cy="2955648"/>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571581"/>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err="1">
                  <a:solidFill>
                    <a:schemeClr val="accent4"/>
                  </a:solidFill>
                </a:rPr>
                <a:t>블링크</a:t>
              </a:r>
              <a:r>
                <a:rPr lang="ko-KR" altLang="en-US" spc="-20" dirty="0">
                  <a:solidFill>
                    <a:schemeClr val="accent4"/>
                  </a:solidFill>
                </a:rPr>
                <a:t> </a:t>
              </a:r>
              <a:r>
                <a:rPr lang="ko-KR" altLang="en-US" spc="-20" dirty="0" err="1">
                  <a:solidFill>
                    <a:schemeClr val="accent4"/>
                  </a:solidFill>
                </a:rPr>
                <a:t>차징은</a:t>
              </a:r>
              <a:r>
                <a:rPr lang="ko-KR" altLang="en-US" spc="-20" dirty="0">
                  <a:solidFill>
                    <a:schemeClr val="accent4"/>
                  </a:solidFill>
                </a:rPr>
                <a:t> 병원</a:t>
              </a:r>
              <a:r>
                <a:rPr lang="en-US" altLang="ko-KR" spc="-20" dirty="0">
                  <a:solidFill>
                    <a:schemeClr val="accent4"/>
                  </a:solidFill>
                </a:rPr>
                <a:t>, </a:t>
              </a:r>
              <a:r>
                <a:rPr lang="ko-KR" altLang="en-US" spc="-20" dirty="0">
                  <a:solidFill>
                    <a:schemeClr val="accent4"/>
                  </a:solidFill>
                </a:rPr>
                <a:t>주차장 등 </a:t>
              </a:r>
              <a:r>
                <a:rPr lang="en-US" altLang="ko-KR" spc="-20" dirty="0">
                  <a:solidFill>
                    <a:schemeClr val="accent4"/>
                  </a:solidFill>
                </a:rPr>
                <a:t>24</a:t>
              </a:r>
              <a:r>
                <a:rPr lang="ko-KR" altLang="en-US" spc="-20" dirty="0">
                  <a:solidFill>
                    <a:schemeClr val="accent4"/>
                  </a:solidFill>
                </a:rPr>
                <a:t>시간 운영하는 시설을 중심으로</a:t>
              </a:r>
              <a:r>
                <a:rPr lang="en-US" altLang="ko-KR" spc="-20" dirty="0">
                  <a:solidFill>
                    <a:schemeClr val="accent4"/>
                  </a:solidFill>
                </a:rPr>
                <a:t>, </a:t>
              </a:r>
              <a:r>
                <a:rPr lang="ko-KR" altLang="en-US" spc="-20" dirty="0">
                  <a:solidFill>
                    <a:schemeClr val="accent4"/>
                  </a:solidFill>
                </a:rPr>
                <a:t>이브이고는 급속</a:t>
              </a:r>
              <a:r>
                <a:rPr lang="en-US" altLang="ko-KR" spc="-20" dirty="0">
                  <a:solidFill>
                    <a:schemeClr val="accent4"/>
                  </a:solidFill>
                </a:rPr>
                <a:t> </a:t>
              </a:r>
              <a:r>
                <a:rPr lang="ko-KR" altLang="en-US" spc="-20" dirty="0">
                  <a:solidFill>
                    <a:schemeClr val="accent4"/>
                  </a:solidFill>
                </a:rPr>
                <a:t>충전이 필요한 시설에 충전소 구축 전략 영위 중</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852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4066C3-FB87-82F6-197A-2BE5B9465EBD}"/>
              </a:ext>
            </a:extLst>
          </p:cNvPr>
          <p:cNvSpPr txBox="1"/>
          <p:nvPr/>
        </p:nvSpPr>
        <p:spPr>
          <a:xfrm>
            <a:off x="333375" y="5130844"/>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해외 주요 충전소 </a:t>
            </a:r>
            <a:r>
              <a:rPr lang="ko-KR" altLang="en-US" dirty="0" err="1">
                <a:solidFill>
                  <a:schemeClr val="tx1">
                    <a:lumMod val="85000"/>
                    <a:lumOff val="15000"/>
                  </a:schemeClr>
                </a:solidFill>
              </a:rPr>
              <a:t>운영사</a:t>
            </a:r>
            <a:r>
              <a:rPr lang="en-US" altLang="ko-KR" dirty="0">
                <a:solidFill>
                  <a:schemeClr val="tx1">
                    <a:lumMod val="85000"/>
                    <a:lumOff val="15000"/>
                  </a:schemeClr>
                </a:solidFill>
              </a:rPr>
              <a:t>(CPO)</a:t>
            </a:r>
            <a:r>
              <a:rPr lang="ko-KR" altLang="en-US" dirty="0">
                <a:solidFill>
                  <a:schemeClr val="tx1">
                    <a:lumMod val="85000"/>
                    <a:lumOff val="15000"/>
                  </a:schemeClr>
                </a:solidFill>
              </a:rPr>
              <a:t>의</a:t>
            </a:r>
            <a:r>
              <a:rPr lang="en-US" altLang="ko-KR" dirty="0">
                <a:solidFill>
                  <a:schemeClr val="tx1">
                    <a:lumMod val="85000"/>
                    <a:lumOff val="15000"/>
                  </a:schemeClr>
                </a:solidFill>
              </a:rPr>
              <a:t> </a:t>
            </a:r>
            <a:r>
              <a:rPr lang="ko-KR" altLang="en-US" dirty="0">
                <a:solidFill>
                  <a:schemeClr val="tx1">
                    <a:lumMod val="85000"/>
                    <a:lumOff val="15000"/>
                  </a:schemeClr>
                </a:solidFill>
              </a:rPr>
              <a:t>충전소 구축 전략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20" name="직사각형 19">
            <a:extLst>
              <a:ext uri="{FF2B5EF4-FFF2-40B4-BE49-F238E27FC236}">
                <a16:creationId xmlns:a16="http://schemas.microsoft.com/office/drawing/2014/main" id="{20A54C87-9FFC-6198-2417-88AF92DD4120}"/>
              </a:ext>
            </a:extLst>
          </p:cNvPr>
          <p:cNvSpPr/>
          <p:nvPr/>
        </p:nvSpPr>
        <p:spPr>
          <a:xfrm>
            <a:off x="345901" y="6066234"/>
            <a:ext cx="1094468" cy="729881"/>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00" dirty="0">
              <a:solidFill>
                <a:schemeClr val="accent3"/>
              </a:solidFill>
              <a:latin typeface="KoPub돋움체 Medium" panose="02020603020101020101" pitchFamily="18" charset="-127"/>
              <a:ea typeface="KoPub돋움체 Medium" panose="02020603020101020101" pitchFamily="18" charset="-127"/>
            </a:endParaRPr>
          </a:p>
        </p:txBody>
      </p:sp>
      <p:sp>
        <p:nvSpPr>
          <p:cNvPr id="21" name="직사각형 20">
            <a:extLst>
              <a:ext uri="{FF2B5EF4-FFF2-40B4-BE49-F238E27FC236}">
                <a16:creationId xmlns:a16="http://schemas.microsoft.com/office/drawing/2014/main" id="{401F43DC-7C22-5F52-C82A-6FC5D9190E0E}"/>
              </a:ext>
            </a:extLst>
          </p:cNvPr>
          <p:cNvSpPr/>
          <p:nvPr/>
        </p:nvSpPr>
        <p:spPr>
          <a:xfrm>
            <a:off x="345901" y="6923073"/>
            <a:ext cx="1094468" cy="734631"/>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00" dirty="0">
              <a:solidFill>
                <a:schemeClr val="accent3"/>
              </a:solidFill>
              <a:latin typeface="KoPub돋움체 Medium" panose="02020603020101020101" pitchFamily="18" charset="-127"/>
              <a:ea typeface="KoPub돋움체 Medium" panose="02020603020101020101" pitchFamily="18" charset="-127"/>
            </a:endParaRPr>
          </a:p>
        </p:txBody>
      </p:sp>
      <p:sp>
        <p:nvSpPr>
          <p:cNvPr id="22" name="직사각형 21">
            <a:extLst>
              <a:ext uri="{FF2B5EF4-FFF2-40B4-BE49-F238E27FC236}">
                <a16:creationId xmlns:a16="http://schemas.microsoft.com/office/drawing/2014/main" id="{86D88DB6-DFCD-B2C7-B805-D9D60FE0C320}"/>
              </a:ext>
            </a:extLst>
          </p:cNvPr>
          <p:cNvSpPr/>
          <p:nvPr/>
        </p:nvSpPr>
        <p:spPr>
          <a:xfrm>
            <a:off x="345901" y="7779911"/>
            <a:ext cx="1094468" cy="1002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00" dirty="0">
              <a:solidFill>
                <a:schemeClr val="accent3"/>
              </a:solidFill>
              <a:latin typeface="KoPub돋움체 Medium" panose="02020603020101020101" pitchFamily="18" charset="-127"/>
              <a:ea typeface="KoPub돋움체 Medium" panose="02020603020101020101" pitchFamily="18" charset="-127"/>
            </a:endParaRPr>
          </a:p>
        </p:txBody>
      </p:sp>
      <p:sp>
        <p:nvSpPr>
          <p:cNvPr id="23" name="직사각형 22">
            <a:extLst>
              <a:ext uri="{FF2B5EF4-FFF2-40B4-BE49-F238E27FC236}">
                <a16:creationId xmlns:a16="http://schemas.microsoft.com/office/drawing/2014/main" id="{DF56527E-02EE-4506-ED66-8865F7676E71}"/>
              </a:ext>
            </a:extLst>
          </p:cNvPr>
          <p:cNvSpPr/>
          <p:nvPr/>
        </p:nvSpPr>
        <p:spPr>
          <a:xfrm>
            <a:off x="1568214" y="6066235"/>
            <a:ext cx="966407" cy="734631"/>
          </a:xfrm>
          <a:prstGeom prst="rect">
            <a:avLst/>
          </a:prstGeom>
          <a:solidFill>
            <a:srgbClr val="E6E6E6"/>
          </a:solidFill>
          <a:ln>
            <a:solidFill>
              <a:srgbClr val="D3D3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27,486</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개</a:t>
            </a:r>
          </a:p>
        </p:txBody>
      </p:sp>
      <p:sp>
        <p:nvSpPr>
          <p:cNvPr id="24" name="직사각형 23">
            <a:extLst>
              <a:ext uri="{FF2B5EF4-FFF2-40B4-BE49-F238E27FC236}">
                <a16:creationId xmlns:a16="http://schemas.microsoft.com/office/drawing/2014/main" id="{9AE138CE-F65D-6374-2973-3ECB332CE8FA}"/>
              </a:ext>
            </a:extLst>
          </p:cNvPr>
          <p:cNvSpPr/>
          <p:nvPr/>
        </p:nvSpPr>
        <p:spPr>
          <a:xfrm>
            <a:off x="1568214" y="6923073"/>
            <a:ext cx="966407" cy="734631"/>
          </a:xfrm>
          <a:prstGeom prst="rect">
            <a:avLst/>
          </a:prstGeom>
          <a:solidFill>
            <a:srgbClr val="E6E6E6"/>
          </a:solidFill>
          <a:ln>
            <a:solidFill>
              <a:srgbClr val="D3D3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1,354</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개 </a:t>
            </a:r>
          </a:p>
        </p:txBody>
      </p:sp>
      <p:sp>
        <p:nvSpPr>
          <p:cNvPr id="25" name="직사각형 24">
            <a:extLst>
              <a:ext uri="{FF2B5EF4-FFF2-40B4-BE49-F238E27FC236}">
                <a16:creationId xmlns:a16="http://schemas.microsoft.com/office/drawing/2014/main" id="{3BDE0C1A-ABC1-C97A-7A9D-9F474543E6EE}"/>
              </a:ext>
            </a:extLst>
          </p:cNvPr>
          <p:cNvSpPr/>
          <p:nvPr/>
        </p:nvSpPr>
        <p:spPr>
          <a:xfrm>
            <a:off x="1568214" y="7779911"/>
            <a:ext cx="966407" cy="1002584"/>
          </a:xfrm>
          <a:prstGeom prst="rect">
            <a:avLst/>
          </a:prstGeom>
          <a:solidFill>
            <a:srgbClr val="E6E6E6"/>
          </a:solidFill>
          <a:ln>
            <a:solidFill>
              <a:srgbClr val="D3D3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886</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개</a:t>
            </a:r>
          </a:p>
        </p:txBody>
      </p:sp>
      <p:sp>
        <p:nvSpPr>
          <p:cNvPr id="26" name="직사각형 25">
            <a:extLst>
              <a:ext uri="{FF2B5EF4-FFF2-40B4-BE49-F238E27FC236}">
                <a16:creationId xmlns:a16="http://schemas.microsoft.com/office/drawing/2014/main" id="{92C2EE93-1B89-E0A0-0792-8F588B442902}"/>
              </a:ext>
            </a:extLst>
          </p:cNvPr>
          <p:cNvSpPr/>
          <p:nvPr/>
        </p:nvSpPr>
        <p:spPr>
          <a:xfrm>
            <a:off x="2642992" y="6066235"/>
            <a:ext cx="3881633" cy="734631"/>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주차장을 갖춘 모든 기업과 주택소유자</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를 잠재 고객으로 타겟팅</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충전소</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충전기</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구축의 </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초기 비용 부담을 줄이고자 </a:t>
            </a:r>
            <a:r>
              <a:rPr lang="ko-KR" altLang="en-US" sz="900" b="1"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충전이 가능한</a:t>
            </a:r>
            <a:r>
              <a:rPr lang="en-US" altLang="ko-KR"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 거점</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을 중심으로 확대하는 전략</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기업은 전력 판매보다 </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구독 서비스에 초점</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을 두고 충전소 구축 </a:t>
            </a:r>
          </a:p>
        </p:txBody>
      </p:sp>
      <p:sp>
        <p:nvSpPr>
          <p:cNvPr id="32" name="직사각형 31">
            <a:extLst>
              <a:ext uri="{FF2B5EF4-FFF2-40B4-BE49-F238E27FC236}">
                <a16:creationId xmlns:a16="http://schemas.microsoft.com/office/drawing/2014/main" id="{8090F76B-3973-D33C-6F8D-DB99FD129F5F}"/>
              </a:ext>
            </a:extLst>
          </p:cNvPr>
          <p:cNvSpPr/>
          <p:nvPr/>
        </p:nvSpPr>
        <p:spPr>
          <a:xfrm>
            <a:off x="2642992" y="6923073"/>
            <a:ext cx="3881633" cy="734631"/>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병원</a:t>
            </a:r>
            <a:r>
              <a:rPr lang="en-US" altLang="ko-KR"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주차장과 같이 </a:t>
            </a:r>
            <a:r>
              <a:rPr lang="en-US" altLang="ko-KR"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24</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시간 운영 시설 소유자</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가 잠재 고객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 거점은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블링크가</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독점 계약을 통해 일정 기간 동안 충전소</a:t>
            </a:r>
            <a:r>
              <a:rPr lang="en-US" altLang="ko-KR"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충전기</a:t>
            </a:r>
            <a:r>
              <a:rPr lang="en-US" altLang="ko-KR"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의 소유권을 보장할 수 있는 곳</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을 우선 검토</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기업은 </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전력 판매에 초점</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을 두고 있음 </a:t>
            </a:r>
          </a:p>
        </p:txBody>
      </p:sp>
      <p:sp>
        <p:nvSpPr>
          <p:cNvPr id="33" name="직사각형 32">
            <a:extLst>
              <a:ext uri="{FF2B5EF4-FFF2-40B4-BE49-F238E27FC236}">
                <a16:creationId xmlns:a16="http://schemas.microsoft.com/office/drawing/2014/main" id="{4D1DF96F-4B83-11C6-8D8F-E6247D0FCC85}"/>
              </a:ext>
            </a:extLst>
          </p:cNvPr>
          <p:cNvSpPr/>
          <p:nvPr/>
        </p:nvSpPr>
        <p:spPr>
          <a:xfrm>
            <a:off x="2642992" y="7779911"/>
            <a:ext cx="3881633" cy="1002584"/>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충전 필요 시설</a:t>
            </a:r>
            <a:r>
              <a:rPr lang="en-US" altLang="ko-KR"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고속도로 등</a:t>
            </a:r>
            <a:r>
              <a:rPr lang="en-US" altLang="ko-KR"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관리자</a:t>
            </a:r>
            <a:r>
              <a:rPr lang="en-US" altLang="ko-KR"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소유자</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가 잠재 고객</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마트 등과 같이 </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체류시간이 주택</a:t>
            </a:r>
            <a:r>
              <a:rPr lang="en-US" altLang="ko-KR"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주차장 등 보다 짧은 사업장</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을 우선적으로 검토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기업은 </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급속 충전기 분야에 전문성</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을 가지고 이를 레버리지 하는 데 초점</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특히 </a:t>
            </a:r>
            <a:r>
              <a:rPr lang="ko-KR" altLang="en-US" sz="900" b="1"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완속</a:t>
            </a:r>
            <a:r>
              <a:rPr lang="ko-KR" altLang="en-US" sz="9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대비 비용이 많이 드는 급속 충전기 설치 비용을 자사가 부담하는 전략</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을 수행하며 네트워크 확대 중</a:t>
            </a:r>
          </a:p>
        </p:txBody>
      </p:sp>
      <p:sp>
        <p:nvSpPr>
          <p:cNvPr id="34" name="TextBox 33">
            <a:extLst>
              <a:ext uri="{FF2B5EF4-FFF2-40B4-BE49-F238E27FC236}">
                <a16:creationId xmlns:a16="http://schemas.microsoft.com/office/drawing/2014/main" id="{D8D2F61A-C9E3-7038-7D39-1BD65D8F0E62}"/>
              </a:ext>
            </a:extLst>
          </p:cNvPr>
          <p:cNvSpPr txBox="1"/>
          <p:nvPr/>
        </p:nvSpPr>
        <p:spPr>
          <a:xfrm>
            <a:off x="284051" y="5758180"/>
            <a:ext cx="1247038" cy="261610"/>
          </a:xfrm>
          <a:prstGeom prst="rect">
            <a:avLst/>
          </a:prstGeom>
          <a:noFill/>
        </p:spPr>
        <p:txBody>
          <a:bodyPr wrap="square">
            <a:spAutoFit/>
          </a:bodyPr>
          <a:lstStyle/>
          <a:p>
            <a:pPr algn="ct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운영사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&gt;</a:t>
            </a:r>
            <a:endParaRPr lang="ko-KR" altLang="en-US" sz="1050" dirty="0"/>
          </a:p>
        </p:txBody>
      </p:sp>
      <p:sp>
        <p:nvSpPr>
          <p:cNvPr id="36" name="TextBox 35">
            <a:extLst>
              <a:ext uri="{FF2B5EF4-FFF2-40B4-BE49-F238E27FC236}">
                <a16:creationId xmlns:a16="http://schemas.microsoft.com/office/drawing/2014/main" id="{B8EBC6D3-BB9C-78B7-C799-6CFD8B9EE33D}"/>
              </a:ext>
            </a:extLst>
          </p:cNvPr>
          <p:cNvSpPr txBox="1"/>
          <p:nvPr/>
        </p:nvSpPr>
        <p:spPr>
          <a:xfrm>
            <a:off x="1434063" y="5760268"/>
            <a:ext cx="1277240" cy="261610"/>
          </a:xfrm>
          <a:prstGeom prst="rect">
            <a:avLst/>
          </a:prstGeom>
          <a:noFill/>
        </p:spPr>
        <p:txBody>
          <a:bodyPr wrap="square">
            <a:spAutoFit/>
          </a:bodyPr>
          <a:lstStyle/>
          <a:p>
            <a:pPr algn="ct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개수</a:t>
            </a:r>
            <a:r>
              <a:rPr lang="en-US" altLang="ko-KR" sz="1050" baseline="3000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&gt;</a:t>
            </a:r>
            <a:endParaRPr lang="ko-KR" altLang="en-US" sz="1050" dirty="0"/>
          </a:p>
        </p:txBody>
      </p:sp>
      <p:sp>
        <p:nvSpPr>
          <p:cNvPr id="37" name="직사각형 36">
            <a:extLst>
              <a:ext uri="{FF2B5EF4-FFF2-40B4-BE49-F238E27FC236}">
                <a16:creationId xmlns:a16="http://schemas.microsoft.com/office/drawing/2014/main" id="{29DFF32C-401D-B997-C872-2664BF09A80A}"/>
              </a:ext>
            </a:extLst>
          </p:cNvPr>
          <p:cNvSpPr/>
          <p:nvPr/>
        </p:nvSpPr>
        <p:spPr>
          <a:xfrm>
            <a:off x="333376" y="8910536"/>
            <a:ext cx="6226876" cy="47838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Statista,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1): 2023</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월 기준 미국 내 각 기업이 운영하고 있는 공용 충전소의 개수로 충전기의 개수가 아님</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하나의 충전소에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5</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대 이상의 충전기 존재 가능</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pic>
        <p:nvPicPr>
          <p:cNvPr id="38" name="그림 37" descr="로고이(가) 표시된 사진&#10;&#10;자동 생성된 설명">
            <a:extLst>
              <a:ext uri="{FF2B5EF4-FFF2-40B4-BE49-F238E27FC236}">
                <a16:creationId xmlns:a16="http://schemas.microsoft.com/office/drawing/2014/main" id="{76C43EA4-8573-F103-67F8-93CE58F42E5D}"/>
              </a:ext>
            </a:extLst>
          </p:cNvPr>
          <p:cNvPicPr>
            <a:picLocks noChangeAspect="1"/>
          </p:cNvPicPr>
          <p:nvPr/>
        </p:nvPicPr>
        <p:blipFill>
          <a:blip r:embed="rId3"/>
          <a:stretch>
            <a:fillRect/>
          </a:stretch>
        </p:blipFill>
        <p:spPr>
          <a:xfrm>
            <a:off x="534739" y="7085067"/>
            <a:ext cx="739158" cy="410642"/>
          </a:xfrm>
          <a:prstGeom prst="rect">
            <a:avLst/>
          </a:prstGeom>
        </p:spPr>
      </p:pic>
      <p:pic>
        <p:nvPicPr>
          <p:cNvPr id="39" name="그림 38" descr="로고이(가) 표시된 사진&#10;&#10;자동 생성된 설명">
            <a:extLst>
              <a:ext uri="{FF2B5EF4-FFF2-40B4-BE49-F238E27FC236}">
                <a16:creationId xmlns:a16="http://schemas.microsoft.com/office/drawing/2014/main" id="{BCC91922-AE66-CB20-6279-938904A274DF}"/>
              </a:ext>
            </a:extLst>
          </p:cNvPr>
          <p:cNvPicPr>
            <a:picLocks noChangeAspect="1"/>
          </p:cNvPicPr>
          <p:nvPr/>
        </p:nvPicPr>
        <p:blipFill rotWithShape="1">
          <a:blip r:embed="rId4"/>
          <a:srcRect l="8142" t="18700" r="7392" b="17516"/>
          <a:stretch/>
        </p:blipFill>
        <p:spPr>
          <a:xfrm>
            <a:off x="403700" y="6339249"/>
            <a:ext cx="998024" cy="205930"/>
          </a:xfrm>
          <a:prstGeom prst="rect">
            <a:avLst/>
          </a:prstGeom>
        </p:spPr>
      </p:pic>
      <p:pic>
        <p:nvPicPr>
          <p:cNvPr id="40" name="그림 39" descr="로고이(가) 표시된 사진&#10;&#10;자동 생성된 설명">
            <a:extLst>
              <a:ext uri="{FF2B5EF4-FFF2-40B4-BE49-F238E27FC236}">
                <a16:creationId xmlns:a16="http://schemas.microsoft.com/office/drawing/2014/main" id="{945992F1-AE64-B84F-5B9D-BB54FFEDEB37}"/>
              </a:ext>
            </a:extLst>
          </p:cNvPr>
          <p:cNvPicPr>
            <a:picLocks noChangeAspect="1"/>
          </p:cNvPicPr>
          <p:nvPr/>
        </p:nvPicPr>
        <p:blipFill>
          <a:blip r:embed="rId5"/>
          <a:stretch>
            <a:fillRect/>
          </a:stretch>
        </p:blipFill>
        <p:spPr>
          <a:xfrm>
            <a:off x="547966" y="8093315"/>
            <a:ext cx="717308" cy="402876"/>
          </a:xfrm>
          <a:prstGeom prst="rect">
            <a:avLst/>
          </a:prstGeom>
        </p:spPr>
      </p:pic>
      <p:sp>
        <p:nvSpPr>
          <p:cNvPr id="41" name="TextBox 40">
            <a:extLst>
              <a:ext uri="{FF2B5EF4-FFF2-40B4-BE49-F238E27FC236}">
                <a16:creationId xmlns:a16="http://schemas.microsoft.com/office/drawing/2014/main" id="{BBB4A613-061B-0A0E-11C1-C70122AE7C62}"/>
              </a:ext>
            </a:extLst>
          </p:cNvPr>
          <p:cNvSpPr txBox="1"/>
          <p:nvPr/>
        </p:nvSpPr>
        <p:spPr>
          <a:xfrm>
            <a:off x="2687163" y="5764570"/>
            <a:ext cx="3829118" cy="261610"/>
          </a:xfrm>
          <a:prstGeom prst="rect">
            <a:avLst/>
          </a:prstGeom>
          <a:noFill/>
        </p:spPr>
        <p:txBody>
          <a:bodyPr wrap="square">
            <a:spAutoFit/>
          </a:bodyPr>
          <a:lstStyle/>
          <a:p>
            <a:pPr algn="ct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구축 전략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&gt;</a:t>
            </a:r>
            <a:endParaRPr lang="ko-KR" altLang="en-US" sz="1050" dirty="0"/>
          </a:p>
        </p:txBody>
      </p:sp>
    </p:spTree>
    <p:extLst>
      <p:ext uri="{BB962C8B-B14F-4D97-AF65-F5344CB8AC3E}">
        <p14:creationId xmlns:p14="http://schemas.microsoft.com/office/powerpoint/2010/main" val="3457207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8" name="사각형: 둥근 모서리 57">
            <a:extLst>
              <a:ext uri="{FF2B5EF4-FFF2-40B4-BE49-F238E27FC236}">
                <a16:creationId xmlns:a16="http://schemas.microsoft.com/office/drawing/2014/main" id="{8D997C8B-64AD-48DD-823A-BD585A29CA03}"/>
              </a:ext>
            </a:extLst>
          </p:cNvPr>
          <p:cNvSpPr/>
          <p:nvPr/>
        </p:nvSpPr>
        <p:spPr>
          <a:xfrm>
            <a:off x="333375" y="706438"/>
            <a:ext cx="6191250" cy="8531225"/>
          </a:xfrm>
          <a:prstGeom prst="roundRect">
            <a:avLst>
              <a:gd name="adj" fmla="val 310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E5E5E5"/>
              </a:solidFill>
              <a:effectLst/>
              <a:uLnTx/>
              <a:uFillTx/>
              <a:latin typeface="Calibri"/>
              <a:ea typeface="맑은 고딕" panose="020B0503020000020004" pitchFamily="50" charset="-127"/>
              <a:cs typeface="+mn-cs"/>
            </a:endParaRPr>
          </a:p>
        </p:txBody>
      </p:sp>
      <p:sp>
        <p:nvSpPr>
          <p:cNvPr id="7" name="직사각형 6">
            <a:extLst>
              <a:ext uri="{FF2B5EF4-FFF2-40B4-BE49-F238E27FC236}">
                <a16:creationId xmlns:a16="http://schemas.microsoft.com/office/drawing/2014/main" id="{42CBF7F1-FDF5-4965-903E-CE16F6FF2FA0}"/>
              </a:ext>
            </a:extLst>
          </p:cNvPr>
          <p:cNvSpPr/>
          <p:nvPr/>
        </p:nvSpPr>
        <p:spPr>
          <a:xfrm>
            <a:off x="599061" y="8611921"/>
            <a:ext cx="5765267" cy="47838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환경부 무공해차 통합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누리집</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(2023.07.25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기준</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1):</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지에스커넥트와</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차지비는 합병을 추진하여 작업 중이나</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2023</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7</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월 기준 환경부 자료에 별도의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CPO</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로 집계되어 있어 원 데이터를 그대로 인용 </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9" name="직사각형 8">
            <a:extLst>
              <a:ext uri="{FF2B5EF4-FFF2-40B4-BE49-F238E27FC236}">
                <a16:creationId xmlns:a16="http://schemas.microsoft.com/office/drawing/2014/main" id="{BB377CC5-7AA8-9029-64E7-ED300684C621}"/>
              </a:ext>
            </a:extLst>
          </p:cNvPr>
          <p:cNvSpPr/>
          <p:nvPr/>
        </p:nvSpPr>
        <p:spPr>
          <a:xfrm>
            <a:off x="568412" y="1667948"/>
            <a:ext cx="5734131" cy="1557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spcAft>
                <a:spcPts val="600"/>
              </a:spcAft>
              <a:buClrTx/>
              <a:buSzTx/>
              <a:buFontTx/>
              <a:buNone/>
              <a:tabLst/>
              <a:defRPr/>
            </a:pPr>
            <a:endPar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 name="직사각형 5">
            <a:extLst>
              <a:ext uri="{FF2B5EF4-FFF2-40B4-BE49-F238E27FC236}">
                <a16:creationId xmlns:a16="http://schemas.microsoft.com/office/drawing/2014/main" id="{13ACF5D2-D9D0-5F22-0233-0CBD0431535A}"/>
              </a:ext>
            </a:extLst>
          </p:cNvPr>
          <p:cNvSpPr/>
          <p:nvPr/>
        </p:nvSpPr>
        <p:spPr>
          <a:xfrm>
            <a:off x="584842" y="1434970"/>
            <a:ext cx="5706776" cy="14248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buClrTx/>
              <a:buSzTx/>
              <a:buFontTx/>
              <a:buNone/>
              <a:tabLst/>
              <a:defRPr/>
            </a:pP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2022</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년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12</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월 기준 환경부의 조사에 따르면 급속충전기는 약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2</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만 기</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완속</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충전기는 약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17</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만 기가 설치되어 있다</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이를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CPO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기준으로 분석하면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2023</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년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7</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월 기준 전국에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3</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천 기 이상의 충전기를 운영하고 있는 기업은 하기 그래프에 나와 있는 바와 같이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18</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개 기업으로 도출된다</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이 중 </a:t>
            </a:r>
            <a:r>
              <a:rPr lang="ko-KR" altLang="en-US" sz="105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완속</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충전기 및 급속 충전기를 가장 많이 운영하고 있는 기업을 살펴보면</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완속에서는</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파워큐브가</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급속에서는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SK</a:t>
            </a:r>
            <a:r>
              <a:rPr lang="ko-KR" altLang="en-US" sz="105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일렉링크를</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들 수 있다</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파워큐브의</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경우 충전용량에 대한 데이터가 없는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28%</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를 제외하고도 전체의 절반이 넘는 충전기가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7kW</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급인 반면</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SK</a:t>
            </a:r>
            <a:r>
              <a:rPr lang="ko-KR" altLang="en-US" sz="105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일렉링크는</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전체의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46.5%</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가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50kW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이상의 급속 충전기로</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구성되어 있다</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이 중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59</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기는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350kW</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급으로 초급속에 해당한다</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endParaRPr kumimoji="0" lang="en-US" altLang="ko-KR"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 name="TextBox 1">
            <a:extLst>
              <a:ext uri="{FF2B5EF4-FFF2-40B4-BE49-F238E27FC236}">
                <a16:creationId xmlns:a16="http://schemas.microsoft.com/office/drawing/2014/main" id="{6881781D-347A-1B97-B45A-B5D30EAE846C}"/>
              </a:ext>
            </a:extLst>
          </p:cNvPr>
          <p:cNvSpPr txBox="1"/>
          <p:nvPr/>
        </p:nvSpPr>
        <p:spPr>
          <a:xfrm>
            <a:off x="625787" y="2729711"/>
            <a:ext cx="2639337"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국내 </a:t>
            </a:r>
            <a:r>
              <a:rPr lang="en-US" altLang="ko-KR" dirty="0">
                <a:solidFill>
                  <a:schemeClr val="tx1">
                    <a:lumMod val="85000"/>
                    <a:lumOff val="15000"/>
                  </a:schemeClr>
                </a:solidFill>
              </a:rPr>
              <a:t>CPO</a:t>
            </a:r>
            <a:r>
              <a:rPr lang="ko-KR" altLang="en-US" dirty="0">
                <a:solidFill>
                  <a:schemeClr val="tx1">
                    <a:lumMod val="85000"/>
                    <a:lumOff val="15000"/>
                  </a:schemeClr>
                </a:solidFill>
              </a:rPr>
              <a:t>별 충전기 운영 현황</a:t>
            </a:r>
            <a:r>
              <a:rPr lang="en-US" altLang="ko-KR" baseline="30000" dirty="0">
                <a:solidFill>
                  <a:schemeClr val="tx1">
                    <a:lumMod val="85000"/>
                    <a:lumOff val="15000"/>
                  </a:schemeClr>
                </a:solidFill>
              </a:rPr>
              <a:t>1)</a:t>
            </a:r>
            <a:r>
              <a:rPr lang="ko-KR" altLang="en-US" dirty="0">
                <a:solidFill>
                  <a:schemeClr val="tx1">
                    <a:lumMod val="85000"/>
                    <a:lumOff val="15000"/>
                  </a:schemeClr>
                </a:solidFill>
              </a:rPr>
              <a:t>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graphicFrame>
        <p:nvGraphicFramePr>
          <p:cNvPr id="3" name="차트 2">
            <a:extLst>
              <a:ext uri="{FF2B5EF4-FFF2-40B4-BE49-F238E27FC236}">
                <a16:creationId xmlns:a16="http://schemas.microsoft.com/office/drawing/2014/main" id="{88FBB6EA-AA86-ECE8-F563-8E1051C21C12}"/>
              </a:ext>
            </a:extLst>
          </p:cNvPr>
          <p:cNvGraphicFramePr>
            <a:graphicFrameLocks/>
          </p:cNvGraphicFramePr>
          <p:nvPr>
            <p:extLst>
              <p:ext uri="{D42A27DB-BD31-4B8C-83A1-F6EECF244321}">
                <p14:modId xmlns:p14="http://schemas.microsoft.com/office/powerpoint/2010/main" val="1789532273"/>
              </p:ext>
            </p:extLst>
          </p:nvPr>
        </p:nvGraphicFramePr>
        <p:xfrm>
          <a:off x="568412" y="3358914"/>
          <a:ext cx="5734131" cy="2807926"/>
        </p:xfrm>
        <a:graphic>
          <a:graphicData uri="http://schemas.openxmlformats.org/drawingml/2006/chart">
            <c:chart xmlns:c="http://schemas.openxmlformats.org/drawingml/2006/chart" xmlns:r="http://schemas.openxmlformats.org/officeDocument/2006/relationships" r:id="rId2"/>
          </a:graphicData>
        </a:graphic>
      </p:graphicFrame>
      <p:sp>
        <p:nvSpPr>
          <p:cNvPr id="4" name="직사각형 3">
            <a:extLst>
              <a:ext uri="{FF2B5EF4-FFF2-40B4-BE49-F238E27FC236}">
                <a16:creationId xmlns:a16="http://schemas.microsoft.com/office/drawing/2014/main" id="{9F0B3C07-BB83-BEDC-1E26-8D3B4A268181}"/>
              </a:ext>
            </a:extLst>
          </p:cNvPr>
          <p:cNvSpPr/>
          <p:nvPr/>
        </p:nvSpPr>
        <p:spPr>
          <a:xfrm>
            <a:off x="519523" y="6155141"/>
            <a:ext cx="2909476" cy="2436410"/>
          </a:xfrm>
          <a:prstGeom prst="rect">
            <a:avLst/>
          </a:prstGeom>
          <a:solidFill>
            <a:srgbClr val="F3FCFF"/>
          </a:solidFill>
          <a:ln>
            <a:solidFill>
              <a:srgbClr val="E1F7FF"/>
            </a:solid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spcAft>
                <a:spcPts val="600"/>
              </a:spcAft>
              <a:buClrTx/>
              <a:buSzTx/>
              <a:buFontTx/>
              <a:buNone/>
              <a:tabLst/>
              <a:defRPr/>
            </a:pPr>
            <a:endParaRPr kumimoji="0" lang="en-US" altLang="ko-KR"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2" name="직사각형 11">
            <a:extLst>
              <a:ext uri="{FF2B5EF4-FFF2-40B4-BE49-F238E27FC236}">
                <a16:creationId xmlns:a16="http://schemas.microsoft.com/office/drawing/2014/main" id="{D5C7E418-CD6A-5BBC-FBD3-CC903031F15D}"/>
              </a:ext>
            </a:extLst>
          </p:cNvPr>
          <p:cNvSpPr/>
          <p:nvPr/>
        </p:nvSpPr>
        <p:spPr>
          <a:xfrm>
            <a:off x="3503742" y="6155141"/>
            <a:ext cx="2847690" cy="2436410"/>
          </a:xfrm>
          <a:prstGeom prst="rect">
            <a:avLst/>
          </a:prstGeom>
          <a:solidFill>
            <a:srgbClr val="F3FCFF"/>
          </a:solidFill>
          <a:ln>
            <a:solidFill>
              <a:srgbClr val="E1F7FF"/>
            </a:solid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spcAft>
                <a:spcPts val="600"/>
              </a:spcAft>
              <a:buClrTx/>
              <a:buSzTx/>
              <a:buFontTx/>
              <a:buNone/>
              <a:tabLst/>
              <a:defRPr/>
            </a:pPr>
            <a:endParaRPr kumimoji="0" lang="en-US" altLang="ko-KR"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6" name="직사각형 15">
            <a:extLst>
              <a:ext uri="{FF2B5EF4-FFF2-40B4-BE49-F238E27FC236}">
                <a16:creationId xmlns:a16="http://schemas.microsoft.com/office/drawing/2014/main" id="{87ABD50A-FAAE-70F5-B22F-D98E7969FBC4}"/>
              </a:ext>
            </a:extLst>
          </p:cNvPr>
          <p:cNvSpPr/>
          <p:nvPr/>
        </p:nvSpPr>
        <p:spPr>
          <a:xfrm>
            <a:off x="3539266" y="6509599"/>
            <a:ext cx="2744227" cy="19598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buClrTx/>
              <a:buSzTx/>
              <a:buFontTx/>
              <a:buNone/>
              <a:tabLst/>
              <a:defRPr/>
            </a:pP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SK</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일렉링크는</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급속 충전 분야에서 경쟁 우위를 차지하고 있어 이를 적극 활용</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공동주택시설 뿐만 아니라 상업시설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주차시설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휴게시설 등 다양한 장소에 자사 제품을 설치하고 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환경부가 조사한 바에 따르면</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2023</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년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7</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월 기준 공동주택에 설치된 비중은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36%</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에 불과한 반면</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16%</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는 상업시설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18%</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는 주차시설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6.8%</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는 차량정비시설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3.8%</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는 고속도로 휴게소 등 휴게시설에 설치되어 있었다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특히 고속도로 휴게소에는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200kW</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급</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151</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개</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350kW</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급</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58</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개로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초급속</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충전을 지원한다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endPar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7" name="TextBox 16">
            <a:extLst>
              <a:ext uri="{FF2B5EF4-FFF2-40B4-BE49-F238E27FC236}">
                <a16:creationId xmlns:a16="http://schemas.microsoft.com/office/drawing/2014/main" id="{ADC2B206-448C-F7C3-725A-9DF1E9E6B072}"/>
              </a:ext>
            </a:extLst>
          </p:cNvPr>
          <p:cNvSpPr txBox="1"/>
          <p:nvPr/>
        </p:nvSpPr>
        <p:spPr>
          <a:xfrm>
            <a:off x="609492" y="3238321"/>
            <a:ext cx="468000" cy="261610"/>
          </a:xfrm>
          <a:prstGeom prst="rect">
            <a:avLst/>
          </a:prstGeom>
          <a:noFill/>
        </p:spPr>
        <p:txBody>
          <a:bodyPr wrap="square" lIns="0" tIns="0" rIns="0" bIns="0" rtlCol="0">
            <a:spAutoFit/>
          </a:bodyPr>
          <a:lstStyle/>
          <a:p>
            <a:r>
              <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단위</a:t>
            </a:r>
            <a:r>
              <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기</a:t>
            </a:r>
            <a:r>
              <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endPar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cxnSp>
        <p:nvCxnSpPr>
          <p:cNvPr id="20" name="연결선: 꺾임 19">
            <a:extLst>
              <a:ext uri="{FF2B5EF4-FFF2-40B4-BE49-F238E27FC236}">
                <a16:creationId xmlns:a16="http://schemas.microsoft.com/office/drawing/2014/main" id="{0E57A419-EB43-8119-A4C0-4DE0940A4A9A}"/>
              </a:ext>
            </a:extLst>
          </p:cNvPr>
          <p:cNvCxnSpPr>
            <a:cxnSpLocks/>
            <a:stCxn id="32" idx="3"/>
          </p:cNvCxnSpPr>
          <p:nvPr/>
        </p:nvCxnSpPr>
        <p:spPr>
          <a:xfrm flipV="1">
            <a:off x="1378326" y="3777049"/>
            <a:ext cx="561686" cy="264573"/>
          </a:xfrm>
          <a:prstGeom prst="bentConnector3">
            <a:avLst/>
          </a:prstGeom>
          <a:ln w="6350">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graphicFrame>
        <p:nvGraphicFramePr>
          <p:cNvPr id="26" name="차트 25">
            <a:extLst>
              <a:ext uri="{FF2B5EF4-FFF2-40B4-BE49-F238E27FC236}">
                <a16:creationId xmlns:a16="http://schemas.microsoft.com/office/drawing/2014/main" id="{DF5982EA-E8B0-AE7C-B9EB-BAFE09BD3CDD}"/>
              </a:ext>
            </a:extLst>
          </p:cNvPr>
          <p:cNvGraphicFramePr>
            <a:graphicFrameLocks/>
          </p:cNvGraphicFramePr>
          <p:nvPr>
            <p:extLst>
              <p:ext uri="{D42A27DB-BD31-4B8C-83A1-F6EECF244321}">
                <p14:modId xmlns:p14="http://schemas.microsoft.com/office/powerpoint/2010/main" val="3129265963"/>
              </p:ext>
            </p:extLst>
          </p:nvPr>
        </p:nvGraphicFramePr>
        <p:xfrm>
          <a:off x="4075647" y="3185679"/>
          <a:ext cx="2288681" cy="1429951"/>
        </p:xfrm>
        <a:graphic>
          <a:graphicData uri="http://schemas.openxmlformats.org/drawingml/2006/chart">
            <c:chart xmlns:c="http://schemas.openxmlformats.org/drawingml/2006/chart" xmlns:r="http://schemas.openxmlformats.org/officeDocument/2006/relationships" r:id="rId3"/>
          </a:graphicData>
        </a:graphic>
      </p:graphicFrame>
      <p:cxnSp>
        <p:nvCxnSpPr>
          <p:cNvPr id="27" name="연결선: 꺾임 26">
            <a:extLst>
              <a:ext uri="{FF2B5EF4-FFF2-40B4-BE49-F238E27FC236}">
                <a16:creationId xmlns:a16="http://schemas.microsoft.com/office/drawing/2014/main" id="{E9317FD3-6FF8-6BD6-6F25-39ECA950932F}"/>
              </a:ext>
            </a:extLst>
          </p:cNvPr>
          <p:cNvCxnSpPr>
            <a:cxnSpLocks/>
            <a:endCxn id="26" idx="2"/>
          </p:cNvCxnSpPr>
          <p:nvPr/>
        </p:nvCxnSpPr>
        <p:spPr>
          <a:xfrm rot="5400000" flipH="1" flipV="1">
            <a:off x="4695151" y="4543434"/>
            <a:ext cx="452639" cy="597033"/>
          </a:xfrm>
          <a:prstGeom prst="bentConnector3">
            <a:avLst>
              <a:gd name="adj1" fmla="val 50000"/>
            </a:avLst>
          </a:prstGeom>
          <a:ln w="6350">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sp>
        <p:nvSpPr>
          <p:cNvPr id="32" name="직사각형 31">
            <a:extLst>
              <a:ext uri="{FF2B5EF4-FFF2-40B4-BE49-F238E27FC236}">
                <a16:creationId xmlns:a16="http://schemas.microsoft.com/office/drawing/2014/main" id="{382BF21D-4573-C660-DF1C-D06CCE9FBB24}"/>
              </a:ext>
            </a:extLst>
          </p:cNvPr>
          <p:cNvSpPr/>
          <p:nvPr/>
        </p:nvSpPr>
        <p:spPr>
          <a:xfrm>
            <a:off x="1226991" y="3960109"/>
            <a:ext cx="151335" cy="1630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graphicFrame>
        <p:nvGraphicFramePr>
          <p:cNvPr id="36" name="차트 35">
            <a:extLst>
              <a:ext uri="{FF2B5EF4-FFF2-40B4-BE49-F238E27FC236}">
                <a16:creationId xmlns:a16="http://schemas.microsoft.com/office/drawing/2014/main" id="{FED2144A-4DE3-A06F-5BBF-D8AF464D0F34}"/>
              </a:ext>
            </a:extLst>
          </p:cNvPr>
          <p:cNvGraphicFramePr>
            <a:graphicFrameLocks/>
          </p:cNvGraphicFramePr>
          <p:nvPr>
            <p:extLst>
              <p:ext uri="{D42A27DB-BD31-4B8C-83A1-F6EECF244321}">
                <p14:modId xmlns:p14="http://schemas.microsoft.com/office/powerpoint/2010/main" val="2268670541"/>
              </p:ext>
            </p:extLst>
          </p:nvPr>
        </p:nvGraphicFramePr>
        <p:xfrm>
          <a:off x="1794465" y="3185679"/>
          <a:ext cx="2200840" cy="1429950"/>
        </p:xfrm>
        <a:graphic>
          <a:graphicData uri="http://schemas.openxmlformats.org/drawingml/2006/chart">
            <c:chart xmlns:c="http://schemas.openxmlformats.org/drawingml/2006/chart" xmlns:r="http://schemas.openxmlformats.org/officeDocument/2006/relationships" r:id="rId4"/>
          </a:graphicData>
        </a:graphic>
      </p:graphicFrame>
      <p:pic>
        <p:nvPicPr>
          <p:cNvPr id="38" name="그림 37">
            <a:extLst>
              <a:ext uri="{FF2B5EF4-FFF2-40B4-BE49-F238E27FC236}">
                <a16:creationId xmlns:a16="http://schemas.microsoft.com/office/drawing/2014/main" id="{8C925A09-CCD1-BABA-2472-DEB526ACE640}"/>
              </a:ext>
            </a:extLst>
          </p:cNvPr>
          <p:cNvPicPr>
            <a:picLocks noChangeAspect="1"/>
          </p:cNvPicPr>
          <p:nvPr/>
        </p:nvPicPr>
        <p:blipFill>
          <a:blip r:embed="rId5"/>
          <a:stretch>
            <a:fillRect/>
          </a:stretch>
        </p:blipFill>
        <p:spPr>
          <a:xfrm>
            <a:off x="676167" y="6349516"/>
            <a:ext cx="1158485" cy="121237"/>
          </a:xfrm>
          <a:prstGeom prst="rect">
            <a:avLst/>
          </a:prstGeom>
        </p:spPr>
      </p:pic>
      <p:pic>
        <p:nvPicPr>
          <p:cNvPr id="1026" name="Picture 2">
            <a:extLst>
              <a:ext uri="{FF2B5EF4-FFF2-40B4-BE49-F238E27FC236}">
                <a16:creationId xmlns:a16="http://schemas.microsoft.com/office/drawing/2014/main" id="{9D4F96B6-B1EF-620A-18EB-E7DF9D2E0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5942" y="6232306"/>
            <a:ext cx="632684" cy="2609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B8400BA-62DA-E146-8DA9-345417196041}"/>
              </a:ext>
            </a:extLst>
          </p:cNvPr>
          <p:cNvSpPr txBox="1"/>
          <p:nvPr/>
        </p:nvSpPr>
        <p:spPr>
          <a:xfrm>
            <a:off x="599061" y="902608"/>
            <a:ext cx="4722447" cy="521645"/>
          </a:xfrm>
          <a:prstGeom prst="rect">
            <a:avLst/>
          </a:prstGeom>
          <a:noFill/>
        </p:spPr>
        <p:txBody>
          <a:bodyPr wrap="none" lIns="0" tIns="180000" rIns="0" bIns="108000" rtlCol="0">
            <a:spAutoFit/>
          </a:bodyPr>
          <a:lstStyle/>
          <a:p>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참고</a:t>
            </a:r>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 </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국내 전기차 충전 인프라 기업의 충전소</a:t>
            </a:r>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기</a:t>
            </a:r>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 </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구축 동향</a:t>
            </a:r>
          </a:p>
        </p:txBody>
      </p:sp>
      <p:sp>
        <p:nvSpPr>
          <p:cNvPr id="8" name="직사각형 7">
            <a:extLst>
              <a:ext uri="{FF2B5EF4-FFF2-40B4-BE49-F238E27FC236}">
                <a16:creationId xmlns:a16="http://schemas.microsoft.com/office/drawing/2014/main" id="{8EC13C95-8A82-9CFD-15AD-60769D99E59C}"/>
              </a:ext>
            </a:extLst>
          </p:cNvPr>
          <p:cNvSpPr/>
          <p:nvPr/>
        </p:nvSpPr>
        <p:spPr>
          <a:xfrm>
            <a:off x="598252" y="6509599"/>
            <a:ext cx="2743736" cy="19598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buClrTx/>
              <a:buSzTx/>
              <a:buFontTx/>
              <a:buNone/>
              <a:tabLst/>
              <a:defRPr/>
            </a:pP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파워큐브의</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충전기 구축 전략은 자사 주요 제품인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완속</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충전기에 적합한 주거지 중심 보급 전략이라고 할 수 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이는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파워큐브의</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충전기 구축 장소의 비중을 보면 더욱 명확하게 드러난다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환경부의 조사에 따르면</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2023</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년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7</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월 기준</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전체의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94.5%</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가 공동주택시설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아파트</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빌라</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연립주택</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기숙사 등</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에 설치되어 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이에 반해 마트나 쇼핑몰</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음식점</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카페</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영화관 등 비교적 짧은 시간 동안 머무르는 상업시설에 설치된 비중은 전체의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1.5%</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에 불과하다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endPar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Tree>
    <p:extLst>
      <p:ext uri="{BB962C8B-B14F-4D97-AF65-F5344CB8AC3E}">
        <p14:creationId xmlns:p14="http://schemas.microsoft.com/office/powerpoint/2010/main" val="178120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1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② 고객의 전기차</a:t>
            </a:r>
            <a:r>
              <a:rPr lang="en-US" altLang="ko-KR" sz="11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1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충전 행태</a:t>
            </a:r>
            <a:r>
              <a:rPr lang="en-US" altLang="ko-KR" sz="11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a:t>
            </a:r>
            <a:r>
              <a:rPr lang="ko-KR" altLang="en-US" sz="11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충전 거점 속성</a:t>
            </a:r>
            <a:r>
              <a:rPr lang="en-US" altLang="ko-KR" sz="11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a:t>
            </a:r>
            <a:r>
              <a:rPr lang="ko-KR" altLang="en-US" sz="11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기업 보유 역량 분석 필요</a:t>
            </a:r>
            <a:endParaRPr lang="en-US" altLang="ko-KR" sz="11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충전소를 구축하거나 충전기를 설치할 때 사업자는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고객의 전기차 충전 행태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거점의 속성</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기업의 보유 역량</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고려하여 충전기 인프라 구축 전략을 수립해야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우선적으로 고민해야 하는 것은 누가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즉 어떤 사람들이 해당 충전소나 충전기를 이용하게 될 것인가 하는 점이다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잠재 고객의 특성을 정의하기 위해서 충전 인프라를 이용하는 사람들의 충전 행태를 먼저 알아봐야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즉</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거점에 방문하는 시간대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거점에 머무는 시간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(Length of time),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거점에 방문하는 빈도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등을 중심으로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전기차를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회 이용</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탑승</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하차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 평균 주행거리나 월 또는 분기 단위의 평균 장거리 통행 횟수 등의 전기차 이용 행태도 함께 알아봄으로써 충전소가 목표로 하는 고객의 모습을 구체적으로 정의할 필요가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여기서 더 나아가 동일한 고객이라 하더라도 경우에 따라 다양한 충전 행태를 보일 수 있기 때문에 고객 단위의 분석보다는 특정한 조건에 따른 고객 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행태 분석이 적합할 것으로 예상된다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di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그렇다면 특정한 조건은 어떻게 부여할 수 있을까</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본 고에서는 충전 거점의 속성에 따라 동일한 고객이라 하더라도 충전 행태가 달라질 수 있다는 점을 주목했다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즉</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라는 고객이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주거지</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에서 보이는 충전 행태와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고속도로 휴게소</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에서 보이는 충전</a:t>
            </a:r>
            <a:r>
              <a:rPr lang="ko-KR" altLang="en-US" sz="100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행태는 다를 것이라는 점이다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 충전 거점의 속성을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주거지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고속도로 휴게소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직장</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등과 같이 장소 유형으로 구분하기 보다는 다각적인 관점에서</a:t>
            </a:r>
            <a:r>
              <a:rPr lang="ko-KR" altLang="en-US" sz="100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809023"/>
            <a:ext cx="1813778" cy="2471902"/>
            <a:chOff x="162169" y="1816262"/>
            <a:chExt cx="1813778" cy="2471902"/>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087835"/>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충전소 방문 시간대</a:t>
              </a:r>
              <a:r>
                <a:rPr lang="en-US" altLang="ko-KR" spc="-20" dirty="0">
                  <a:solidFill>
                    <a:schemeClr val="accent4"/>
                  </a:solidFill>
                </a:rPr>
                <a:t>, </a:t>
              </a:r>
              <a:r>
                <a:rPr lang="ko-KR" altLang="en-US" spc="-20" dirty="0">
                  <a:solidFill>
                    <a:schemeClr val="accent4"/>
                  </a:solidFill>
                </a:rPr>
                <a:t>머무는 시간</a:t>
              </a:r>
              <a:r>
                <a:rPr lang="en-US" altLang="ko-KR" spc="-20" dirty="0">
                  <a:solidFill>
                    <a:schemeClr val="accent4"/>
                  </a:solidFill>
                </a:rPr>
                <a:t>, </a:t>
              </a:r>
              <a:r>
                <a:rPr lang="ko-KR" altLang="en-US" spc="-20" dirty="0">
                  <a:solidFill>
                    <a:schemeClr val="accent4"/>
                  </a:solidFill>
                </a:rPr>
                <a:t>방문 빈도 등을 비롯한 충전 행태 및 전기차 이용 행태를 우선 분석 필요 </a:t>
              </a:r>
              <a:r>
                <a:rPr lang="en-US" altLang="ko-KR" spc="-20" dirty="0">
                  <a:solidFill>
                    <a:schemeClr val="accent4"/>
                  </a:solidFill>
                </a:rPr>
                <a:t> </a:t>
              </a: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88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2AB126-ADDF-3771-DA85-FEF53577AE8C}"/>
              </a:ext>
            </a:extLst>
          </p:cNvPr>
          <p:cNvSpPr txBox="1"/>
          <p:nvPr/>
        </p:nvSpPr>
        <p:spPr>
          <a:xfrm>
            <a:off x="333375" y="5108272"/>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충전소 구축 또는 충전기 설치 시 주요 고려 요소 예시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11" name="직사각형 10">
            <a:extLst>
              <a:ext uri="{FF2B5EF4-FFF2-40B4-BE49-F238E27FC236}">
                <a16:creationId xmlns:a16="http://schemas.microsoft.com/office/drawing/2014/main" id="{A8ED0BC3-7ECE-B371-3D72-E8A63DF8D098}"/>
              </a:ext>
            </a:extLst>
          </p:cNvPr>
          <p:cNvSpPr/>
          <p:nvPr/>
        </p:nvSpPr>
        <p:spPr>
          <a:xfrm>
            <a:off x="333376" y="8908514"/>
            <a:ext cx="6170428"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충전소 구축 시 주요하게 고려할 요소를 예시적으로 기술</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이 외에도 다양한 요소 및 세부 사항이 존재</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grpSp>
        <p:nvGrpSpPr>
          <p:cNvPr id="12" name="그룹 11">
            <a:extLst>
              <a:ext uri="{FF2B5EF4-FFF2-40B4-BE49-F238E27FC236}">
                <a16:creationId xmlns:a16="http://schemas.microsoft.com/office/drawing/2014/main" id="{1E2CDDA9-F9EC-5FEC-59B4-1ECB1D15A488}"/>
              </a:ext>
            </a:extLst>
          </p:cNvPr>
          <p:cNvGrpSpPr/>
          <p:nvPr/>
        </p:nvGrpSpPr>
        <p:grpSpPr>
          <a:xfrm>
            <a:off x="333374" y="5646246"/>
            <a:ext cx="2006037" cy="3312876"/>
            <a:chOff x="333374" y="5646246"/>
            <a:chExt cx="2006037" cy="3312876"/>
          </a:xfrm>
        </p:grpSpPr>
        <p:sp>
          <p:nvSpPr>
            <p:cNvPr id="13" name="직사각형 12">
              <a:extLst>
                <a:ext uri="{FF2B5EF4-FFF2-40B4-BE49-F238E27FC236}">
                  <a16:creationId xmlns:a16="http://schemas.microsoft.com/office/drawing/2014/main" id="{974C9C47-641F-0C03-CD13-69F95AF8BAC1}"/>
                </a:ext>
              </a:extLst>
            </p:cNvPr>
            <p:cNvSpPr/>
            <p:nvPr/>
          </p:nvSpPr>
          <p:spPr>
            <a:xfrm>
              <a:off x="333374" y="5905643"/>
              <a:ext cx="2006037" cy="3053479"/>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tIns="108000" rtlCol="0" anchor="t"/>
            <a:lstStyle/>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 거점 방문 시간대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주중</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주말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오전</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오후</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밤 시간대 등</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92088" lvl="1">
                <a:spcAft>
                  <a:spcPts val="300"/>
                </a:spcAft>
              </a:pPr>
              <a:r>
                <a:rPr lang="ko-KR" altLang="en-US"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 거점에 머무는 시간</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시간 미만</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/2~4</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시간</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/4</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시간 초과 등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 거점 방문 빈도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월</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 평균 방문 횟수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한 번 통행 시 평균 주행거리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탑승</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하차까지 평균 이동거리</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92088" lvl="1">
                <a:spcAft>
                  <a:spcPts val="300"/>
                </a:spcAft>
              </a:pP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주요 충전장소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주거지</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직장</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공용시설 등</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spcAft>
                  <a:spcPts val="300"/>
                </a:spcAft>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월</a:t>
              </a:r>
              <a:r>
                <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분기 평균 장거리 통행 횟수 등</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endParaRPr lang="ko-KR" altLang="en-US" sz="105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4" name="사각형: 둥근 한쪽 모서리 13">
              <a:extLst>
                <a:ext uri="{FF2B5EF4-FFF2-40B4-BE49-F238E27FC236}">
                  <a16:creationId xmlns:a16="http://schemas.microsoft.com/office/drawing/2014/main" id="{30C968D2-E865-266B-E84F-E174AC04306D}"/>
                </a:ext>
              </a:extLst>
            </p:cNvPr>
            <p:cNvSpPr/>
            <p:nvPr/>
          </p:nvSpPr>
          <p:spPr>
            <a:xfrm>
              <a:off x="333375" y="5646246"/>
              <a:ext cx="1558089" cy="252000"/>
            </a:xfrm>
            <a:prstGeom prst="round1Rect">
              <a:avLst>
                <a:gd name="adj" fmla="val 31786"/>
              </a:avLst>
            </a:prstGeom>
            <a:solidFill>
              <a:srgbClr val="00338D"/>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105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고객의 전기차 충전 행태</a:t>
              </a:r>
              <a:endParaRPr lang="en-US" altLang="ko-KR" sz="105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nvGrpSpPr>
          <p:cNvPr id="15" name="그룹 14">
            <a:extLst>
              <a:ext uri="{FF2B5EF4-FFF2-40B4-BE49-F238E27FC236}">
                <a16:creationId xmlns:a16="http://schemas.microsoft.com/office/drawing/2014/main" id="{A5A6E446-786A-64C4-F0CC-E077686FE725}"/>
              </a:ext>
            </a:extLst>
          </p:cNvPr>
          <p:cNvGrpSpPr/>
          <p:nvPr/>
        </p:nvGrpSpPr>
        <p:grpSpPr>
          <a:xfrm>
            <a:off x="2427988" y="5646245"/>
            <a:ext cx="2006037" cy="3312877"/>
            <a:chOff x="2427988" y="5733336"/>
            <a:chExt cx="2006037" cy="3130338"/>
          </a:xfrm>
        </p:grpSpPr>
        <p:sp>
          <p:nvSpPr>
            <p:cNvPr id="16" name="직사각형 15">
              <a:extLst>
                <a:ext uri="{FF2B5EF4-FFF2-40B4-BE49-F238E27FC236}">
                  <a16:creationId xmlns:a16="http://schemas.microsoft.com/office/drawing/2014/main" id="{D31B156A-2AA3-CB7B-1419-CAC81A5D47C7}"/>
                </a:ext>
              </a:extLst>
            </p:cNvPr>
            <p:cNvSpPr/>
            <p:nvPr/>
          </p:nvSpPr>
          <p:spPr>
            <a:xfrm>
              <a:off x="2427988" y="5992733"/>
              <a:ext cx="2006037" cy="2870941"/>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tIns="108000" rtlCol="0" anchor="t"/>
            <a:lstStyle/>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해당 장소의 통행량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월</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일 평균 통행량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해당 장소의 행정 구역상 특징</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수도권</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비수도권</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서울</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경기</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경북</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전남 등</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주위 지역 대비 해당 장소 특징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도심</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비도심</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endParaRPr lang="en-US" altLang="ko-KR" sz="1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인구 유입 관점 특성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출퇴근 시간 대 인구 유입</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주말에 인구 유입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endParaRPr lang="en-US" altLang="ko-KR" sz="1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spcAft>
                  <a:spcPts val="300"/>
                </a:spcAft>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해당 장소 기준 일정 반경 내 전기차 소유주 주거 비중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spcAft>
                  <a:spcPts val="300"/>
                </a:spcAft>
                <a:buFont typeface="Arial" panose="020B0604020202020204" pitchFamily="34" charset="0"/>
                <a:buChar char="•"/>
              </a:pP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해당 장소 기준 일정 반경 내 주유소 관련 특성 등</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주유소 개수</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최근 </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년 내 주유소 수 변화</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endParaRPr lang="ko-KR" altLang="en-US" sz="105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7" name="사각형: 둥근 한쪽 모서리 16">
              <a:extLst>
                <a:ext uri="{FF2B5EF4-FFF2-40B4-BE49-F238E27FC236}">
                  <a16:creationId xmlns:a16="http://schemas.microsoft.com/office/drawing/2014/main" id="{58AF8503-6413-2D82-2D79-2494A82EAAF7}"/>
                </a:ext>
              </a:extLst>
            </p:cNvPr>
            <p:cNvSpPr/>
            <p:nvPr/>
          </p:nvSpPr>
          <p:spPr>
            <a:xfrm>
              <a:off x="2427989" y="5733336"/>
              <a:ext cx="1558089" cy="252000"/>
            </a:xfrm>
            <a:prstGeom prst="round1Rect">
              <a:avLst>
                <a:gd name="adj" fmla="val 31786"/>
              </a:avLst>
            </a:prstGeom>
            <a:solidFill>
              <a:srgbClr val="00338D"/>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105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충전 거점 속성</a:t>
              </a:r>
            </a:p>
          </p:txBody>
        </p:sp>
      </p:grpSp>
      <p:grpSp>
        <p:nvGrpSpPr>
          <p:cNvPr id="18" name="그룹 17">
            <a:extLst>
              <a:ext uri="{FF2B5EF4-FFF2-40B4-BE49-F238E27FC236}">
                <a16:creationId xmlns:a16="http://schemas.microsoft.com/office/drawing/2014/main" id="{73F1C0C7-EA75-86A4-A883-9F1C5DCDA834}"/>
              </a:ext>
            </a:extLst>
          </p:cNvPr>
          <p:cNvGrpSpPr/>
          <p:nvPr/>
        </p:nvGrpSpPr>
        <p:grpSpPr>
          <a:xfrm>
            <a:off x="4522602" y="5646246"/>
            <a:ext cx="2006037" cy="3312877"/>
            <a:chOff x="4522602" y="5733336"/>
            <a:chExt cx="2006037" cy="3312877"/>
          </a:xfrm>
        </p:grpSpPr>
        <p:sp>
          <p:nvSpPr>
            <p:cNvPr id="19" name="직사각형 18">
              <a:extLst>
                <a:ext uri="{FF2B5EF4-FFF2-40B4-BE49-F238E27FC236}">
                  <a16:creationId xmlns:a16="http://schemas.microsoft.com/office/drawing/2014/main" id="{211B8FEE-1C3B-8164-8775-FDE98A1C5F88}"/>
                </a:ext>
              </a:extLst>
            </p:cNvPr>
            <p:cNvSpPr/>
            <p:nvPr/>
          </p:nvSpPr>
          <p:spPr>
            <a:xfrm>
              <a:off x="4522602" y="5992733"/>
              <a:ext cx="2006037" cy="3053480"/>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tIns="108000" rtlCol="0" anchor="t"/>
            <a:lstStyle/>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기존 사업 분야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산업</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섹터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기업 경영 관점 강점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제조</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R&amp;D,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판매</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서비스 </a:t>
              </a: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밸류체인</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관점 강한 분야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기업 주요 자산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특허</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보유 여부</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물리적 부동산 보유</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업스트림</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발전 및 송배전 등</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관련 기술 및 사업 노하우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최종 소비자</a:t>
              </a:r>
              <a:r>
                <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전기차 운전자</a:t>
              </a:r>
              <a:r>
                <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접점 채널  </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직영점</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가맹점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웹</a:t>
              </a:r>
              <a:r>
                <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앱 등 채널  </a:t>
              </a:r>
              <a:endParaRPr lang="en-US" altLang="ko-KR" sz="9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363538" lvl="1" indent="-171450">
                <a:spcAft>
                  <a:spcPts val="300"/>
                </a:spcAft>
                <a:buFont typeface="Wingdings" panose="05000000000000000000" pitchFamily="2" charset="2"/>
                <a:buChar char="ü"/>
              </a:pPr>
              <a:endParaRPr lang="en-US" altLang="ko-KR" sz="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buFont typeface="Arial" panose="020B0604020202020204" pitchFamily="34" charset="0"/>
                <a:buChar char="•"/>
              </a:pP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전기차 충전 관련 공급망 체계 수립 여부 등</a:t>
              </a:r>
              <a:endPar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endParaRPr lang="ko-KR" altLang="en-US" sz="105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0" name="사각형: 둥근 한쪽 모서리 19">
              <a:extLst>
                <a:ext uri="{FF2B5EF4-FFF2-40B4-BE49-F238E27FC236}">
                  <a16:creationId xmlns:a16="http://schemas.microsoft.com/office/drawing/2014/main" id="{927967AC-F6F5-0ADC-579A-F51031CB1E81}"/>
                </a:ext>
              </a:extLst>
            </p:cNvPr>
            <p:cNvSpPr/>
            <p:nvPr/>
          </p:nvSpPr>
          <p:spPr>
            <a:xfrm>
              <a:off x="4522603" y="5733336"/>
              <a:ext cx="1558089" cy="252000"/>
            </a:xfrm>
            <a:prstGeom prst="round1Rect">
              <a:avLst>
                <a:gd name="adj" fmla="val 31786"/>
              </a:avLst>
            </a:prstGeom>
            <a:solidFill>
              <a:srgbClr val="00338D"/>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105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기업 보유 역량</a:t>
              </a:r>
            </a:p>
          </p:txBody>
        </p:sp>
      </p:grpSp>
    </p:spTree>
    <p:extLst>
      <p:ext uri="{BB962C8B-B14F-4D97-AF65-F5344CB8AC3E}">
        <p14:creationId xmlns:p14="http://schemas.microsoft.com/office/powerpoint/2010/main" val="956210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고려해야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동일한 고속도로 휴게소라도 주중과 주말 통행량에 차이가 있어 시점별로 잠재 고객 수가 달라지기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이러한 관점에서 충전 거점 속성을 구분하기 위한 예시로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해당 장소의 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일 평균 통행량</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행정 구역상 특징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수도권 여부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행정구역 구분 등</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도심 여부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인구 유입 관점 특성</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등이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이렇듯 충전소 구축에 직접적으로 영향을 미치는 요소와 함께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해당 장소를 기준으로 일정 반경 내 현재 주유소 관련 특성</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주유소 개수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LPG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개수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최근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내 주유소의 개수 변화량</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도 함께 살펴봄으로써 특정 충전소를 이용할 수 있는 잠재 고객의 특성을 간접적인 데이터까지 포함하여 분석할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충전자의 이용 행태 분석을 통해 잠재적인 고객의 충전 라이프를 살펴보고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해당 고객이 특정 장소에서 보일 수 있는 특성을 충전 거점 속성에 따라 구분했을 때 매력적인 충전소 입지를 도출할 수 있을 것으로 예상된다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 이러한 입지에 실제로 충전소를 구축하거나 충전기를 설치하는 것이 수익성 관점에서 타당한가도 사업자에게는 매우 중요한 요소다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특히</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충전 인프라를 구축하는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초기 인프라에 투자되는 비용이 크기 때문에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도출된 입지에서 사업을 영위하는 것이 기업의 핵심 역량 관점에서 타당한 것인지 고려해야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수익성 관점에서 구체적인 수치를 도출하는 것은 기업마다 다를 수 있으므로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본 고에서는 전략적으로 기업이 자사의 핵심 역량 관점에서 어떤 요소를 고민할 필요가 있는지 도출했다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같은 맥락에서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기존에 영위하던 사업 분야 및 경영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밸류체인</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관점에서 자사의 강점을 고민해야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유틸리티 산업에서 기존 사업을 영위하던 기업과 통신 인프라 산업에서 기존 사업을 영위하던 기업은 전기차 충전 인프라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밸류체인에서</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우선적으로 공략할 수 있는 분야가 다르기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더불어 기업은 기존에 보유하고 있는 주요 자산 관점에서 자사의 강점을 살펴봐야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부동산을 전국 각지에 가지고 있는 기업과 기술 특허를 자산으로 가지고 있는 기업은 향후 충전 인프라 시장에서 수행할 수 있는 전략이 다르게 도출될 것이기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 외에도 최종 소비자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운전자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접점 채널을 가지고 있는지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 규모는 얼마나 되는지 등도 기업 역량 관점에서 파악해야 할 요소다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이러한 요인들을 토대로 기업은 특정 입지에 어떤 충전소를 구축할 것인지에 대한 전략을 도출할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114079"/>
            <a:ext cx="1813778" cy="2666974"/>
            <a:chOff x="162169" y="1816262"/>
            <a:chExt cx="1813778" cy="2666974"/>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282907"/>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충전 거점 속성은 특정 장소의 통행량</a:t>
              </a:r>
              <a:r>
                <a:rPr lang="en-US" altLang="ko-KR" spc="-20" dirty="0">
                  <a:solidFill>
                    <a:schemeClr val="accent4"/>
                  </a:solidFill>
                </a:rPr>
                <a:t>, </a:t>
              </a:r>
              <a:r>
                <a:rPr lang="ko-KR" altLang="en-US" spc="-20" dirty="0">
                  <a:solidFill>
                    <a:schemeClr val="accent4"/>
                  </a:solidFill>
                </a:rPr>
                <a:t>도심 여부</a:t>
              </a:r>
              <a:r>
                <a:rPr lang="en-US" altLang="ko-KR" spc="-20" dirty="0">
                  <a:solidFill>
                    <a:schemeClr val="accent4"/>
                  </a:solidFill>
                </a:rPr>
                <a:t> </a:t>
              </a:r>
              <a:r>
                <a:rPr lang="ko-KR" altLang="en-US" spc="-20" dirty="0">
                  <a:solidFill>
                    <a:schemeClr val="accent4"/>
                  </a:solidFill>
                </a:rPr>
                <a:t>등의 특징과 함께 충전소가 위치한 지역의 주유소 관련 특이사항도 함께 분석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568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 name="그룹 2">
            <a:extLst>
              <a:ext uri="{FF2B5EF4-FFF2-40B4-BE49-F238E27FC236}">
                <a16:creationId xmlns:a16="http://schemas.microsoft.com/office/drawing/2014/main" id="{CD60E946-B040-8EA0-C47C-8A9FFE58CD64}"/>
              </a:ext>
            </a:extLst>
          </p:cNvPr>
          <p:cNvGrpSpPr/>
          <p:nvPr/>
        </p:nvGrpSpPr>
        <p:grpSpPr>
          <a:xfrm>
            <a:off x="168265" y="3838991"/>
            <a:ext cx="1813778" cy="2666974"/>
            <a:chOff x="162169" y="1816262"/>
            <a:chExt cx="1813778" cy="2666974"/>
          </a:xfrm>
        </p:grpSpPr>
        <p:sp>
          <p:nvSpPr>
            <p:cNvPr id="4" name="TextBox 3">
              <a:extLst>
                <a:ext uri="{FF2B5EF4-FFF2-40B4-BE49-F238E27FC236}">
                  <a16:creationId xmlns:a16="http://schemas.microsoft.com/office/drawing/2014/main" id="{42D2122B-707B-070E-EEB7-A4368723D334}"/>
                </a:ext>
              </a:extLst>
            </p:cNvPr>
            <p:cNvSpPr txBox="1"/>
            <p:nvPr/>
          </p:nvSpPr>
          <p:spPr>
            <a:xfrm>
              <a:off x="1427843" y="3282907"/>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5" name="TextBox 4">
              <a:extLst>
                <a:ext uri="{FF2B5EF4-FFF2-40B4-BE49-F238E27FC236}">
                  <a16:creationId xmlns:a16="http://schemas.microsoft.com/office/drawing/2014/main" id="{38355EDE-9344-FD00-9AB9-AD2E21C8551F}"/>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6" name="TextBox 5">
              <a:extLst>
                <a:ext uri="{FF2B5EF4-FFF2-40B4-BE49-F238E27FC236}">
                  <a16:creationId xmlns:a16="http://schemas.microsoft.com/office/drawing/2014/main" id="{252432A9-E2B3-1B68-B7AD-E7B141EED466}"/>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기존 사업 분야</a:t>
              </a:r>
              <a:r>
                <a:rPr lang="en-US" altLang="ko-KR" spc="-20" dirty="0">
                  <a:solidFill>
                    <a:schemeClr val="accent4"/>
                  </a:solidFill>
                </a:rPr>
                <a:t>, </a:t>
              </a:r>
              <a:r>
                <a:rPr lang="ko-KR" altLang="en-US" spc="-20" dirty="0">
                  <a:solidFill>
                    <a:schemeClr val="accent4"/>
                  </a:solidFill>
                </a:rPr>
                <a:t>기 보유 중인 자산 종류</a:t>
              </a:r>
              <a:r>
                <a:rPr lang="en-US" altLang="ko-KR" spc="-20" dirty="0">
                  <a:solidFill>
                    <a:schemeClr val="accent4"/>
                  </a:solidFill>
                </a:rPr>
                <a:t>, </a:t>
              </a:r>
              <a:r>
                <a:rPr lang="ko-KR" altLang="en-US" spc="-20" dirty="0">
                  <a:solidFill>
                    <a:schemeClr val="accent4"/>
                  </a:solidFill>
                </a:rPr>
                <a:t>소비자 접점 채널 보유 여부 등 기업 역량 분석을 토대로 차별화된  충전소 구축 전략 수립 가능  </a:t>
              </a:r>
              <a:endParaRPr lang="en-US" altLang="ko-KR" spc="-20" dirty="0">
                <a:solidFill>
                  <a:schemeClr val="accent4"/>
                </a:solidFill>
              </a:endParaRPr>
            </a:p>
          </p:txBody>
        </p:sp>
      </p:grpSp>
      <p:pic>
        <p:nvPicPr>
          <p:cNvPr id="8" name="그림 7" descr="야외, 지상, 라인, 거리이(가) 표시된 사진&#10;&#10;자동 생성된 설명">
            <a:extLst>
              <a:ext uri="{FF2B5EF4-FFF2-40B4-BE49-F238E27FC236}">
                <a16:creationId xmlns:a16="http://schemas.microsoft.com/office/drawing/2014/main" id="{DAE8F232-3AF3-A67C-4542-228107D8A4E9}"/>
              </a:ext>
            </a:extLst>
          </p:cNvPr>
          <p:cNvPicPr>
            <a:picLocks noChangeAspect="1"/>
          </p:cNvPicPr>
          <p:nvPr/>
        </p:nvPicPr>
        <p:blipFill rotWithShape="1">
          <a:blip r:embed="rId3"/>
          <a:srcRect l="7544" r="8927" b="20679"/>
          <a:stretch/>
        </p:blipFill>
        <p:spPr>
          <a:xfrm>
            <a:off x="333375" y="7076265"/>
            <a:ext cx="6191249" cy="1908985"/>
          </a:xfrm>
          <a:prstGeom prst="rect">
            <a:avLst/>
          </a:prstGeom>
        </p:spPr>
      </p:pic>
    </p:spTree>
    <p:extLst>
      <p:ext uri="{BB962C8B-B14F-4D97-AF65-F5344CB8AC3E}">
        <p14:creationId xmlns:p14="http://schemas.microsoft.com/office/powerpoint/2010/main" val="472624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화살표: 갈매기형 수장 42">
            <a:extLst>
              <a:ext uri="{FF2B5EF4-FFF2-40B4-BE49-F238E27FC236}">
                <a16:creationId xmlns:a16="http://schemas.microsoft.com/office/drawing/2014/main" id="{8D127C53-5C1C-F75F-7E7A-226C4675DCF7}"/>
              </a:ext>
            </a:extLst>
          </p:cNvPr>
          <p:cNvSpPr/>
          <p:nvPr/>
        </p:nvSpPr>
        <p:spPr>
          <a:xfrm>
            <a:off x="513568" y="6474639"/>
            <a:ext cx="1832590" cy="2508908"/>
          </a:xfrm>
          <a:prstGeom prst="chevron">
            <a:avLst>
              <a:gd name="adj" fmla="val 2072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(2) </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충전 인프라에 대한 소비자의 불안을 어떻게 개선할 것인가</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①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충전소 </a:t>
            </a:r>
            <a:r>
              <a:rPr kumimoji="0" lang="ko-KR" altLang="en-US" sz="1100" b="0" i="0" u="none" strike="noStrike" kern="1200" cap="none" spc="0" normalizeH="0" baseline="0" noProof="0" dirty="0" err="1">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운영사</a:t>
            </a:r>
            <a:r>
              <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및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e-Mobility</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서비스 기업의 대응 동향 </a:t>
            </a:r>
            <a:endParaRPr kumimoji="0" lang="en-US" altLang="ko-KR" sz="105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인프라에 대한 소비자의 우려사항은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충전소에 대한 접근성이 낮고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 서비스에 대한 신뢰도가 떨어지며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충전소나 충전기를 이용함에 있어 불편한 점들이 존재할 뿐만 아니라 충전소 이용에 따른 시간</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비용 측면의 기회비용들이 발생하고 있는 것으로 정리된다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즉</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전기차 운전자는 충전 인프라를 자신이 원할 때 이용하지 못할 수 있다는 불안감을 느끼고 있다는 것이다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이를 비즈니스 기회 관점에서 해석해 보면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충전소 운영사가 소비자의 불안감을 해소하는 방안을 실행한다면 충전 인프라 시장에서 선도적인 지위를 가지게 될 가능성이 높다고 할 수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그렇다면 소비자의 불안을 개선하기 위한 방향은 무엇인가</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우선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충전소에 대한 접근성을 제고해야 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소비자 주변에 접근 가능한 충전소를 확충하면서 광범위한 충전 인프라를 만들 필요가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또한 충전 서비스에 대한 신뢰도를 높여야 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소비자들이 충전 서비스를 필요로 할 때</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이용할 수 있다고 생각할 수 있는 환경을 만드는 것이 중요하다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그리고 충전소나 충전기 이용에 불편함이 없도록 물리적인 환경을 관리함으로써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사용 편의성을 개선하는 것도 필수적이다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마지막으로 소비자가 충전소를 이용함에 있어서 투입하는 시간이나 비용이 그만한 가치를 가질 수 있도록 해야 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예를 들어 전력 비용에 대한 가격 경쟁력을 확보하거나 충전소에서 소비자가 긍정적인 경험을 가질 수 있는 환경을 만들 수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실제로 충전소 운영사들이 이러한 방안을 운영 전략에 어떻게 반영하고 있는지 알아보자</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321087"/>
            <a:ext cx="1813778" cy="2947390"/>
            <a:chOff x="162169" y="1816262"/>
            <a:chExt cx="1813778" cy="294739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56332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충전 인프라에 대한 소비자 불안을 개선하기 위해서는 </a:t>
              </a:r>
              <a:r>
                <a:rPr lang="en-US" altLang="ko-KR" spc="-20" dirty="0">
                  <a:solidFill>
                    <a:schemeClr val="accent4"/>
                  </a:solidFill>
                </a:rPr>
                <a:t> </a:t>
              </a:r>
              <a:r>
                <a:rPr lang="ko-KR" altLang="en-US" spc="-20" dirty="0">
                  <a:solidFill>
                    <a:schemeClr val="accent4"/>
                  </a:solidFill>
                </a:rPr>
                <a:t>접근성 제고</a:t>
              </a:r>
              <a:r>
                <a:rPr lang="en-US" altLang="ko-KR" spc="-20" dirty="0">
                  <a:solidFill>
                    <a:schemeClr val="accent4"/>
                  </a:solidFill>
                </a:rPr>
                <a:t>, </a:t>
              </a:r>
              <a:r>
                <a:rPr lang="ko-KR" altLang="en-US" spc="-20" dirty="0">
                  <a:solidFill>
                    <a:schemeClr val="accent4"/>
                  </a:solidFill>
                </a:rPr>
                <a:t>서비스 신뢰도 회복</a:t>
              </a:r>
              <a:r>
                <a:rPr lang="en-US" altLang="ko-KR" spc="-20" dirty="0">
                  <a:solidFill>
                    <a:schemeClr val="accent4"/>
                  </a:solidFill>
                </a:rPr>
                <a:t>, </a:t>
              </a:r>
              <a:r>
                <a:rPr lang="ko-KR" altLang="en-US" spc="-20" dirty="0">
                  <a:solidFill>
                    <a:schemeClr val="accent4"/>
                  </a:solidFill>
                </a:rPr>
                <a:t>사용 편의성 개선</a:t>
              </a:r>
              <a:r>
                <a:rPr lang="en-US" altLang="ko-KR" spc="-20" dirty="0">
                  <a:solidFill>
                    <a:schemeClr val="accent4"/>
                  </a:solidFill>
                </a:rPr>
                <a:t>, </a:t>
              </a:r>
              <a:r>
                <a:rPr lang="ko-KR" altLang="en-US" spc="-20" dirty="0">
                  <a:solidFill>
                    <a:schemeClr val="accent4"/>
                  </a:solidFill>
                </a:rPr>
                <a:t>기회비용 절감 측면에서 종합적으로 접근해야</a:t>
              </a:r>
              <a:r>
                <a:rPr lang="en-US" altLang="ko-KR" spc="-20" dirty="0">
                  <a:solidFill>
                    <a:schemeClr val="accent4"/>
                  </a:solidFill>
                </a:rPr>
                <a:t>… </a:t>
              </a: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265445"/>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F4349AB2-F534-0599-1505-FDF4542B2350}"/>
              </a:ext>
            </a:extLst>
          </p:cNvPr>
          <p:cNvSpPr txBox="1"/>
          <p:nvPr/>
        </p:nvSpPr>
        <p:spPr>
          <a:xfrm>
            <a:off x="333375" y="5508409"/>
            <a:ext cx="619125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전기차 운전자의 불안을 개선하기 위한 전기차 충전소 운영 방향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5" name="직사각형 4">
            <a:extLst>
              <a:ext uri="{FF2B5EF4-FFF2-40B4-BE49-F238E27FC236}">
                <a16:creationId xmlns:a16="http://schemas.microsoft.com/office/drawing/2014/main" id="{A4F035B1-40BC-C6C8-227C-87BF7B3644CC}"/>
              </a:ext>
            </a:extLst>
          </p:cNvPr>
          <p:cNvSpPr/>
          <p:nvPr/>
        </p:nvSpPr>
        <p:spPr>
          <a:xfrm>
            <a:off x="333376" y="9019644"/>
            <a:ext cx="6170428"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3" name="직사각형 2">
            <a:extLst>
              <a:ext uri="{FF2B5EF4-FFF2-40B4-BE49-F238E27FC236}">
                <a16:creationId xmlns:a16="http://schemas.microsoft.com/office/drawing/2014/main" id="{BFE8212D-AB15-6EEB-34EC-23EB1E593D67}"/>
              </a:ext>
            </a:extLst>
          </p:cNvPr>
          <p:cNvSpPr/>
          <p:nvPr/>
        </p:nvSpPr>
        <p:spPr>
          <a:xfrm>
            <a:off x="333375" y="6100522"/>
            <a:ext cx="2962470" cy="3025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1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AS-IS</a:t>
            </a:r>
            <a:endParaRPr lang="ko-KR" altLang="en-US" sz="11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6" name="직사각형 5">
            <a:extLst>
              <a:ext uri="{FF2B5EF4-FFF2-40B4-BE49-F238E27FC236}">
                <a16:creationId xmlns:a16="http://schemas.microsoft.com/office/drawing/2014/main" id="{5FDA5262-C6AB-6D14-9D92-531F8C0EB636}"/>
              </a:ext>
            </a:extLst>
          </p:cNvPr>
          <p:cNvSpPr/>
          <p:nvPr/>
        </p:nvSpPr>
        <p:spPr>
          <a:xfrm>
            <a:off x="3573379" y="6100523"/>
            <a:ext cx="2962470" cy="292882"/>
          </a:xfrm>
          <a:prstGeom prst="rect">
            <a:avLst/>
          </a:prstGeom>
          <a:solidFill>
            <a:srgbClr val="173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100" dirty="0">
                <a:ln>
                  <a:solidFill>
                    <a:srgbClr val="D9D9D9">
                      <a:alpha val="0"/>
                    </a:srgbClr>
                  </a:solidFill>
                </a:ln>
                <a:gradFill>
                  <a:gsLst>
                    <a:gs pos="0">
                      <a:schemeClr val="bg1"/>
                    </a:gs>
                    <a:gs pos="100000">
                      <a:schemeClr val="bg1"/>
                    </a:gs>
                  </a:gsLst>
                  <a:lin ang="0" scaled="0"/>
                </a:gradFill>
                <a:latin typeface="KoPub돋움체 Bold" panose="00000800000000000000" pitchFamily="2" charset="-127"/>
                <a:ea typeface="KoPub돋움체 Bold" panose="00000800000000000000" pitchFamily="2" charset="-127"/>
              </a:rPr>
              <a:t>TO-BE</a:t>
            </a:r>
          </a:p>
        </p:txBody>
      </p:sp>
      <p:sp>
        <p:nvSpPr>
          <p:cNvPr id="14" name="직사각형 13">
            <a:extLst>
              <a:ext uri="{FF2B5EF4-FFF2-40B4-BE49-F238E27FC236}">
                <a16:creationId xmlns:a16="http://schemas.microsoft.com/office/drawing/2014/main" id="{2984260A-03FB-5577-5E15-F65F7E37E5E2}"/>
              </a:ext>
            </a:extLst>
          </p:cNvPr>
          <p:cNvSpPr/>
          <p:nvPr/>
        </p:nvSpPr>
        <p:spPr>
          <a:xfrm>
            <a:off x="3573379" y="6393405"/>
            <a:ext cx="2962470" cy="259184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33" name="직사각형 32">
            <a:extLst>
              <a:ext uri="{FF2B5EF4-FFF2-40B4-BE49-F238E27FC236}">
                <a16:creationId xmlns:a16="http://schemas.microsoft.com/office/drawing/2014/main" id="{B9A441A7-C77D-A975-62A7-629902FBC91A}"/>
              </a:ext>
            </a:extLst>
          </p:cNvPr>
          <p:cNvSpPr/>
          <p:nvPr/>
        </p:nvSpPr>
        <p:spPr>
          <a:xfrm>
            <a:off x="333376" y="6474640"/>
            <a:ext cx="1642571" cy="293252"/>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충전소 개수 부족  </a:t>
            </a:r>
          </a:p>
        </p:txBody>
      </p:sp>
      <p:sp>
        <p:nvSpPr>
          <p:cNvPr id="36" name="직사각형 35">
            <a:extLst>
              <a:ext uri="{FF2B5EF4-FFF2-40B4-BE49-F238E27FC236}">
                <a16:creationId xmlns:a16="http://schemas.microsoft.com/office/drawing/2014/main" id="{20283FD7-9675-8339-E236-8B9BAADB2030}"/>
              </a:ext>
            </a:extLst>
          </p:cNvPr>
          <p:cNvSpPr/>
          <p:nvPr/>
        </p:nvSpPr>
        <p:spPr>
          <a:xfrm>
            <a:off x="333375" y="6845520"/>
            <a:ext cx="1642571" cy="293252"/>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충전 시간이 오래 걸림</a:t>
            </a:r>
          </a:p>
        </p:txBody>
      </p:sp>
      <p:sp>
        <p:nvSpPr>
          <p:cNvPr id="37" name="직사각형 36">
            <a:extLst>
              <a:ext uri="{FF2B5EF4-FFF2-40B4-BE49-F238E27FC236}">
                <a16:creationId xmlns:a16="http://schemas.microsoft.com/office/drawing/2014/main" id="{EEF8CE38-6E22-FA78-4B23-3A8CAB9C1F57}"/>
              </a:ext>
            </a:extLst>
          </p:cNvPr>
          <p:cNvSpPr/>
          <p:nvPr/>
        </p:nvSpPr>
        <p:spPr>
          <a:xfrm>
            <a:off x="333375" y="7216400"/>
            <a:ext cx="1642571" cy="293252"/>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잦은 충전기 고장</a:t>
            </a:r>
          </a:p>
        </p:txBody>
      </p:sp>
      <p:sp>
        <p:nvSpPr>
          <p:cNvPr id="38" name="직사각형 37">
            <a:extLst>
              <a:ext uri="{FF2B5EF4-FFF2-40B4-BE49-F238E27FC236}">
                <a16:creationId xmlns:a16="http://schemas.microsoft.com/office/drawing/2014/main" id="{8F52036C-C72E-9404-959E-AB9365D6085A}"/>
              </a:ext>
            </a:extLst>
          </p:cNvPr>
          <p:cNvSpPr/>
          <p:nvPr/>
        </p:nvSpPr>
        <p:spPr>
          <a:xfrm>
            <a:off x="333374" y="7587280"/>
            <a:ext cx="1642571" cy="293252"/>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충전소 위치 정보 불충분</a:t>
            </a:r>
          </a:p>
        </p:txBody>
      </p:sp>
      <p:sp>
        <p:nvSpPr>
          <p:cNvPr id="40" name="직사각형 39">
            <a:extLst>
              <a:ext uri="{FF2B5EF4-FFF2-40B4-BE49-F238E27FC236}">
                <a16:creationId xmlns:a16="http://schemas.microsoft.com/office/drawing/2014/main" id="{1B571E7D-AF69-D7AC-9CB5-7CEC64547BFC}"/>
              </a:ext>
            </a:extLst>
          </p:cNvPr>
          <p:cNvSpPr/>
          <p:nvPr/>
        </p:nvSpPr>
        <p:spPr>
          <a:xfrm>
            <a:off x="333375" y="7958160"/>
            <a:ext cx="1642571" cy="293252"/>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잦은 결제 오류</a:t>
            </a:r>
          </a:p>
        </p:txBody>
      </p:sp>
      <p:sp>
        <p:nvSpPr>
          <p:cNvPr id="41" name="직사각형 40">
            <a:extLst>
              <a:ext uri="{FF2B5EF4-FFF2-40B4-BE49-F238E27FC236}">
                <a16:creationId xmlns:a16="http://schemas.microsoft.com/office/drawing/2014/main" id="{96679803-D16C-E235-339E-03217B73EECD}"/>
              </a:ext>
            </a:extLst>
          </p:cNvPr>
          <p:cNvSpPr/>
          <p:nvPr/>
        </p:nvSpPr>
        <p:spPr>
          <a:xfrm>
            <a:off x="333375" y="8329042"/>
            <a:ext cx="1642571" cy="293252"/>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다른 전기차 이용자의 충전 매너 </a:t>
            </a:r>
          </a:p>
        </p:txBody>
      </p:sp>
      <p:sp>
        <p:nvSpPr>
          <p:cNvPr id="42" name="직사각형 41">
            <a:extLst>
              <a:ext uri="{FF2B5EF4-FFF2-40B4-BE49-F238E27FC236}">
                <a16:creationId xmlns:a16="http://schemas.microsoft.com/office/drawing/2014/main" id="{CD8133AC-CE19-C745-5633-2ABD8FE55290}"/>
              </a:ext>
            </a:extLst>
          </p:cNvPr>
          <p:cNvSpPr/>
          <p:nvPr/>
        </p:nvSpPr>
        <p:spPr>
          <a:xfrm>
            <a:off x="322150" y="8690295"/>
            <a:ext cx="1642571" cy="293252"/>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p>
            <a:pPr algn="ct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사용가능 확인 후 방문했으나 다른 차 충전 중</a:t>
            </a:r>
          </a:p>
        </p:txBody>
      </p:sp>
      <p:sp>
        <p:nvSpPr>
          <p:cNvPr id="44" name="TextBox 43">
            <a:extLst>
              <a:ext uri="{FF2B5EF4-FFF2-40B4-BE49-F238E27FC236}">
                <a16:creationId xmlns:a16="http://schemas.microsoft.com/office/drawing/2014/main" id="{A4144615-6972-BAD0-D7D6-3CADD305743E}"/>
              </a:ext>
            </a:extLst>
          </p:cNvPr>
          <p:cNvSpPr txBox="1"/>
          <p:nvPr/>
        </p:nvSpPr>
        <p:spPr>
          <a:xfrm>
            <a:off x="4859285" y="6605792"/>
            <a:ext cx="1593431" cy="276999"/>
          </a:xfrm>
          <a:prstGeom prst="rect">
            <a:avLst/>
          </a:prstGeom>
          <a:noFill/>
        </p:spPr>
        <p:txBody>
          <a:bodyPr wrap="square" lIns="0" tIns="0" rIns="0" bIns="0" rtlCol="0">
            <a:spAutoFit/>
          </a:bodyPr>
          <a:lstStyle/>
          <a:p>
            <a:r>
              <a:rPr lang="en-US" altLang="ko-KR" sz="900" dirty="0">
                <a:ln>
                  <a:solidFill>
                    <a:schemeClr val="accent6">
                      <a:alpha val="0"/>
                    </a:schemeClr>
                  </a:solidFill>
                </a:ln>
                <a:latin typeface="KoPub돋움체 Medium" panose="02020603020101020101" pitchFamily="18" charset="-127"/>
                <a:ea typeface="KoPub돋움체 Medium" panose="02020603020101020101" pitchFamily="18" charset="-127"/>
              </a:rPr>
              <a:t>“</a:t>
            </a:r>
            <a:r>
              <a:rPr lang="ko-KR" altLang="en-US" sz="900" dirty="0">
                <a:ln>
                  <a:solidFill>
                    <a:schemeClr val="accent6">
                      <a:alpha val="0"/>
                    </a:schemeClr>
                  </a:solidFill>
                </a:ln>
                <a:latin typeface="KoPub돋움체 Medium" panose="02020603020101020101" pitchFamily="18" charset="-127"/>
                <a:ea typeface="KoPub돋움체 Medium" panose="02020603020101020101" pitchFamily="18" charset="-127"/>
              </a:rPr>
              <a:t>소비자 주변에 접근 가능한 충전소를 확충해야 한다</a:t>
            </a:r>
            <a:r>
              <a:rPr lang="en-US" altLang="ko-KR" sz="900" dirty="0">
                <a:ln>
                  <a:solidFill>
                    <a:schemeClr val="accent6">
                      <a:alpha val="0"/>
                    </a:schemeClr>
                  </a:solidFill>
                </a:ln>
                <a:latin typeface="KoPub돋움체 Medium" panose="02020603020101020101" pitchFamily="18" charset="-127"/>
                <a:ea typeface="KoPub돋움체 Medium" panose="02020603020101020101" pitchFamily="18" charset="-127"/>
              </a:rPr>
              <a:t>” </a:t>
            </a:r>
            <a:endParaRPr lang="ko-KR" altLang="en-US" sz="900"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sp>
        <p:nvSpPr>
          <p:cNvPr id="49" name="TextBox 48">
            <a:extLst>
              <a:ext uri="{FF2B5EF4-FFF2-40B4-BE49-F238E27FC236}">
                <a16:creationId xmlns:a16="http://schemas.microsoft.com/office/drawing/2014/main" id="{23E53242-73A2-469C-B2A5-CEE79F08003A}"/>
              </a:ext>
            </a:extLst>
          </p:cNvPr>
          <p:cNvSpPr txBox="1"/>
          <p:nvPr/>
        </p:nvSpPr>
        <p:spPr>
          <a:xfrm>
            <a:off x="4859285" y="7191552"/>
            <a:ext cx="1593431" cy="276999"/>
          </a:xfrm>
          <a:prstGeom prst="rect">
            <a:avLst/>
          </a:prstGeom>
          <a:noFill/>
        </p:spPr>
        <p:txBody>
          <a:bodyPr wrap="square" lIns="0" tIns="0" rIns="0" bIns="0" rtlCol="0">
            <a:spAutoFit/>
          </a:bodyPr>
          <a:lstStyle/>
          <a:p>
            <a:r>
              <a:rPr lang="en-US" altLang="ko-KR" sz="900" dirty="0">
                <a:ln>
                  <a:solidFill>
                    <a:schemeClr val="accent6">
                      <a:alpha val="0"/>
                    </a:schemeClr>
                  </a:solidFill>
                </a:ln>
                <a:latin typeface="KoPub돋움체 Medium" panose="02020603020101020101" pitchFamily="18" charset="-127"/>
                <a:ea typeface="KoPub돋움체 Medium" panose="02020603020101020101" pitchFamily="18" charset="-127"/>
              </a:rPr>
              <a:t>“</a:t>
            </a:r>
            <a:r>
              <a:rPr lang="ko-KR" altLang="en-US" sz="900" dirty="0">
                <a:ln>
                  <a:solidFill>
                    <a:schemeClr val="accent6">
                      <a:alpha val="0"/>
                    </a:schemeClr>
                  </a:solidFill>
                </a:ln>
                <a:latin typeface="KoPub돋움체 Medium" panose="02020603020101020101" pitchFamily="18" charset="-127"/>
                <a:ea typeface="KoPub돋움체 Medium" panose="02020603020101020101" pitchFamily="18" charset="-127"/>
              </a:rPr>
              <a:t>언제 어디서나 충전 서비스를 이용할 수 있어야 한다</a:t>
            </a:r>
            <a:r>
              <a:rPr lang="en-US" altLang="ko-KR" sz="900" dirty="0">
                <a:ln>
                  <a:solidFill>
                    <a:schemeClr val="accent6">
                      <a:alpha val="0"/>
                    </a:schemeClr>
                  </a:solidFill>
                </a:ln>
                <a:latin typeface="KoPub돋움체 Medium" panose="02020603020101020101" pitchFamily="18" charset="-127"/>
                <a:ea typeface="KoPub돋움체 Medium" panose="02020603020101020101" pitchFamily="18" charset="-127"/>
              </a:rPr>
              <a:t>” </a:t>
            </a:r>
            <a:endParaRPr lang="ko-KR" altLang="en-US" sz="900"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sp>
        <p:nvSpPr>
          <p:cNvPr id="50" name="TextBox 49">
            <a:extLst>
              <a:ext uri="{FF2B5EF4-FFF2-40B4-BE49-F238E27FC236}">
                <a16:creationId xmlns:a16="http://schemas.microsoft.com/office/drawing/2014/main" id="{BE93069F-5323-245E-CC95-D25C61D248DC}"/>
              </a:ext>
            </a:extLst>
          </p:cNvPr>
          <p:cNvSpPr txBox="1"/>
          <p:nvPr/>
        </p:nvSpPr>
        <p:spPr>
          <a:xfrm>
            <a:off x="4859285" y="7777313"/>
            <a:ext cx="1593431" cy="276999"/>
          </a:xfrm>
          <a:prstGeom prst="rect">
            <a:avLst/>
          </a:prstGeom>
          <a:noFill/>
        </p:spPr>
        <p:txBody>
          <a:bodyPr wrap="square" lIns="0" tIns="0" rIns="0" bIns="0" rtlCol="0">
            <a:spAutoFit/>
          </a:bodyPr>
          <a:lstStyle/>
          <a:p>
            <a:r>
              <a:rPr lang="en-US" altLang="ko-KR" sz="900" dirty="0">
                <a:ln>
                  <a:solidFill>
                    <a:schemeClr val="accent6">
                      <a:alpha val="0"/>
                    </a:schemeClr>
                  </a:solidFill>
                </a:ln>
                <a:latin typeface="KoPub돋움체 Medium" panose="02020603020101020101" pitchFamily="18" charset="-127"/>
                <a:ea typeface="KoPub돋움체 Medium" panose="02020603020101020101" pitchFamily="18" charset="-127"/>
              </a:rPr>
              <a:t>“</a:t>
            </a:r>
            <a:r>
              <a:rPr lang="ko-KR" altLang="en-US" sz="900" dirty="0">
                <a:ln>
                  <a:solidFill>
                    <a:schemeClr val="accent6">
                      <a:alpha val="0"/>
                    </a:schemeClr>
                  </a:solidFill>
                </a:ln>
                <a:latin typeface="KoPub돋움체 Medium" panose="02020603020101020101" pitchFamily="18" charset="-127"/>
                <a:ea typeface="KoPub돋움체 Medium" panose="02020603020101020101" pitchFamily="18" charset="-127"/>
              </a:rPr>
              <a:t>충전소 이용에 불편함이 없도록</a:t>
            </a:r>
            <a:endParaRPr lang="en-US" altLang="ko-KR" sz="900" dirty="0">
              <a:ln>
                <a:solidFill>
                  <a:schemeClr val="accent6">
                    <a:alpha val="0"/>
                  </a:schemeClr>
                </a:solidFill>
              </a:ln>
              <a:latin typeface="KoPub돋움체 Medium" panose="02020603020101020101" pitchFamily="18" charset="-127"/>
              <a:ea typeface="KoPub돋움체 Medium" panose="02020603020101020101" pitchFamily="18" charset="-127"/>
            </a:endParaRPr>
          </a:p>
          <a:p>
            <a:r>
              <a:rPr lang="ko-KR" altLang="en-US" sz="900" dirty="0">
                <a:ln>
                  <a:solidFill>
                    <a:schemeClr val="accent6">
                      <a:alpha val="0"/>
                    </a:schemeClr>
                  </a:solidFill>
                </a:ln>
                <a:latin typeface="KoPub돋움체 Medium" panose="02020603020101020101" pitchFamily="18" charset="-127"/>
                <a:ea typeface="KoPub돋움체 Medium" panose="02020603020101020101" pitchFamily="18" charset="-127"/>
              </a:rPr>
              <a:t>충전소를 관리해야 한다</a:t>
            </a:r>
            <a:r>
              <a:rPr lang="en-US" altLang="ko-KR" sz="900" dirty="0">
                <a:ln>
                  <a:solidFill>
                    <a:schemeClr val="accent6">
                      <a:alpha val="0"/>
                    </a:schemeClr>
                  </a:solidFill>
                </a:ln>
                <a:latin typeface="KoPub돋움체 Medium" panose="02020603020101020101" pitchFamily="18" charset="-127"/>
                <a:ea typeface="KoPub돋움체 Medium" panose="02020603020101020101" pitchFamily="18" charset="-127"/>
              </a:rPr>
              <a:t>” </a:t>
            </a:r>
            <a:endParaRPr lang="ko-KR" altLang="en-US" sz="900"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sp>
        <p:nvSpPr>
          <p:cNvPr id="52" name="TextBox 51">
            <a:extLst>
              <a:ext uri="{FF2B5EF4-FFF2-40B4-BE49-F238E27FC236}">
                <a16:creationId xmlns:a16="http://schemas.microsoft.com/office/drawing/2014/main" id="{687F806D-E826-BBA6-3557-B14952D587F4}"/>
              </a:ext>
            </a:extLst>
          </p:cNvPr>
          <p:cNvSpPr txBox="1"/>
          <p:nvPr/>
        </p:nvSpPr>
        <p:spPr>
          <a:xfrm>
            <a:off x="4859285" y="8463377"/>
            <a:ext cx="1593431" cy="276999"/>
          </a:xfrm>
          <a:prstGeom prst="rect">
            <a:avLst/>
          </a:prstGeom>
          <a:noFill/>
        </p:spPr>
        <p:txBody>
          <a:bodyPr wrap="square" lIns="0" tIns="0" rIns="0" bIns="0" rtlCol="0">
            <a:spAutoFit/>
          </a:bodyPr>
          <a:lstStyle/>
          <a:p>
            <a:r>
              <a:rPr lang="en-US" altLang="ko-KR" sz="900" dirty="0">
                <a:ln>
                  <a:solidFill>
                    <a:schemeClr val="accent6">
                      <a:alpha val="0"/>
                    </a:schemeClr>
                  </a:solidFill>
                </a:ln>
                <a:latin typeface="KoPub돋움체 Medium" panose="02020603020101020101" pitchFamily="18" charset="-127"/>
                <a:ea typeface="KoPub돋움체 Medium" panose="02020603020101020101" pitchFamily="18" charset="-127"/>
              </a:rPr>
              <a:t>“</a:t>
            </a:r>
            <a:r>
              <a:rPr lang="ko-KR" altLang="en-US" sz="900" dirty="0">
                <a:ln>
                  <a:solidFill>
                    <a:schemeClr val="accent6">
                      <a:alpha val="0"/>
                    </a:schemeClr>
                  </a:solidFill>
                </a:ln>
                <a:latin typeface="KoPub돋움체 Medium" panose="02020603020101020101" pitchFamily="18" charset="-127"/>
                <a:ea typeface="KoPub돋움체 Medium" panose="02020603020101020101" pitchFamily="18" charset="-127"/>
              </a:rPr>
              <a:t>충전소 이용에 드는 시간</a:t>
            </a:r>
            <a:r>
              <a:rPr lang="en-US" altLang="ko-KR" sz="900" dirty="0">
                <a:ln>
                  <a:solidFill>
                    <a:schemeClr val="accent6">
                      <a:alpha val="0"/>
                    </a:schemeClr>
                  </a:solidFill>
                </a:ln>
                <a:latin typeface="KoPub돋움체 Medium" panose="02020603020101020101" pitchFamily="18" charset="-127"/>
                <a:ea typeface="KoPub돋움체 Medium" panose="02020603020101020101" pitchFamily="18" charset="-127"/>
              </a:rPr>
              <a:t>·</a:t>
            </a:r>
            <a:r>
              <a:rPr lang="ko-KR" altLang="en-US" sz="900" dirty="0">
                <a:ln>
                  <a:solidFill>
                    <a:schemeClr val="accent6">
                      <a:alpha val="0"/>
                    </a:schemeClr>
                  </a:solidFill>
                </a:ln>
                <a:latin typeface="KoPub돋움체 Medium" panose="02020603020101020101" pitchFamily="18" charset="-127"/>
                <a:ea typeface="KoPub돋움체 Medium" panose="02020603020101020101" pitchFamily="18" charset="-127"/>
              </a:rPr>
              <a:t>비용이 서비스 수준에 적합해야 한다</a:t>
            </a:r>
            <a:r>
              <a:rPr lang="en-US" altLang="ko-KR" sz="900" dirty="0">
                <a:ln>
                  <a:solidFill>
                    <a:schemeClr val="accent6">
                      <a:alpha val="0"/>
                    </a:schemeClr>
                  </a:solidFill>
                </a:ln>
                <a:latin typeface="KoPub돋움체 Medium" panose="02020603020101020101" pitchFamily="18" charset="-127"/>
                <a:ea typeface="KoPub돋움체 Medium" panose="02020603020101020101" pitchFamily="18" charset="-127"/>
              </a:rPr>
              <a:t>” </a:t>
            </a:r>
            <a:endParaRPr lang="ko-KR" altLang="en-US" sz="900"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sp>
        <p:nvSpPr>
          <p:cNvPr id="54" name="직사각형 53">
            <a:extLst>
              <a:ext uri="{FF2B5EF4-FFF2-40B4-BE49-F238E27FC236}">
                <a16:creationId xmlns:a16="http://schemas.microsoft.com/office/drawing/2014/main" id="{63BD9557-D973-ABCC-6065-6380BEC4F786}"/>
              </a:ext>
            </a:extLst>
          </p:cNvPr>
          <p:cNvSpPr/>
          <p:nvPr/>
        </p:nvSpPr>
        <p:spPr>
          <a:xfrm>
            <a:off x="2459533" y="6487252"/>
            <a:ext cx="809866" cy="466987"/>
          </a:xfrm>
          <a:prstGeom prst="rect">
            <a:avLst/>
          </a:prstGeom>
          <a:solidFill>
            <a:srgbClr val="ACEAFF"/>
          </a:solidFill>
          <a:ln>
            <a:solidFill>
              <a:srgbClr val="93DB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낮은 접근성</a:t>
            </a:r>
          </a:p>
        </p:txBody>
      </p:sp>
      <p:sp>
        <p:nvSpPr>
          <p:cNvPr id="60" name="직사각형 59">
            <a:extLst>
              <a:ext uri="{FF2B5EF4-FFF2-40B4-BE49-F238E27FC236}">
                <a16:creationId xmlns:a16="http://schemas.microsoft.com/office/drawing/2014/main" id="{663E28BA-B5EF-175A-7B6F-65521AFA194A}"/>
              </a:ext>
            </a:extLst>
          </p:cNvPr>
          <p:cNvSpPr/>
          <p:nvPr/>
        </p:nvSpPr>
        <p:spPr>
          <a:xfrm>
            <a:off x="2459533" y="7114814"/>
            <a:ext cx="809866" cy="456870"/>
          </a:xfrm>
          <a:prstGeom prst="rect">
            <a:avLst/>
          </a:prstGeom>
          <a:solidFill>
            <a:srgbClr val="E1D5FF"/>
          </a:solidFill>
          <a:ln>
            <a:solidFill>
              <a:srgbClr val="D6C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서비스</a:t>
            </a:r>
          </a:p>
          <a:p>
            <a:pPr algn="ctr"/>
            <a:r>
              <a:rPr lang="ko-KR" altLang="en-US" sz="10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신뢰도 미미</a:t>
            </a:r>
          </a:p>
        </p:txBody>
      </p:sp>
      <p:sp>
        <p:nvSpPr>
          <p:cNvPr id="62" name="직사각형 61">
            <a:extLst>
              <a:ext uri="{FF2B5EF4-FFF2-40B4-BE49-F238E27FC236}">
                <a16:creationId xmlns:a16="http://schemas.microsoft.com/office/drawing/2014/main" id="{DAB6700A-019C-A485-1972-DF438B1D69B8}"/>
              </a:ext>
            </a:extLst>
          </p:cNvPr>
          <p:cNvSpPr/>
          <p:nvPr/>
        </p:nvSpPr>
        <p:spPr>
          <a:xfrm>
            <a:off x="2459533" y="7742374"/>
            <a:ext cx="809866" cy="466987"/>
          </a:xfrm>
          <a:prstGeom prst="rect">
            <a:avLst/>
          </a:prstGeom>
          <a:solidFill>
            <a:srgbClr val="B8C5F6"/>
          </a:solidFill>
          <a:ln>
            <a:solidFill>
              <a:srgbClr val="9FB1F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사용 편의성</a:t>
            </a:r>
          </a:p>
          <a:p>
            <a:pPr algn="ctr"/>
            <a:r>
              <a:rPr lang="ko-KR" altLang="en-US" sz="10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떨어짐</a:t>
            </a:r>
          </a:p>
        </p:txBody>
      </p:sp>
      <p:sp>
        <p:nvSpPr>
          <p:cNvPr id="63" name="직사각형 62">
            <a:extLst>
              <a:ext uri="{FF2B5EF4-FFF2-40B4-BE49-F238E27FC236}">
                <a16:creationId xmlns:a16="http://schemas.microsoft.com/office/drawing/2014/main" id="{758D87A7-5ADA-C560-D797-1F2248B11B54}"/>
              </a:ext>
            </a:extLst>
          </p:cNvPr>
          <p:cNvSpPr/>
          <p:nvPr/>
        </p:nvSpPr>
        <p:spPr>
          <a:xfrm>
            <a:off x="2466297" y="8369934"/>
            <a:ext cx="809866" cy="466987"/>
          </a:xfrm>
          <a:prstGeom prst="rect">
            <a:avLst/>
          </a:prstGeom>
          <a:solidFill>
            <a:srgbClr val="B6F0ED"/>
          </a:solidFill>
          <a:ln>
            <a:solidFill>
              <a:srgbClr val="8DE7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높은</a:t>
            </a:r>
          </a:p>
          <a:p>
            <a:pPr algn="ctr"/>
            <a:r>
              <a:rPr lang="ko-KR" altLang="en-US" sz="10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기회비용</a:t>
            </a:r>
          </a:p>
        </p:txBody>
      </p:sp>
      <p:sp>
        <p:nvSpPr>
          <p:cNvPr id="64" name="직사각형 63">
            <a:extLst>
              <a:ext uri="{FF2B5EF4-FFF2-40B4-BE49-F238E27FC236}">
                <a16:creationId xmlns:a16="http://schemas.microsoft.com/office/drawing/2014/main" id="{34CF2318-47BC-925F-E85F-2D7C87835D2D}"/>
              </a:ext>
            </a:extLst>
          </p:cNvPr>
          <p:cNvSpPr/>
          <p:nvPr/>
        </p:nvSpPr>
        <p:spPr>
          <a:xfrm>
            <a:off x="3774553" y="6481477"/>
            <a:ext cx="917764" cy="472763"/>
          </a:xfrm>
          <a:prstGeom prst="rect">
            <a:avLst/>
          </a:prstGeom>
          <a:solidFill>
            <a:srgbClr val="4FC4FF"/>
          </a:solidFill>
          <a:ln>
            <a:solidFill>
              <a:srgbClr val="37BC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접근성</a:t>
            </a:r>
          </a:p>
          <a:p>
            <a:pPr algn="ct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제고</a:t>
            </a:r>
          </a:p>
        </p:txBody>
      </p:sp>
      <p:sp>
        <p:nvSpPr>
          <p:cNvPr id="65" name="직사각형 64">
            <a:extLst>
              <a:ext uri="{FF2B5EF4-FFF2-40B4-BE49-F238E27FC236}">
                <a16:creationId xmlns:a16="http://schemas.microsoft.com/office/drawing/2014/main" id="{7110EEF7-54C2-E1E5-C6FB-3D486ADE4252}"/>
              </a:ext>
            </a:extLst>
          </p:cNvPr>
          <p:cNvSpPr/>
          <p:nvPr/>
        </p:nvSpPr>
        <p:spPr>
          <a:xfrm>
            <a:off x="3774553" y="7109037"/>
            <a:ext cx="917764" cy="466988"/>
          </a:xfrm>
          <a:prstGeom prst="rect">
            <a:avLst/>
          </a:prstGeom>
          <a:solidFill>
            <a:srgbClr val="B497FF"/>
          </a:solidFill>
          <a:ln>
            <a:solidFill>
              <a:srgbClr val="A581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서비스 신뢰도 회복</a:t>
            </a:r>
          </a:p>
        </p:txBody>
      </p:sp>
      <p:sp>
        <p:nvSpPr>
          <p:cNvPr id="66" name="직사각형 65">
            <a:extLst>
              <a:ext uri="{FF2B5EF4-FFF2-40B4-BE49-F238E27FC236}">
                <a16:creationId xmlns:a16="http://schemas.microsoft.com/office/drawing/2014/main" id="{E3372577-AC20-5903-B7F8-9B2C2703889C}"/>
              </a:ext>
            </a:extLst>
          </p:cNvPr>
          <p:cNvSpPr/>
          <p:nvPr/>
        </p:nvSpPr>
        <p:spPr>
          <a:xfrm>
            <a:off x="3774553" y="7739485"/>
            <a:ext cx="917764" cy="466988"/>
          </a:xfrm>
          <a:prstGeom prst="rect">
            <a:avLst/>
          </a:prstGeom>
          <a:solidFill>
            <a:srgbClr val="1E49E2"/>
          </a:solidFill>
          <a:ln>
            <a:solidFill>
              <a:srgbClr val="1B42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사용 편의성</a:t>
            </a:r>
          </a:p>
          <a:p>
            <a:pPr algn="ct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개선</a:t>
            </a:r>
          </a:p>
        </p:txBody>
      </p:sp>
      <p:sp>
        <p:nvSpPr>
          <p:cNvPr id="67" name="직사각형 66">
            <a:extLst>
              <a:ext uri="{FF2B5EF4-FFF2-40B4-BE49-F238E27FC236}">
                <a16:creationId xmlns:a16="http://schemas.microsoft.com/office/drawing/2014/main" id="{41375DAB-AC64-8400-5A42-DC48988154BD}"/>
              </a:ext>
            </a:extLst>
          </p:cNvPr>
          <p:cNvSpPr/>
          <p:nvPr/>
        </p:nvSpPr>
        <p:spPr>
          <a:xfrm>
            <a:off x="3781317" y="8369934"/>
            <a:ext cx="917764" cy="466988"/>
          </a:xfrm>
          <a:prstGeom prst="rect">
            <a:avLst/>
          </a:prstGeom>
          <a:solidFill>
            <a:srgbClr val="00C5B3"/>
          </a:solidFill>
          <a:ln>
            <a:solidFill>
              <a:srgbClr val="00B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기회비용</a:t>
            </a:r>
          </a:p>
          <a:p>
            <a:pPr algn="ct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절감</a:t>
            </a:r>
          </a:p>
        </p:txBody>
      </p:sp>
      <p:cxnSp>
        <p:nvCxnSpPr>
          <p:cNvPr id="69" name="직선 화살표 연결선 68">
            <a:extLst>
              <a:ext uri="{FF2B5EF4-FFF2-40B4-BE49-F238E27FC236}">
                <a16:creationId xmlns:a16="http://schemas.microsoft.com/office/drawing/2014/main" id="{532996F1-675F-9275-82D1-CA9A300F7853}"/>
              </a:ext>
            </a:extLst>
          </p:cNvPr>
          <p:cNvCxnSpPr>
            <a:cxnSpLocks/>
            <a:stCxn id="54" idx="3"/>
            <a:endCxn id="64" idx="1"/>
          </p:cNvCxnSpPr>
          <p:nvPr/>
        </p:nvCxnSpPr>
        <p:spPr>
          <a:xfrm flipV="1">
            <a:off x="3269399" y="6717859"/>
            <a:ext cx="505154" cy="2887"/>
          </a:xfrm>
          <a:prstGeom prst="straightConnector1">
            <a:avLst/>
          </a:prstGeom>
          <a:ln w="6350">
            <a:solidFill>
              <a:schemeClr val="accent4"/>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70" name="직선 화살표 연결선 69">
            <a:extLst>
              <a:ext uri="{FF2B5EF4-FFF2-40B4-BE49-F238E27FC236}">
                <a16:creationId xmlns:a16="http://schemas.microsoft.com/office/drawing/2014/main" id="{112CDD6B-8FEE-32E4-6685-BB4DDB109769}"/>
              </a:ext>
            </a:extLst>
          </p:cNvPr>
          <p:cNvCxnSpPr>
            <a:cxnSpLocks/>
            <a:stCxn id="60" idx="3"/>
            <a:endCxn id="65" idx="1"/>
          </p:cNvCxnSpPr>
          <p:nvPr/>
        </p:nvCxnSpPr>
        <p:spPr>
          <a:xfrm flipV="1">
            <a:off x="3269399" y="7342531"/>
            <a:ext cx="505154" cy="718"/>
          </a:xfrm>
          <a:prstGeom prst="straightConnector1">
            <a:avLst/>
          </a:prstGeom>
          <a:ln w="6350">
            <a:solidFill>
              <a:srgbClr val="B497FF"/>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73" name="직선 화살표 연결선 72">
            <a:extLst>
              <a:ext uri="{FF2B5EF4-FFF2-40B4-BE49-F238E27FC236}">
                <a16:creationId xmlns:a16="http://schemas.microsoft.com/office/drawing/2014/main" id="{42FD9888-B217-3096-C686-EB668CDE7EA8}"/>
              </a:ext>
            </a:extLst>
          </p:cNvPr>
          <p:cNvCxnSpPr>
            <a:cxnSpLocks/>
            <a:stCxn id="62" idx="3"/>
            <a:endCxn id="66" idx="1"/>
          </p:cNvCxnSpPr>
          <p:nvPr/>
        </p:nvCxnSpPr>
        <p:spPr>
          <a:xfrm flipV="1">
            <a:off x="3269399" y="7972979"/>
            <a:ext cx="505154" cy="2889"/>
          </a:xfrm>
          <a:prstGeom prst="straightConnector1">
            <a:avLst/>
          </a:prstGeom>
          <a:ln w="6350">
            <a:solidFill>
              <a:srgbClr val="1E49E2"/>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77" name="직선 화살표 연결선 76">
            <a:extLst>
              <a:ext uri="{FF2B5EF4-FFF2-40B4-BE49-F238E27FC236}">
                <a16:creationId xmlns:a16="http://schemas.microsoft.com/office/drawing/2014/main" id="{769618A7-550F-D608-43B3-97A3FF21B1E9}"/>
              </a:ext>
            </a:extLst>
          </p:cNvPr>
          <p:cNvCxnSpPr>
            <a:cxnSpLocks/>
            <a:stCxn id="63" idx="3"/>
            <a:endCxn id="67" idx="1"/>
          </p:cNvCxnSpPr>
          <p:nvPr/>
        </p:nvCxnSpPr>
        <p:spPr>
          <a:xfrm>
            <a:off x="3276163" y="8603428"/>
            <a:ext cx="505154" cy="0"/>
          </a:xfrm>
          <a:prstGeom prst="straightConnector1">
            <a:avLst/>
          </a:prstGeom>
          <a:ln w="6350">
            <a:solidFill>
              <a:srgbClr val="00C5B3"/>
            </a:solidFill>
            <a:tailEnd type="triangle"/>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417926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154AAC4B-16C5-E3CD-BF9A-E80E0D216DF0}"/>
              </a:ext>
            </a:extLst>
          </p:cNvPr>
          <p:cNvSpPr/>
          <p:nvPr/>
        </p:nvSpPr>
        <p:spPr>
          <a:xfrm>
            <a:off x="333375" y="7726063"/>
            <a:ext cx="3028950" cy="124777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20" name="직사각형 19">
            <a:extLst>
              <a:ext uri="{FF2B5EF4-FFF2-40B4-BE49-F238E27FC236}">
                <a16:creationId xmlns:a16="http://schemas.microsoft.com/office/drawing/2014/main" id="{0D382F16-142F-E10D-B64C-F6C028FEF682}"/>
              </a:ext>
            </a:extLst>
          </p:cNvPr>
          <p:cNvSpPr/>
          <p:nvPr/>
        </p:nvSpPr>
        <p:spPr>
          <a:xfrm>
            <a:off x="3505201" y="7726063"/>
            <a:ext cx="2967162" cy="124777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44" name="직사각형 43">
            <a:extLst>
              <a:ext uri="{FF2B5EF4-FFF2-40B4-BE49-F238E27FC236}">
                <a16:creationId xmlns:a16="http://schemas.microsoft.com/office/drawing/2014/main" id="{E56FC22B-7703-1DA7-FAED-CC6565D858EE}"/>
              </a:ext>
            </a:extLst>
          </p:cNvPr>
          <p:cNvSpPr/>
          <p:nvPr/>
        </p:nvSpPr>
        <p:spPr>
          <a:xfrm>
            <a:off x="333375" y="6385355"/>
            <a:ext cx="3028950" cy="122080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450835"/>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먼저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운영사는 충전기 또는 충전소의 수를 늘림으로써 고객이 충전 서비스를 보다 가까운 곳에서 이용할 수 있는 환경을 마련하는 데 집중한다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일례로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충전 사업에 진입한 월마트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(Walmart)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자사의 이점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미국 전역에 존재하는 다수의 점포를 적극 활용하여 고객들의 접근성을 대폭 개선할 것이라고 발표했다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전체 미국인 중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90%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월마트 또는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샘스클럽</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(Sam’s Club)</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위치한 곳으로부터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마일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(16km)</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내 주거하고 있다는 사실을 볼 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월마트가 전기차 충전 서비스를 제공하는 것은 전기차 운전자들의 충전소 접근성 측면에서 긍정적 효과를 가져올 것으로 보인다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특히 월마트 슈퍼센터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(Walmart Supercenter,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월마트 소매점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가지 유형 중 하나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시간 운영하는 점은 위치에 대한 고객의 접근성 뿐만 아니라 방문 시간대에 대한 고객의 접근성도 강화할 것이다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운영사는 충전 서비스에 대한 신뢰도를 제고하기 위한 방안도 수립했다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이를 위해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우선적으로 전기차 운전자가 충전 서비스를 필요로 할 때 대기 없이 원활하게 충전하도록 지원해야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특히 고속도로 등 머무는 시간이 짧고 이동 중에 있는 경우라면 원활한 충전 서비스가 고객에게 미치는 영향은 더욱 클 것이다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이에 착안하여 유럽의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아이오니티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en-US" altLang="ko-KR" sz="1050" dirty="0" err="1">
                <a:ln>
                  <a:solidFill>
                    <a:schemeClr val="accent1">
                      <a:alpha val="0"/>
                    </a:schemeClr>
                  </a:solidFill>
                </a:ln>
                <a:latin typeface="KoPub돋움체 Medium" panose="02020603020101020101" pitchFamily="18" charset="-127"/>
                <a:ea typeface="KoPub돋움체 Medium" panose="02020603020101020101" pitchFamily="18" charset="-127"/>
              </a:rPr>
              <a:t>Ionity</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초 이탈리아 내 최대 규모의 급속 충전소를 선보였다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고속도로 교차로에 위치하여 다수의 고객이 이용할 것으로 예상되기 때문에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개의 충전기를 마련했으며 각 충전기는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350kW</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출력을 지원한다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이를 충전소 당 충전기 비율로 보게 되면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아이오니티가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이탈리아 내에서 운영하고 있는 충전소 당 충전기 비율인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6.1(2023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기준 이탈리아에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 충전소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및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172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 충전기 보유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대비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배 정도 높은 수치이며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전체 충전기가 급속 출력을 지원하고 있다는 점에서 소비자의 이용 편의성을 개선할 것으로 기대하고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418879"/>
            <a:ext cx="1813778" cy="2484094"/>
            <a:chOff x="162169" y="1816262"/>
            <a:chExt cx="1813778" cy="2484094"/>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100027"/>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월마트는 자사 점포를 적극 활용</a:t>
              </a:r>
              <a:r>
                <a:rPr lang="en-US" altLang="ko-KR" spc="-20" dirty="0">
                  <a:solidFill>
                    <a:schemeClr val="accent4"/>
                  </a:solidFill>
                </a:rPr>
                <a:t>, </a:t>
              </a:r>
              <a:r>
                <a:rPr lang="ko-KR" altLang="en-US" spc="-20" dirty="0">
                  <a:solidFill>
                    <a:schemeClr val="accent4"/>
                  </a:solidFill>
                </a:rPr>
                <a:t>전기차 충전기에 대한 접근성을 대폭 개선해 시장 내 경쟁 우위 선점 목표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50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36CC9D59-528F-A623-B7D6-B6055F57067A}"/>
              </a:ext>
            </a:extLst>
          </p:cNvPr>
          <p:cNvSpPr txBox="1"/>
          <p:nvPr/>
        </p:nvSpPr>
        <p:spPr>
          <a:xfrm>
            <a:off x="333374" y="5802658"/>
            <a:ext cx="5400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국내외 주요 </a:t>
            </a:r>
            <a:r>
              <a:rPr lang="en-US" altLang="ko-KR" dirty="0">
                <a:solidFill>
                  <a:schemeClr val="tx1">
                    <a:lumMod val="85000"/>
                    <a:lumOff val="15000"/>
                  </a:schemeClr>
                </a:solidFill>
              </a:rPr>
              <a:t>CPO</a:t>
            </a:r>
            <a:r>
              <a:rPr lang="ko-KR" altLang="en-US" dirty="0">
                <a:solidFill>
                  <a:schemeClr val="tx1">
                    <a:lumMod val="85000"/>
                    <a:lumOff val="15000"/>
                  </a:schemeClr>
                </a:solidFill>
              </a:rPr>
              <a:t> 및 </a:t>
            </a:r>
            <a:r>
              <a:rPr lang="en-US" altLang="ko-KR" dirty="0">
                <a:solidFill>
                  <a:schemeClr val="tx1">
                    <a:lumMod val="85000"/>
                    <a:lumOff val="15000"/>
                  </a:schemeClr>
                </a:solidFill>
              </a:rPr>
              <a:t>EMSP, </a:t>
            </a:r>
            <a:r>
              <a:rPr lang="ko-KR" altLang="en-US" dirty="0">
                <a:solidFill>
                  <a:schemeClr val="tx1">
                    <a:lumMod val="85000"/>
                    <a:lumOff val="15000"/>
                  </a:schemeClr>
                </a:solidFill>
              </a:rPr>
              <a:t>충전 인프라에 대한 소비자의 불안 개선 사례</a:t>
            </a:r>
            <a:r>
              <a:rPr lang="en-US" altLang="ko-KR" dirty="0">
                <a:solidFill>
                  <a:schemeClr val="tx1">
                    <a:lumMod val="85000"/>
                    <a:lumOff val="15000"/>
                  </a:schemeClr>
                </a:solidFill>
              </a:rPr>
              <a:t> ]</a:t>
            </a:r>
            <a:endParaRPr lang="ko-KR" altLang="en-US" dirty="0">
              <a:solidFill>
                <a:schemeClr val="tx1">
                  <a:lumMod val="85000"/>
                  <a:lumOff val="15000"/>
                </a:schemeClr>
              </a:solidFill>
            </a:endParaRPr>
          </a:p>
        </p:txBody>
      </p:sp>
      <p:sp>
        <p:nvSpPr>
          <p:cNvPr id="17" name="직사각형 16">
            <a:extLst>
              <a:ext uri="{FF2B5EF4-FFF2-40B4-BE49-F238E27FC236}">
                <a16:creationId xmlns:a16="http://schemas.microsoft.com/office/drawing/2014/main" id="{4C225809-1B8A-B6F4-BD09-93D2CCF2938C}"/>
              </a:ext>
            </a:extLst>
          </p:cNvPr>
          <p:cNvSpPr/>
          <p:nvPr/>
        </p:nvSpPr>
        <p:spPr>
          <a:xfrm>
            <a:off x="333376" y="9014734"/>
            <a:ext cx="6170428"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grpSp>
        <p:nvGrpSpPr>
          <p:cNvPr id="3" name="그룹 2">
            <a:extLst>
              <a:ext uri="{FF2B5EF4-FFF2-40B4-BE49-F238E27FC236}">
                <a16:creationId xmlns:a16="http://schemas.microsoft.com/office/drawing/2014/main" id="{5BEECBA7-C11A-B38C-3133-4862BB5577B8}"/>
              </a:ext>
            </a:extLst>
          </p:cNvPr>
          <p:cNvGrpSpPr/>
          <p:nvPr/>
        </p:nvGrpSpPr>
        <p:grpSpPr>
          <a:xfrm>
            <a:off x="156073" y="3753647"/>
            <a:ext cx="1813778" cy="2679166"/>
            <a:chOff x="162169" y="1816262"/>
            <a:chExt cx="1813778" cy="2679166"/>
          </a:xfrm>
        </p:grpSpPr>
        <p:sp>
          <p:nvSpPr>
            <p:cNvPr id="4" name="TextBox 3">
              <a:extLst>
                <a:ext uri="{FF2B5EF4-FFF2-40B4-BE49-F238E27FC236}">
                  <a16:creationId xmlns:a16="http://schemas.microsoft.com/office/drawing/2014/main" id="{1AC74869-BA42-C0B8-C9E4-2DBFFAA3F73D}"/>
                </a:ext>
              </a:extLst>
            </p:cNvPr>
            <p:cNvSpPr txBox="1"/>
            <p:nvPr/>
          </p:nvSpPr>
          <p:spPr>
            <a:xfrm>
              <a:off x="1427843" y="329509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5" name="TextBox 4">
              <a:extLst>
                <a:ext uri="{FF2B5EF4-FFF2-40B4-BE49-F238E27FC236}">
                  <a16:creationId xmlns:a16="http://schemas.microsoft.com/office/drawing/2014/main" id="{2C734DA7-FF9B-F00B-9E1A-227332466AE3}"/>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6" name="TextBox 5">
              <a:extLst>
                <a:ext uri="{FF2B5EF4-FFF2-40B4-BE49-F238E27FC236}">
                  <a16:creationId xmlns:a16="http://schemas.microsoft.com/office/drawing/2014/main" id="{1FD6EC2A-97C1-0F39-795D-A7976257AADD}"/>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err="1">
                  <a:solidFill>
                    <a:schemeClr val="accent4"/>
                  </a:solidFill>
                </a:rPr>
                <a:t>아이오니티는</a:t>
              </a:r>
              <a:r>
                <a:rPr lang="ko-KR" altLang="en-US" spc="-20" dirty="0">
                  <a:solidFill>
                    <a:schemeClr val="accent4"/>
                  </a:solidFill>
                </a:rPr>
                <a:t> 최대 규모 급속 충전소 구축하여 대기 시간 없이 원활한 충전이 가능하게 함으로써 서비스 신뢰도 제고  </a:t>
              </a:r>
              <a:endParaRPr lang="en-US" altLang="ko-KR" spc="-20" dirty="0">
                <a:solidFill>
                  <a:schemeClr val="accent4"/>
                </a:solidFill>
              </a:endParaRPr>
            </a:p>
          </p:txBody>
        </p:sp>
      </p:grpSp>
      <p:sp>
        <p:nvSpPr>
          <p:cNvPr id="7" name="직사각형 6">
            <a:extLst>
              <a:ext uri="{FF2B5EF4-FFF2-40B4-BE49-F238E27FC236}">
                <a16:creationId xmlns:a16="http://schemas.microsoft.com/office/drawing/2014/main" id="{5159D054-9BF7-E84B-797D-34C28EC09324}"/>
              </a:ext>
            </a:extLst>
          </p:cNvPr>
          <p:cNvSpPr/>
          <p:nvPr/>
        </p:nvSpPr>
        <p:spPr>
          <a:xfrm>
            <a:off x="3505201" y="6385355"/>
            <a:ext cx="2967162" cy="122080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pic>
        <p:nvPicPr>
          <p:cNvPr id="8" name="그림 7" descr="그래픽, 폰트, 상징, 로고이(가) 표시된 사진&#10;&#10;자동 생성된 설명">
            <a:extLst>
              <a:ext uri="{FF2B5EF4-FFF2-40B4-BE49-F238E27FC236}">
                <a16:creationId xmlns:a16="http://schemas.microsoft.com/office/drawing/2014/main" id="{DF65680A-B077-26C6-7DF9-F65549FD6739}"/>
              </a:ext>
            </a:extLst>
          </p:cNvPr>
          <p:cNvPicPr>
            <a:picLocks noChangeAspect="1"/>
          </p:cNvPicPr>
          <p:nvPr/>
        </p:nvPicPr>
        <p:blipFill rotWithShape="1">
          <a:blip r:embed="rId3"/>
          <a:srcRect l="17280" t="37748" r="18160" b="43194"/>
          <a:stretch/>
        </p:blipFill>
        <p:spPr>
          <a:xfrm>
            <a:off x="429628" y="6447984"/>
            <a:ext cx="1134477" cy="235869"/>
          </a:xfrm>
          <a:prstGeom prst="rect">
            <a:avLst/>
          </a:prstGeom>
        </p:spPr>
      </p:pic>
      <p:sp>
        <p:nvSpPr>
          <p:cNvPr id="9" name="TextBox 8">
            <a:extLst>
              <a:ext uri="{FF2B5EF4-FFF2-40B4-BE49-F238E27FC236}">
                <a16:creationId xmlns:a16="http://schemas.microsoft.com/office/drawing/2014/main" id="{304EF6D7-1D0E-2E8E-7322-FAAE633F4A95}"/>
              </a:ext>
            </a:extLst>
          </p:cNvPr>
          <p:cNvSpPr txBox="1"/>
          <p:nvPr/>
        </p:nvSpPr>
        <p:spPr>
          <a:xfrm>
            <a:off x="465923" y="6848133"/>
            <a:ext cx="2838476" cy="654731"/>
          </a:xfrm>
          <a:prstGeom prst="rect">
            <a:avLst/>
          </a:prstGeom>
          <a:noFill/>
        </p:spPr>
        <p:txBody>
          <a:bodyPr wrap="square" lIns="0" tIns="0" rIns="0" bIns="0" rtlCol="0">
            <a:spAutoFit/>
          </a:bodyPr>
          <a:lstStyle/>
          <a:p>
            <a:pPr marL="171450" indent="-171450">
              <a:lnSpc>
                <a:spcPct val="120000"/>
              </a:lnSpc>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Bold" panose="00000800000000000000" pitchFamily="2" charset="-127"/>
                <a:ea typeface="KoPub돋움체 Bold" panose="00000800000000000000" pitchFamily="2" charset="-127"/>
              </a:rPr>
              <a:t>전기차 운전자들의 충전소 접근성 대폭 개선 기대</a:t>
            </a:r>
            <a:endParaRPr lang="en-US" altLang="ko-KR" sz="900" dirty="0">
              <a:ln>
                <a:solidFill>
                  <a:schemeClr val="accent6">
                    <a:alpha val="0"/>
                  </a:schemeClr>
                </a:solidFill>
              </a:ln>
              <a:solidFill>
                <a:schemeClr val="tx1">
                  <a:lumMod val="75000"/>
                  <a:lumOff val="25000"/>
                </a:schemeClr>
              </a:solidFill>
              <a:latin typeface="KoPub돋움체 Bold" panose="00000800000000000000" pitchFamily="2" charset="-127"/>
              <a:ea typeface="KoPub돋움체 Bold" panose="00000800000000000000" pitchFamily="2" charset="-127"/>
            </a:endParaRPr>
          </a:p>
          <a:p>
            <a:pPr marL="171450" indent="-171450">
              <a:lnSpc>
                <a:spcPct val="120000"/>
              </a:lnSpc>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미국</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전역에 위치한 점포 덕분에 미국인 중 </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90%, </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월마트</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900" dirty="0" err="1">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샘스클럽으로부터</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10</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마일</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(16km) </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내 거주</a:t>
            </a:r>
            <a:endPar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171450">
              <a:lnSpc>
                <a:spcPct val="120000"/>
              </a:lnSpc>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일부 월마트 </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24</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시간 운영</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원하는 시간에 방문 가능 </a:t>
            </a:r>
          </a:p>
        </p:txBody>
      </p:sp>
      <p:pic>
        <p:nvPicPr>
          <p:cNvPr id="11" name="그림 10" descr="그래픽, 폰트, 그래픽 디자인, 디자인이(가) 표시된 사진&#10;&#10;자동 생성된 설명">
            <a:extLst>
              <a:ext uri="{FF2B5EF4-FFF2-40B4-BE49-F238E27FC236}">
                <a16:creationId xmlns:a16="http://schemas.microsoft.com/office/drawing/2014/main" id="{EDDC4115-FE21-2CCC-6D82-9E38C42AAAB8}"/>
              </a:ext>
            </a:extLst>
          </p:cNvPr>
          <p:cNvPicPr>
            <a:picLocks noChangeAspect="1"/>
          </p:cNvPicPr>
          <p:nvPr/>
        </p:nvPicPr>
        <p:blipFill>
          <a:blip r:embed="rId4"/>
          <a:stretch>
            <a:fillRect/>
          </a:stretch>
        </p:blipFill>
        <p:spPr>
          <a:xfrm>
            <a:off x="3679937" y="6469481"/>
            <a:ext cx="956914" cy="207426"/>
          </a:xfrm>
          <a:prstGeom prst="rect">
            <a:avLst/>
          </a:prstGeom>
        </p:spPr>
      </p:pic>
      <p:grpSp>
        <p:nvGrpSpPr>
          <p:cNvPr id="41" name="그룹 40">
            <a:extLst>
              <a:ext uri="{FF2B5EF4-FFF2-40B4-BE49-F238E27FC236}">
                <a16:creationId xmlns:a16="http://schemas.microsoft.com/office/drawing/2014/main" id="{C2C0B787-B118-E5DE-C5B1-9746DF525CA7}"/>
              </a:ext>
            </a:extLst>
          </p:cNvPr>
          <p:cNvGrpSpPr/>
          <p:nvPr/>
        </p:nvGrpSpPr>
        <p:grpSpPr>
          <a:xfrm>
            <a:off x="2300108" y="6401685"/>
            <a:ext cx="1123395" cy="395789"/>
            <a:chOff x="2300108" y="6303814"/>
            <a:chExt cx="1123395" cy="395789"/>
          </a:xfrm>
        </p:grpSpPr>
        <p:sp>
          <p:nvSpPr>
            <p:cNvPr id="39" name="사다리꼴 38">
              <a:extLst>
                <a:ext uri="{FF2B5EF4-FFF2-40B4-BE49-F238E27FC236}">
                  <a16:creationId xmlns:a16="http://schemas.microsoft.com/office/drawing/2014/main" id="{192D8CA9-C3A9-0542-C77C-2BB2B1428300}"/>
                </a:ext>
              </a:extLst>
            </p:cNvPr>
            <p:cNvSpPr/>
            <p:nvPr/>
          </p:nvSpPr>
          <p:spPr>
            <a:xfrm rot="5400000">
              <a:off x="3195017" y="6471118"/>
              <a:ext cx="395789" cy="61181"/>
            </a:xfrm>
            <a:prstGeom prst="trapezoid">
              <a:avLst>
                <a:gd name="adj" fmla="val 58923"/>
              </a:avLst>
            </a:prstGeom>
            <a:solidFill>
              <a:srgbClr val="00B2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2" name="직사각형 11">
              <a:extLst>
                <a:ext uri="{FF2B5EF4-FFF2-40B4-BE49-F238E27FC236}">
                  <a16:creationId xmlns:a16="http://schemas.microsoft.com/office/drawing/2014/main" id="{4413A1DB-D3FF-B183-AFBB-DDA31C760CA5}"/>
                </a:ext>
              </a:extLst>
            </p:cNvPr>
            <p:cNvSpPr/>
            <p:nvPr/>
          </p:nvSpPr>
          <p:spPr>
            <a:xfrm>
              <a:off x="2300108" y="6344454"/>
              <a:ext cx="1123395" cy="311572"/>
            </a:xfrm>
            <a:prstGeom prst="rect">
              <a:avLst/>
            </a:prstGeom>
            <a:solidFill>
              <a:srgbClr val="4FC4FF"/>
            </a:solidFill>
            <a:ln>
              <a:solidFill>
                <a:srgbClr val="37BC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접근성 제고</a:t>
              </a:r>
            </a:p>
          </p:txBody>
        </p:sp>
      </p:grpSp>
      <p:grpSp>
        <p:nvGrpSpPr>
          <p:cNvPr id="48" name="그룹 47">
            <a:extLst>
              <a:ext uri="{FF2B5EF4-FFF2-40B4-BE49-F238E27FC236}">
                <a16:creationId xmlns:a16="http://schemas.microsoft.com/office/drawing/2014/main" id="{A793E9EA-04FD-9D61-7FD6-4C7180A8FAC8}"/>
              </a:ext>
            </a:extLst>
          </p:cNvPr>
          <p:cNvGrpSpPr/>
          <p:nvPr/>
        </p:nvGrpSpPr>
        <p:grpSpPr>
          <a:xfrm>
            <a:off x="5370388" y="6407471"/>
            <a:ext cx="1165167" cy="395789"/>
            <a:chOff x="5361362" y="6323247"/>
            <a:chExt cx="1165167" cy="395789"/>
          </a:xfrm>
        </p:grpSpPr>
        <p:sp>
          <p:nvSpPr>
            <p:cNvPr id="43" name="사다리꼴 42">
              <a:extLst>
                <a:ext uri="{FF2B5EF4-FFF2-40B4-BE49-F238E27FC236}">
                  <a16:creationId xmlns:a16="http://schemas.microsoft.com/office/drawing/2014/main" id="{7CB35E33-5A99-0A69-4AE8-F82BC7035A07}"/>
                </a:ext>
              </a:extLst>
            </p:cNvPr>
            <p:cNvSpPr/>
            <p:nvPr/>
          </p:nvSpPr>
          <p:spPr>
            <a:xfrm rot="5400000">
              <a:off x="6294206" y="6486713"/>
              <a:ext cx="395789" cy="68857"/>
            </a:xfrm>
            <a:prstGeom prst="trapezoid">
              <a:avLst>
                <a:gd name="adj" fmla="val 58923"/>
              </a:avLst>
            </a:prstGeom>
            <a:solidFill>
              <a:srgbClr val="9A62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3" name="직사각형 12">
              <a:extLst>
                <a:ext uri="{FF2B5EF4-FFF2-40B4-BE49-F238E27FC236}">
                  <a16:creationId xmlns:a16="http://schemas.microsoft.com/office/drawing/2014/main" id="{3AC5BE58-3C8B-57DA-C1CE-CE75247CE895}"/>
                </a:ext>
              </a:extLst>
            </p:cNvPr>
            <p:cNvSpPr/>
            <p:nvPr/>
          </p:nvSpPr>
          <p:spPr>
            <a:xfrm>
              <a:off x="5361362" y="6362949"/>
              <a:ext cx="1158707" cy="308195"/>
            </a:xfrm>
            <a:prstGeom prst="rect">
              <a:avLst/>
            </a:prstGeom>
            <a:solidFill>
              <a:srgbClr val="B497FF"/>
            </a:solidFill>
            <a:ln>
              <a:solidFill>
                <a:srgbClr val="A581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서비스 신뢰도 회복</a:t>
              </a:r>
            </a:p>
          </p:txBody>
        </p:sp>
      </p:grpSp>
      <p:sp>
        <p:nvSpPr>
          <p:cNvPr id="15" name="TextBox 14">
            <a:extLst>
              <a:ext uri="{FF2B5EF4-FFF2-40B4-BE49-F238E27FC236}">
                <a16:creationId xmlns:a16="http://schemas.microsoft.com/office/drawing/2014/main" id="{64BD3269-2F9D-AF0B-B94F-744161D5C85B}"/>
              </a:ext>
            </a:extLst>
          </p:cNvPr>
          <p:cNvSpPr txBox="1"/>
          <p:nvPr/>
        </p:nvSpPr>
        <p:spPr>
          <a:xfrm>
            <a:off x="3628223" y="6848133"/>
            <a:ext cx="2838476" cy="654731"/>
          </a:xfrm>
          <a:prstGeom prst="rect">
            <a:avLst/>
          </a:prstGeom>
          <a:noFill/>
        </p:spPr>
        <p:txBody>
          <a:bodyPr wrap="square" lIns="0" tIns="0" rIns="0" bIns="0" rtlCol="0">
            <a:spAutoFit/>
          </a:bodyPr>
          <a:lstStyle/>
          <a:p>
            <a:pPr marL="171450" indent="-171450">
              <a:lnSpc>
                <a:spcPct val="120000"/>
              </a:lnSpc>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Bold" panose="00000800000000000000" pitchFamily="2" charset="-127"/>
                <a:ea typeface="KoPub돋움체 Bold" panose="00000800000000000000" pitchFamily="2" charset="-127"/>
              </a:rPr>
              <a:t>니즈에 맞춘 충전 서비스 제공하며 신뢰도 제고</a:t>
            </a:r>
          </a:p>
          <a:p>
            <a:pPr marL="171450" indent="-171450">
              <a:lnSpc>
                <a:spcPct val="120000"/>
              </a:lnSpc>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이동 중 충전에 소요되는 시간 감축을 원하는 소비자 대상 고속도로 교차로에 급속 충전기 확충 </a:t>
            </a:r>
          </a:p>
          <a:p>
            <a:pPr marL="171450" indent="-171450">
              <a:lnSpc>
                <a:spcPct val="120000"/>
              </a:lnSpc>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기존 운영하던 충전소 대비 </a:t>
            </a:r>
            <a:r>
              <a:rPr lang="en-US" altLang="ko-KR"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3</a:t>
            </a:r>
            <a:r>
              <a:rPr lang="ko-KR" altLang="en-US" sz="90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배 많은 수준 </a:t>
            </a:r>
          </a:p>
        </p:txBody>
      </p:sp>
      <p:pic>
        <p:nvPicPr>
          <p:cNvPr id="21" name="그림 20" descr="텍스트, 그래픽, 그래픽 디자인, 폰트이(가) 표시된 사진&#10;&#10;자동 생성된 설명">
            <a:extLst>
              <a:ext uri="{FF2B5EF4-FFF2-40B4-BE49-F238E27FC236}">
                <a16:creationId xmlns:a16="http://schemas.microsoft.com/office/drawing/2014/main" id="{459A9001-0BF9-2C94-B4C2-5AB352670788}"/>
              </a:ext>
            </a:extLst>
          </p:cNvPr>
          <p:cNvPicPr>
            <a:picLocks noChangeAspect="1"/>
          </p:cNvPicPr>
          <p:nvPr/>
        </p:nvPicPr>
        <p:blipFill rotWithShape="1">
          <a:blip r:embed="rId5"/>
          <a:srcRect l="14804" t="80081" r="16886" b="8333"/>
          <a:stretch/>
        </p:blipFill>
        <p:spPr>
          <a:xfrm>
            <a:off x="432052" y="7815110"/>
            <a:ext cx="957254" cy="205634"/>
          </a:xfrm>
          <a:prstGeom prst="rect">
            <a:avLst/>
          </a:prstGeom>
        </p:spPr>
      </p:pic>
      <p:pic>
        <p:nvPicPr>
          <p:cNvPr id="22" name="그림 21" descr="폰트, 그래픽, 스크린샷, 그래픽 디자인이(가) 표시된 사진&#10;&#10;자동 생성된 설명">
            <a:extLst>
              <a:ext uri="{FF2B5EF4-FFF2-40B4-BE49-F238E27FC236}">
                <a16:creationId xmlns:a16="http://schemas.microsoft.com/office/drawing/2014/main" id="{917DE3C0-0624-415D-F0D9-A16CB4375873}"/>
              </a:ext>
            </a:extLst>
          </p:cNvPr>
          <p:cNvPicPr>
            <a:picLocks noChangeAspect="1"/>
          </p:cNvPicPr>
          <p:nvPr/>
        </p:nvPicPr>
        <p:blipFill>
          <a:blip r:embed="rId6"/>
          <a:stretch>
            <a:fillRect/>
          </a:stretch>
        </p:blipFill>
        <p:spPr>
          <a:xfrm>
            <a:off x="3553999" y="7822917"/>
            <a:ext cx="1048012" cy="217871"/>
          </a:xfrm>
          <a:prstGeom prst="rect">
            <a:avLst/>
          </a:prstGeom>
        </p:spPr>
      </p:pic>
      <p:sp>
        <p:nvSpPr>
          <p:cNvPr id="23" name="TextBox 22">
            <a:extLst>
              <a:ext uri="{FF2B5EF4-FFF2-40B4-BE49-F238E27FC236}">
                <a16:creationId xmlns:a16="http://schemas.microsoft.com/office/drawing/2014/main" id="{E93BA06F-2F64-0174-6A04-0284237C5D90}"/>
              </a:ext>
            </a:extLst>
          </p:cNvPr>
          <p:cNvSpPr txBox="1"/>
          <p:nvPr/>
        </p:nvSpPr>
        <p:spPr>
          <a:xfrm>
            <a:off x="465923" y="8208014"/>
            <a:ext cx="2838476" cy="654731"/>
          </a:xfrm>
          <a:prstGeom prst="rect">
            <a:avLst/>
          </a:prstGeom>
          <a:noFill/>
        </p:spPr>
        <p:txBody>
          <a:bodyPr wrap="square" lIns="0" tIns="0" rIns="0" bIns="0" rtlCol="0">
            <a:spAutoFit/>
          </a:bodyPr>
          <a:lstStyle/>
          <a:p>
            <a:pPr marL="171450" indent="-171450">
              <a:lnSpc>
                <a:spcPct val="120000"/>
              </a:lnSpc>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Bold" panose="00000800000000000000" pitchFamily="2" charset="-127"/>
                <a:ea typeface="KoPub돋움체 Bold" panose="00000800000000000000" pitchFamily="2" charset="-127"/>
              </a:rPr>
              <a:t>소비자 불편 상황 예방할 수 있게 충전소 운영</a:t>
            </a:r>
          </a:p>
          <a:p>
            <a:pPr marL="171450" indent="-171450">
              <a:lnSpc>
                <a:spcPct val="120000"/>
              </a:lnSpc>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mn-ea"/>
              </a:rPr>
              <a:t>충전이 완료된 차량의 방치로 인해 다른 사용자의 불편을 초래하는 상황 예방하고자 </a:t>
            </a:r>
            <a:r>
              <a:rPr lang="ko-KR" altLang="en-US" sz="900" dirty="0" err="1">
                <a:ln>
                  <a:solidFill>
                    <a:schemeClr val="accent6">
                      <a:alpha val="0"/>
                    </a:schemeClr>
                  </a:solidFill>
                </a:ln>
                <a:solidFill>
                  <a:schemeClr val="tx1">
                    <a:lumMod val="75000"/>
                    <a:lumOff val="25000"/>
                  </a:schemeClr>
                </a:solidFill>
                <a:latin typeface="+mn-ea"/>
              </a:rPr>
              <a:t>패널티</a:t>
            </a:r>
            <a:r>
              <a:rPr lang="ko-KR" altLang="en-US" sz="900" dirty="0">
                <a:ln>
                  <a:solidFill>
                    <a:schemeClr val="accent6">
                      <a:alpha val="0"/>
                    </a:schemeClr>
                  </a:solidFill>
                </a:ln>
                <a:solidFill>
                  <a:schemeClr val="tx1">
                    <a:lumMod val="75000"/>
                    <a:lumOff val="25000"/>
                  </a:schemeClr>
                </a:solidFill>
                <a:latin typeface="+mn-ea"/>
              </a:rPr>
              <a:t> 요금 부과</a:t>
            </a:r>
          </a:p>
          <a:p>
            <a:pPr marL="171450" indent="-171450">
              <a:lnSpc>
                <a:spcPct val="120000"/>
              </a:lnSpc>
              <a:buFont typeface="Arial" panose="020B0604020202020204" pitchFamily="34" charset="0"/>
              <a:buChar char="•"/>
            </a:pPr>
            <a:r>
              <a:rPr lang="ko-KR" altLang="en-US" sz="900" dirty="0" err="1">
                <a:ln>
                  <a:solidFill>
                    <a:schemeClr val="accent6">
                      <a:alpha val="0"/>
                    </a:schemeClr>
                  </a:solidFill>
                </a:ln>
                <a:solidFill>
                  <a:schemeClr val="tx1">
                    <a:lumMod val="75000"/>
                    <a:lumOff val="25000"/>
                  </a:schemeClr>
                </a:solidFill>
                <a:latin typeface="+mn-ea"/>
              </a:rPr>
              <a:t>수퍼차저</a:t>
            </a:r>
            <a:r>
              <a:rPr lang="ko-KR" altLang="en-US" sz="900" dirty="0">
                <a:ln>
                  <a:solidFill>
                    <a:schemeClr val="accent6">
                      <a:alpha val="0"/>
                    </a:schemeClr>
                  </a:solidFill>
                </a:ln>
                <a:solidFill>
                  <a:schemeClr val="tx1">
                    <a:lumMod val="75000"/>
                    <a:lumOff val="25000"/>
                  </a:schemeClr>
                </a:solidFill>
                <a:latin typeface="+mn-ea"/>
              </a:rPr>
              <a:t> 내 충전 완료 후 </a:t>
            </a:r>
            <a:r>
              <a:rPr lang="en-US" altLang="ko-KR" sz="900" dirty="0">
                <a:ln>
                  <a:solidFill>
                    <a:schemeClr val="accent6">
                      <a:alpha val="0"/>
                    </a:schemeClr>
                  </a:solidFill>
                </a:ln>
                <a:solidFill>
                  <a:schemeClr val="tx1">
                    <a:lumMod val="75000"/>
                    <a:lumOff val="25000"/>
                  </a:schemeClr>
                </a:solidFill>
                <a:latin typeface="+mn-ea"/>
              </a:rPr>
              <a:t>5</a:t>
            </a:r>
            <a:r>
              <a:rPr lang="ko-KR" altLang="en-US" sz="900" dirty="0">
                <a:ln>
                  <a:solidFill>
                    <a:schemeClr val="accent6">
                      <a:alpha val="0"/>
                    </a:schemeClr>
                  </a:solidFill>
                </a:ln>
                <a:solidFill>
                  <a:schemeClr val="tx1">
                    <a:lumMod val="75000"/>
                    <a:lumOff val="25000"/>
                  </a:schemeClr>
                </a:solidFill>
                <a:latin typeface="+mn-ea"/>
              </a:rPr>
              <a:t>분 경과 시 </a:t>
            </a:r>
            <a:r>
              <a:rPr lang="ko-KR" altLang="en-US" sz="900" dirty="0" err="1">
                <a:ln>
                  <a:solidFill>
                    <a:schemeClr val="accent6">
                      <a:alpha val="0"/>
                    </a:schemeClr>
                  </a:solidFill>
                </a:ln>
                <a:solidFill>
                  <a:schemeClr val="tx1">
                    <a:lumMod val="75000"/>
                    <a:lumOff val="25000"/>
                  </a:schemeClr>
                </a:solidFill>
                <a:latin typeface="+mn-ea"/>
              </a:rPr>
              <a:t>패널티</a:t>
            </a:r>
            <a:r>
              <a:rPr lang="ko-KR" altLang="en-US" sz="900" dirty="0">
                <a:ln>
                  <a:solidFill>
                    <a:schemeClr val="accent6">
                      <a:alpha val="0"/>
                    </a:schemeClr>
                  </a:solidFill>
                </a:ln>
                <a:solidFill>
                  <a:schemeClr val="tx1">
                    <a:lumMod val="75000"/>
                    <a:lumOff val="25000"/>
                  </a:schemeClr>
                </a:solidFill>
                <a:latin typeface="+mn-ea"/>
              </a:rPr>
              <a:t> 적용 </a:t>
            </a:r>
          </a:p>
        </p:txBody>
      </p:sp>
      <p:sp>
        <p:nvSpPr>
          <p:cNvPr id="24" name="TextBox 23">
            <a:extLst>
              <a:ext uri="{FF2B5EF4-FFF2-40B4-BE49-F238E27FC236}">
                <a16:creationId xmlns:a16="http://schemas.microsoft.com/office/drawing/2014/main" id="{2012F5BF-31B9-7C25-43FC-722CD83349E4}"/>
              </a:ext>
            </a:extLst>
          </p:cNvPr>
          <p:cNvSpPr txBox="1"/>
          <p:nvPr/>
        </p:nvSpPr>
        <p:spPr>
          <a:xfrm>
            <a:off x="3628223" y="8208014"/>
            <a:ext cx="2838476" cy="654731"/>
          </a:xfrm>
          <a:prstGeom prst="rect">
            <a:avLst/>
          </a:prstGeom>
          <a:noFill/>
        </p:spPr>
        <p:txBody>
          <a:bodyPr wrap="square" lIns="0" tIns="0" rIns="0" bIns="0" rtlCol="0">
            <a:spAutoFit/>
          </a:bodyPr>
          <a:lstStyle/>
          <a:p>
            <a:pPr marL="171450" indent="-171450">
              <a:lnSpc>
                <a:spcPct val="120000"/>
              </a:lnSpc>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KoPub돋움체 Bold" panose="00000800000000000000" pitchFamily="2" charset="-127"/>
                <a:ea typeface="KoPub돋움체 Bold" panose="00000800000000000000" pitchFamily="2" charset="-127"/>
              </a:rPr>
              <a:t>충전소 투입 시간 감축 및 소비자 경험 개선 </a:t>
            </a:r>
          </a:p>
          <a:p>
            <a:pPr marL="171450" indent="-171450">
              <a:lnSpc>
                <a:spcPct val="120000"/>
              </a:lnSpc>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mn-ea"/>
              </a:rPr>
              <a:t>충전기를 예약할 수 있는 서비스인 ‘선점하기’ 기능 제공하여 충전에 걸리는 시간 감축</a:t>
            </a:r>
          </a:p>
          <a:p>
            <a:pPr marL="171450" indent="-171450">
              <a:lnSpc>
                <a:spcPct val="120000"/>
              </a:lnSpc>
              <a:buFont typeface="Arial" panose="020B0604020202020204" pitchFamily="34" charset="0"/>
              <a:buChar char="•"/>
            </a:pPr>
            <a:r>
              <a:rPr lang="ko-KR" altLang="en-US" sz="900" dirty="0">
                <a:ln>
                  <a:solidFill>
                    <a:schemeClr val="accent6">
                      <a:alpha val="0"/>
                    </a:schemeClr>
                  </a:solidFill>
                </a:ln>
                <a:solidFill>
                  <a:schemeClr val="tx1">
                    <a:lumMod val="75000"/>
                    <a:lumOff val="25000"/>
                  </a:schemeClr>
                </a:solidFill>
                <a:latin typeface="+mn-ea"/>
              </a:rPr>
              <a:t>충전 선점 시스템으로 </a:t>
            </a:r>
            <a:r>
              <a:rPr lang="en-US" altLang="ko-KR" sz="900" dirty="0">
                <a:ln>
                  <a:solidFill>
                    <a:schemeClr val="accent6">
                      <a:alpha val="0"/>
                    </a:schemeClr>
                  </a:solidFill>
                </a:ln>
                <a:solidFill>
                  <a:schemeClr val="tx1">
                    <a:lumMod val="75000"/>
                    <a:lumOff val="25000"/>
                  </a:schemeClr>
                </a:solidFill>
                <a:latin typeface="+mn-ea"/>
              </a:rPr>
              <a:t>CES 2023 </a:t>
            </a:r>
            <a:r>
              <a:rPr lang="ko-KR" altLang="en-US" sz="900" dirty="0">
                <a:ln>
                  <a:solidFill>
                    <a:schemeClr val="accent6">
                      <a:alpha val="0"/>
                    </a:schemeClr>
                  </a:solidFill>
                </a:ln>
                <a:solidFill>
                  <a:schemeClr val="tx1">
                    <a:lumMod val="75000"/>
                    <a:lumOff val="25000"/>
                  </a:schemeClr>
                </a:solidFill>
                <a:latin typeface="+mn-ea"/>
              </a:rPr>
              <a:t>혁신상 수상</a:t>
            </a:r>
          </a:p>
        </p:txBody>
      </p:sp>
      <p:grpSp>
        <p:nvGrpSpPr>
          <p:cNvPr id="56" name="그룹 55">
            <a:extLst>
              <a:ext uri="{FF2B5EF4-FFF2-40B4-BE49-F238E27FC236}">
                <a16:creationId xmlns:a16="http://schemas.microsoft.com/office/drawing/2014/main" id="{2412672B-D3D8-4EE7-ACBE-975728EE1E8D}"/>
              </a:ext>
            </a:extLst>
          </p:cNvPr>
          <p:cNvGrpSpPr/>
          <p:nvPr/>
        </p:nvGrpSpPr>
        <p:grpSpPr>
          <a:xfrm>
            <a:off x="2300108" y="7755453"/>
            <a:ext cx="1128939" cy="395789"/>
            <a:chOff x="2300108" y="7671229"/>
            <a:chExt cx="1128939" cy="395789"/>
          </a:xfrm>
        </p:grpSpPr>
        <p:sp>
          <p:nvSpPr>
            <p:cNvPr id="55" name="사다리꼴 54">
              <a:extLst>
                <a:ext uri="{FF2B5EF4-FFF2-40B4-BE49-F238E27FC236}">
                  <a16:creationId xmlns:a16="http://schemas.microsoft.com/office/drawing/2014/main" id="{00D2106C-35A3-69BF-023E-19689A4C73D9}"/>
                </a:ext>
              </a:extLst>
            </p:cNvPr>
            <p:cNvSpPr/>
            <p:nvPr/>
          </p:nvSpPr>
          <p:spPr>
            <a:xfrm rot="5400000">
              <a:off x="3197790" y="7835762"/>
              <a:ext cx="395789" cy="66724"/>
            </a:xfrm>
            <a:prstGeom prst="trapezoid">
              <a:avLst>
                <a:gd name="adj" fmla="val 58923"/>
              </a:avLst>
            </a:prstGeom>
            <a:solidFill>
              <a:srgbClr val="173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25" name="직사각형 24">
              <a:extLst>
                <a:ext uri="{FF2B5EF4-FFF2-40B4-BE49-F238E27FC236}">
                  <a16:creationId xmlns:a16="http://schemas.microsoft.com/office/drawing/2014/main" id="{CB143A2F-94BF-2873-35DC-72768DD9B3E5}"/>
                </a:ext>
              </a:extLst>
            </p:cNvPr>
            <p:cNvSpPr/>
            <p:nvPr/>
          </p:nvSpPr>
          <p:spPr>
            <a:xfrm>
              <a:off x="2300108" y="7712288"/>
              <a:ext cx="1123395" cy="311572"/>
            </a:xfrm>
            <a:prstGeom prst="rect">
              <a:avLst/>
            </a:prstGeom>
            <a:solidFill>
              <a:srgbClr val="1E49E2"/>
            </a:solidFill>
            <a:ln>
              <a:solidFill>
                <a:srgbClr val="1B42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사용</a:t>
              </a:r>
              <a:r>
                <a:rPr lang="en-US" altLang="ko-KR"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 </a:t>
              </a: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편의성 개선</a:t>
              </a:r>
            </a:p>
          </p:txBody>
        </p:sp>
      </p:grpSp>
      <p:grpSp>
        <p:nvGrpSpPr>
          <p:cNvPr id="54" name="그룹 53">
            <a:extLst>
              <a:ext uri="{FF2B5EF4-FFF2-40B4-BE49-F238E27FC236}">
                <a16:creationId xmlns:a16="http://schemas.microsoft.com/office/drawing/2014/main" id="{C0CCF34E-0C1C-BEEA-15EE-B574912D8488}"/>
              </a:ext>
            </a:extLst>
          </p:cNvPr>
          <p:cNvGrpSpPr/>
          <p:nvPr/>
        </p:nvGrpSpPr>
        <p:grpSpPr>
          <a:xfrm>
            <a:off x="5374006" y="7751298"/>
            <a:ext cx="1163041" cy="395789"/>
            <a:chOff x="5370030" y="7667074"/>
            <a:chExt cx="1163041" cy="395789"/>
          </a:xfrm>
        </p:grpSpPr>
        <p:sp>
          <p:nvSpPr>
            <p:cNvPr id="53" name="사다리꼴 52">
              <a:extLst>
                <a:ext uri="{FF2B5EF4-FFF2-40B4-BE49-F238E27FC236}">
                  <a16:creationId xmlns:a16="http://schemas.microsoft.com/office/drawing/2014/main" id="{5C349759-2A94-E37B-10FE-5C46B243293D}"/>
                </a:ext>
              </a:extLst>
            </p:cNvPr>
            <p:cNvSpPr/>
            <p:nvPr/>
          </p:nvSpPr>
          <p:spPr>
            <a:xfrm rot="5400000">
              <a:off x="6302834" y="7832627"/>
              <a:ext cx="395789" cy="64684"/>
            </a:xfrm>
            <a:prstGeom prst="trapezoid">
              <a:avLst>
                <a:gd name="adj" fmla="val 58923"/>
              </a:avLst>
            </a:prstGeom>
            <a:solidFill>
              <a:srgbClr val="00A8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26" name="직사각형 25">
              <a:extLst>
                <a:ext uri="{FF2B5EF4-FFF2-40B4-BE49-F238E27FC236}">
                  <a16:creationId xmlns:a16="http://schemas.microsoft.com/office/drawing/2014/main" id="{26968494-4933-BB84-1E2A-A2391204C160}"/>
                </a:ext>
              </a:extLst>
            </p:cNvPr>
            <p:cNvSpPr/>
            <p:nvPr/>
          </p:nvSpPr>
          <p:spPr>
            <a:xfrm>
              <a:off x="5370030" y="7714881"/>
              <a:ext cx="1158707" cy="308195"/>
            </a:xfrm>
            <a:prstGeom prst="rect">
              <a:avLst/>
            </a:prstGeom>
            <a:solidFill>
              <a:srgbClr val="00C5B3"/>
            </a:solidFill>
            <a:ln>
              <a:solidFill>
                <a:srgbClr val="00B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ln>
                    <a:solidFill>
                      <a:srgbClr val="D9D9D9">
                        <a:alpha val="0"/>
                      </a:srgbClr>
                    </a:solidFill>
                  </a:ln>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기회비용 절감</a:t>
              </a:r>
            </a:p>
          </p:txBody>
        </p:sp>
      </p:grpSp>
    </p:spTree>
    <p:extLst>
      <p:ext uri="{BB962C8B-B14F-4D97-AF65-F5344CB8AC3E}">
        <p14:creationId xmlns:p14="http://schemas.microsoft.com/office/powerpoint/2010/main" val="116759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2">
            <a:extLst>
              <a:ext uri="{FF2B5EF4-FFF2-40B4-BE49-F238E27FC236}">
                <a16:creationId xmlns:a16="http://schemas.microsoft.com/office/drawing/2014/main" id="{07391E82-62EB-48F4-B3D2-90CB7ED089A5}"/>
              </a:ext>
            </a:extLst>
          </p:cNvPr>
          <p:cNvGraphicFramePr>
            <a:graphicFrameLocks noGrp="1"/>
          </p:cNvGraphicFramePr>
          <p:nvPr>
            <p:extLst>
              <p:ext uri="{D42A27DB-BD31-4B8C-83A1-F6EECF244321}">
                <p14:modId xmlns:p14="http://schemas.microsoft.com/office/powerpoint/2010/main" val="2797818190"/>
              </p:ext>
            </p:extLst>
          </p:nvPr>
        </p:nvGraphicFramePr>
        <p:xfrm>
          <a:off x="620712" y="1795900"/>
          <a:ext cx="5616576" cy="7187590"/>
        </p:xfrm>
        <a:graphic>
          <a:graphicData uri="http://schemas.openxmlformats.org/drawingml/2006/table">
            <a:tbl>
              <a:tblPr/>
              <a:tblGrid>
                <a:gridCol w="4987168">
                  <a:extLst>
                    <a:ext uri="{9D8B030D-6E8A-4147-A177-3AD203B41FA5}">
                      <a16:colId xmlns:a16="http://schemas.microsoft.com/office/drawing/2014/main" val="20000"/>
                    </a:ext>
                  </a:extLst>
                </a:gridCol>
                <a:gridCol w="629408">
                  <a:extLst>
                    <a:ext uri="{9D8B030D-6E8A-4147-A177-3AD203B41FA5}">
                      <a16:colId xmlns:a16="http://schemas.microsoft.com/office/drawing/2014/main" val="20001"/>
                    </a:ext>
                  </a:extLst>
                </a:gridCol>
              </a:tblGrid>
              <a:tr h="288456">
                <a:tc>
                  <a:txBody>
                    <a:bodyPr/>
                    <a:lstStyle>
                      <a:lvl1pPr marL="0" algn="l" defTabSz="495285" rtl="0" eaLnBrk="1" latinLnBrk="1" hangingPunct="1">
                        <a:defRPr sz="1950" kern="1200">
                          <a:solidFill>
                            <a:schemeClr val="tx1"/>
                          </a:solidFill>
                          <a:latin typeface="Arial"/>
                        </a:defRPr>
                      </a:lvl1pPr>
                      <a:lvl2pPr marL="495285" algn="l" defTabSz="495285" rtl="0" eaLnBrk="1" latinLnBrk="1" hangingPunct="1">
                        <a:defRPr sz="1950" kern="1200">
                          <a:solidFill>
                            <a:schemeClr val="tx1"/>
                          </a:solidFill>
                          <a:latin typeface="Arial"/>
                        </a:defRPr>
                      </a:lvl2pPr>
                      <a:lvl3pPr marL="990570" algn="l" defTabSz="495285" rtl="0" eaLnBrk="1" latinLnBrk="1" hangingPunct="1">
                        <a:defRPr sz="1950" kern="1200">
                          <a:solidFill>
                            <a:schemeClr val="tx1"/>
                          </a:solidFill>
                          <a:latin typeface="Arial"/>
                        </a:defRPr>
                      </a:lvl3pPr>
                      <a:lvl4pPr marL="1485854" algn="l" defTabSz="495285" rtl="0" eaLnBrk="1" latinLnBrk="1" hangingPunct="1">
                        <a:defRPr sz="1950" kern="1200">
                          <a:solidFill>
                            <a:schemeClr val="tx1"/>
                          </a:solidFill>
                          <a:latin typeface="Arial"/>
                        </a:defRPr>
                      </a:lvl4pPr>
                      <a:lvl5pPr marL="1981139" algn="l" defTabSz="495285" rtl="0" eaLnBrk="1" latinLnBrk="1" hangingPunct="1">
                        <a:defRPr sz="1950" kern="1200">
                          <a:solidFill>
                            <a:schemeClr val="tx1"/>
                          </a:solidFill>
                          <a:latin typeface="Arial"/>
                        </a:defRPr>
                      </a:lvl5pPr>
                      <a:lvl6pPr marL="2476424" algn="l" defTabSz="495285" rtl="0" eaLnBrk="1" latinLnBrk="1" hangingPunct="1">
                        <a:defRPr sz="1950" kern="1200">
                          <a:solidFill>
                            <a:schemeClr val="tx1"/>
                          </a:solidFill>
                          <a:latin typeface="Arial"/>
                        </a:defRPr>
                      </a:lvl6pPr>
                      <a:lvl7pPr marL="2971709" algn="l" defTabSz="495285" rtl="0" eaLnBrk="1" latinLnBrk="1" hangingPunct="1">
                        <a:defRPr sz="1950" kern="1200">
                          <a:solidFill>
                            <a:schemeClr val="tx1"/>
                          </a:solidFill>
                          <a:latin typeface="Arial"/>
                        </a:defRPr>
                      </a:lvl7pPr>
                      <a:lvl8pPr marL="3466993" algn="l" defTabSz="495285" rtl="0" eaLnBrk="1" latinLnBrk="1" hangingPunct="1">
                        <a:defRPr sz="1950" kern="1200">
                          <a:solidFill>
                            <a:schemeClr val="tx1"/>
                          </a:solidFill>
                          <a:latin typeface="Arial"/>
                        </a:defRPr>
                      </a:lvl8pPr>
                      <a:lvl9pPr marL="3962278" algn="l" defTabSz="495285" rtl="0" eaLnBrk="1" latinLnBrk="1" hangingPunct="1">
                        <a:defRPr sz="1950" kern="1200">
                          <a:solidFill>
                            <a:schemeClr val="tx1"/>
                          </a:solidFill>
                          <a:latin typeface="Arial"/>
                        </a:defRPr>
                      </a:lvl9pPr>
                    </a:lstStyle>
                    <a:p>
                      <a:pPr marL="0" marR="0" lvl="0" indent="0" algn="l" defTabSz="762000" rtl="0" eaLnBrk="1" fontAlgn="base" latinLnBrk="0" hangingPunct="1">
                        <a:lnSpc>
                          <a:spcPct val="120000"/>
                        </a:lnSpc>
                        <a:spcBef>
                          <a:spcPct val="40000"/>
                        </a:spcBef>
                        <a:spcAft>
                          <a:spcPct val="0"/>
                        </a:spcAft>
                        <a:buClrTx/>
                        <a:buSzTx/>
                        <a:buFontTx/>
                        <a:buNone/>
                        <a:tabLst/>
                      </a:pPr>
                      <a:endParaRPr kumimoji="0" lang="en-US" altLang="ko-KR" sz="1100" b="1" i="0" u="none" strike="noStrike" cap="none"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endParaRPr>
                    </a:p>
                  </a:txBody>
                  <a:tcPr marL="72000" marR="72000" marT="0" marB="0" anchor="ctr" horzOverflow="overflow">
                    <a:lnL>
                      <a:noFill/>
                    </a:lnL>
                    <a:lnR>
                      <a:noFill/>
                    </a:lnR>
                    <a:lnT>
                      <a:noFill/>
                    </a:lnT>
                    <a:lnB>
                      <a:noFill/>
                    </a:lnB>
                    <a:lnTlToBr>
                      <a:noFill/>
                    </a:lnTlToBr>
                    <a:lnBlToTr>
                      <a:noFill/>
                    </a:lnBlToTr>
                    <a:noFill/>
                  </a:tcPr>
                </a:tc>
                <a:tc>
                  <a:txBody>
                    <a:bodyPr/>
                    <a:lstStyle>
                      <a:lvl1pPr marL="0" algn="l" defTabSz="495285" rtl="0" eaLnBrk="1" latinLnBrk="1" hangingPunct="1">
                        <a:defRPr sz="1950" kern="1200">
                          <a:solidFill>
                            <a:schemeClr val="tx1"/>
                          </a:solidFill>
                          <a:latin typeface="Arial"/>
                        </a:defRPr>
                      </a:lvl1pPr>
                      <a:lvl2pPr marL="495285" algn="l" defTabSz="495285" rtl="0" eaLnBrk="1" latinLnBrk="1" hangingPunct="1">
                        <a:defRPr sz="1950" kern="1200">
                          <a:solidFill>
                            <a:schemeClr val="tx1"/>
                          </a:solidFill>
                          <a:latin typeface="Arial"/>
                        </a:defRPr>
                      </a:lvl2pPr>
                      <a:lvl3pPr marL="990570" algn="l" defTabSz="495285" rtl="0" eaLnBrk="1" latinLnBrk="1" hangingPunct="1">
                        <a:defRPr sz="1950" kern="1200">
                          <a:solidFill>
                            <a:schemeClr val="tx1"/>
                          </a:solidFill>
                          <a:latin typeface="Arial"/>
                        </a:defRPr>
                      </a:lvl3pPr>
                      <a:lvl4pPr marL="1485854" algn="l" defTabSz="495285" rtl="0" eaLnBrk="1" latinLnBrk="1" hangingPunct="1">
                        <a:defRPr sz="1950" kern="1200">
                          <a:solidFill>
                            <a:schemeClr val="tx1"/>
                          </a:solidFill>
                          <a:latin typeface="Arial"/>
                        </a:defRPr>
                      </a:lvl4pPr>
                      <a:lvl5pPr marL="1981139" algn="l" defTabSz="495285" rtl="0" eaLnBrk="1" latinLnBrk="1" hangingPunct="1">
                        <a:defRPr sz="1950" kern="1200">
                          <a:solidFill>
                            <a:schemeClr val="tx1"/>
                          </a:solidFill>
                          <a:latin typeface="Arial"/>
                        </a:defRPr>
                      </a:lvl5pPr>
                      <a:lvl6pPr marL="2476424" algn="l" defTabSz="495285" rtl="0" eaLnBrk="1" latinLnBrk="1" hangingPunct="1">
                        <a:defRPr sz="1950" kern="1200">
                          <a:solidFill>
                            <a:schemeClr val="tx1"/>
                          </a:solidFill>
                          <a:latin typeface="Arial"/>
                        </a:defRPr>
                      </a:lvl6pPr>
                      <a:lvl7pPr marL="2971709" algn="l" defTabSz="495285" rtl="0" eaLnBrk="1" latinLnBrk="1" hangingPunct="1">
                        <a:defRPr sz="1950" kern="1200">
                          <a:solidFill>
                            <a:schemeClr val="tx1"/>
                          </a:solidFill>
                          <a:latin typeface="Arial"/>
                        </a:defRPr>
                      </a:lvl7pPr>
                      <a:lvl8pPr marL="3466993" algn="l" defTabSz="495285" rtl="0" eaLnBrk="1" latinLnBrk="1" hangingPunct="1">
                        <a:defRPr sz="1950" kern="1200">
                          <a:solidFill>
                            <a:schemeClr val="tx1"/>
                          </a:solidFill>
                          <a:latin typeface="Arial"/>
                        </a:defRPr>
                      </a:lvl8pPr>
                      <a:lvl9pPr marL="3962278" algn="l" defTabSz="495285" rtl="0" eaLnBrk="1" latinLnBrk="1" hangingPunct="1">
                        <a:defRPr sz="1950" kern="1200">
                          <a:solidFill>
                            <a:schemeClr val="tx1"/>
                          </a:solidFill>
                          <a:latin typeface="Arial"/>
                        </a:defRPr>
                      </a:lvl9pPr>
                    </a:lstStyle>
                    <a:p>
                      <a:pPr marL="0" marR="0" lvl="0" indent="0" algn="ctr" defTabSz="762000" rtl="0" eaLnBrk="1" fontAlgn="base" latinLnBrk="0" hangingPunct="1">
                        <a:lnSpc>
                          <a:spcPct val="120000"/>
                        </a:lnSpc>
                        <a:spcBef>
                          <a:spcPct val="40000"/>
                        </a:spcBef>
                        <a:spcAft>
                          <a:spcPct val="0"/>
                        </a:spcAft>
                        <a:buClrTx/>
                        <a:buSzTx/>
                        <a:buFontTx/>
                        <a:buNone/>
                        <a:tabLst/>
                      </a:pPr>
                      <a:r>
                        <a:rPr kumimoji="0" lang="en-GB" altLang="ko-KR" sz="1100" b="1" i="0" u="none" strike="noStrike" cap="none"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rPr>
                        <a:t>Page</a:t>
                      </a:r>
                    </a:p>
                  </a:txBody>
                  <a:tcPr marL="0" marR="0" marT="0" marB="10800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3368">
                <a:tc>
                  <a:txBody>
                    <a:bodyPr/>
                    <a:lstStyle/>
                    <a:p>
                      <a:pPr marL="0" marR="0" lvl="0" indent="0" algn="l" defTabSz="914400" rtl="0" eaLnBrk="1" fontAlgn="base" latinLnBrk="0" hangingPunct="1">
                        <a:lnSpc>
                          <a:spcPct val="120000"/>
                        </a:lnSpc>
                        <a:spcBef>
                          <a:spcPts val="600"/>
                        </a:spcBef>
                        <a:spcAft>
                          <a:spcPct val="0"/>
                        </a:spcAft>
                        <a:buClrTx/>
                        <a:buSzTx/>
                        <a:buFont typeface="Arial" charset="0"/>
                        <a:buNone/>
                        <a:tabLst/>
                      </a:pPr>
                      <a:endParaRPr kumimoji="0" lang="en-GB" altLang="ko-KR" sz="200" b="1" i="0" u="none" strike="noStrike" cap="none" normalizeH="0" baseline="0">
                        <a:ln>
                          <a:solidFill>
                            <a:schemeClr val="bg1">
                              <a:lumMod val="65000"/>
                              <a:alpha val="0"/>
                            </a:schemeClr>
                          </a:solidFill>
                        </a:ln>
                        <a:solidFill>
                          <a:schemeClr val="tx2"/>
                        </a:solidFill>
                        <a:effectLst/>
                        <a:latin typeface="KoPub돋움체 Medium" panose="02020603020101020101" pitchFamily="18" charset="-127"/>
                        <a:ea typeface="KoPub돋움체 Medium" panose="02020603020101020101" pitchFamily="18" charset="-127"/>
                      </a:endParaRPr>
                    </a:p>
                  </a:txBody>
                  <a:tcPr marL="180000" marR="45720" marT="0" marB="0" anchor="ctr" horzOverflow="overflow">
                    <a:lnL>
                      <a:noFill/>
                    </a:lnL>
                    <a:lnR w="3175" cap="flat" cmpd="sng" algn="ctr">
                      <a:noFill/>
                      <a:prstDash val="solid"/>
                      <a:round/>
                      <a:headEnd type="none" w="med" len="med"/>
                      <a:tailEnd type="none" w="med" len="med"/>
                    </a:lnR>
                    <a:lnT w="12700" cmpd="sng">
                      <a:noFill/>
                      <a:prstDash val="solid"/>
                    </a:lnT>
                    <a:lnB>
                      <a:noFill/>
                    </a:lnB>
                    <a:lnTlToBr>
                      <a:noFill/>
                    </a:lnTlToBr>
                    <a:lnBlToTr>
                      <a:noFill/>
                    </a:lnBlToTr>
                    <a:noFill/>
                  </a:tcPr>
                </a:tc>
                <a:tc>
                  <a:txBody>
                    <a:bodyPr/>
                    <a:lstStyle/>
                    <a:p>
                      <a:pPr marL="187325" marR="0" lvl="1" indent="-1857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pPr>
                      <a:endParaRPr kumimoji="0" lang="en-GB" altLang="ko-KR" sz="200" b="1" i="0" u="none" strike="noStrike" kern="1200" cap="none" normalizeH="0" baseline="0">
                        <a:ln>
                          <a:solidFill>
                            <a:schemeClr val="bg1">
                              <a:lumMod val="65000"/>
                              <a:alpha val="0"/>
                            </a:schemeClr>
                          </a:solidFill>
                        </a:ln>
                        <a:solidFill>
                          <a:schemeClr val="tx2"/>
                        </a:solidFill>
                        <a:effectLst/>
                        <a:latin typeface="KoPub돋움체 Medium" panose="02020603020101020101" pitchFamily="18" charset="-127"/>
                        <a:ea typeface="KoPub돋움체 Medium" panose="02020603020101020101" pitchFamily="18" charset="-127"/>
                        <a:cs typeface="+mn-cs"/>
                      </a:endParaRPr>
                    </a:p>
                  </a:txBody>
                  <a:tcPr marL="0" marR="0" marT="0" marB="0" anchor="ctr" horzOverflow="overflow">
                    <a:lnL w="3175" cap="flat" cmpd="sng" algn="ctr">
                      <a:noFill/>
                      <a:prstDash val="solid"/>
                      <a:round/>
                      <a:headEnd type="none" w="med" len="med"/>
                      <a:tailEnd type="none" w="med" len="med"/>
                    </a:lnL>
                    <a:lnR>
                      <a:noFill/>
                    </a:lnR>
                    <a:lnT w="12700" cmpd="sng">
                      <a:noFill/>
                      <a:prstDash val="solid"/>
                    </a:lnT>
                    <a:lnB>
                      <a:noFill/>
                    </a:lnB>
                    <a:lnTlToBr>
                      <a:noFill/>
                    </a:lnTlToBr>
                    <a:lnBlToTr>
                      <a:noFill/>
                    </a:lnBlToTr>
                    <a:noFill/>
                  </a:tcPr>
                </a:tc>
                <a:extLst>
                  <a:ext uri="{0D108BD9-81ED-4DB2-BD59-A6C34878D82A}">
                    <a16:rowId xmlns:a16="http://schemas.microsoft.com/office/drawing/2014/main" val="2592867235"/>
                  </a:ext>
                </a:extLst>
              </a:tr>
              <a:tr h="317502">
                <a:tc>
                  <a:txBody>
                    <a:bodyPr/>
                    <a:lstStyle/>
                    <a:p>
                      <a:pPr marL="0" marR="0" lvl="0" indent="0" algn="l" defTabSz="914400" rtl="0" eaLnBrk="1" fontAlgn="base" latinLnBrk="0" hangingPunct="1">
                        <a:lnSpc>
                          <a:spcPct val="100000"/>
                        </a:lnSpc>
                        <a:spcBef>
                          <a:spcPts val="0"/>
                        </a:spcBef>
                        <a:spcAft>
                          <a:spcPct val="0"/>
                        </a:spcAft>
                        <a:buClrTx/>
                        <a:buSzTx/>
                        <a:buFont typeface="Arial" charset="0"/>
                        <a:buNone/>
                        <a:tabLst/>
                        <a:defRPr/>
                      </a:pPr>
                      <a:r>
                        <a:rPr lang="en-US" altLang="ko-KR" sz="1200" b="1">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Infographic Summary</a:t>
                      </a:r>
                      <a:endParaRPr lang="ko-KR" altLang="en-US" sz="1200" b="1">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3</a:t>
                      </a: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2089216802"/>
                  </a:ext>
                </a:extLst>
              </a:tr>
              <a:tr h="169474">
                <a:tc>
                  <a:txBody>
                    <a:bodyPr/>
                    <a:lstStyle/>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lang="ko-KR" altLang="en-US" sz="200" b="1">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endParaRPr kumimoji="0" lang="en-GB" altLang="ko-KR" sz="200" b="0" i="0" u="none" strike="noStrike" kern="1200" cap="none" spc="0" normalizeH="0" baseline="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endParaRP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2626411068"/>
                  </a:ext>
                </a:extLst>
              </a:tr>
              <a:tr h="317502">
                <a:tc>
                  <a:txBody>
                    <a:bodyPr/>
                    <a:lstStyle/>
                    <a:p>
                      <a:pPr marL="0" marR="0" lvl="0" indent="0" algn="l" defTabSz="914400" rtl="0" eaLnBrk="1" fontAlgn="base" latinLnBrk="0" hangingPunct="1">
                        <a:lnSpc>
                          <a:spcPct val="100000"/>
                        </a:lnSpc>
                        <a:spcBef>
                          <a:spcPts val="0"/>
                        </a:spcBef>
                        <a:spcAft>
                          <a:spcPct val="0"/>
                        </a:spcAft>
                        <a:buClrTx/>
                        <a:buSzTx/>
                        <a:buFont typeface="Arial" charset="0"/>
                        <a:buNone/>
                        <a:tabLst/>
                        <a:defRPr/>
                      </a:pPr>
                      <a:r>
                        <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충전 인프라 시장을 견인하는 전기차 시장</a:t>
                      </a: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4</a:t>
                      </a: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56626198"/>
                  </a:ext>
                </a:extLst>
              </a:tr>
              <a:tr h="748254">
                <a:tc>
                  <a:txBody>
                    <a:bodyPr/>
                    <a:lstStyle/>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전기차</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자동차 시장의 </a:t>
                      </a:r>
                      <a:r>
                        <a:rPr kumimoji="0" lang="ko-KR" altLang="en-US" sz="1100" b="0" i="0" u="none" strike="noStrike" kern="1200" cap="none" spc="0" normalizeH="0" baseline="0" dirty="0" err="1">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루키</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(Rookie)</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에서 이제는 대세로</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연간 전기차 판매량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800</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만 대</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충전 인프라 산업 성장의 서막</a:t>
                      </a:r>
                    </a:p>
                  </a:txBody>
                  <a:tcPr marL="180000" marR="45720" marT="72000" marB="144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4</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6</a:t>
                      </a:r>
                    </a:p>
                  </a:txBody>
                  <a:tcPr marL="0" marR="252000" marT="72000" marB="144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317502">
                <a:tc>
                  <a:txBody>
                    <a:bodyPr/>
                    <a:lstStyle/>
                    <a:p>
                      <a:pPr defTabSz="495285" latinLnBrk="1"/>
                      <a:r>
                        <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전기차 충전 인프라 시장 현황과 전망</a:t>
                      </a: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8</a:t>
                      </a: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2900930101"/>
                  </a:ext>
                </a:extLst>
              </a:tr>
              <a:tr h="1066513">
                <a:tc>
                  <a:txBody>
                    <a:bodyPr/>
                    <a:lstStyle/>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충전 인프라 시장</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충전기 제조 및 충전소 구축 그 이상 </a:t>
                      </a: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전 세계 충전 인프라 시장 현황 및 전망 </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국내 충전 인프라 시장 현황 및 전망</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참고</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국내 전기차 인프라 보급 현황 및 </a:t>
                      </a:r>
                      <a:r>
                        <a:rPr kumimoji="0" lang="ko-KR" altLang="en-US" sz="1100" b="0" i="0" u="none" strike="noStrike" kern="1200" cap="none" spc="0" normalizeH="0" baseline="0" dirty="0" err="1">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차충비</a:t>
                      </a:r>
                      <a:endPar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txBody>
                  <a:tcPr marL="180000" marR="45720" marT="72000" marB="144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8</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9</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11</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12</a:t>
                      </a:r>
                    </a:p>
                  </a:txBody>
                  <a:tcPr marL="0" marR="252000" marT="72000" marB="144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313776">
                <a:tc>
                  <a:txBody>
                    <a:bodyPr/>
                    <a:lstStyle/>
                    <a:p>
                      <a:pPr defTabSz="495285" latinLnBrk="1"/>
                      <a:r>
                        <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전기차 충전 인프라 시장 </a:t>
                      </a:r>
                      <a:r>
                        <a:rPr lang="ko-KR" altLang="en-US" sz="1200" b="1" dirty="0" err="1">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밸류체인과</a:t>
                      </a:r>
                      <a:r>
                        <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 소비자 </a:t>
                      </a:r>
                      <a:r>
                        <a:rPr lang="en-US" altLang="ko-KR"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Pain Point</a:t>
                      </a:r>
                      <a:endPar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13</a:t>
                      </a: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2547168180"/>
                  </a:ext>
                </a:extLst>
              </a:tr>
              <a:tr h="748254">
                <a:tc>
                  <a:txBody>
                    <a:bodyPr/>
                    <a:lstStyle/>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전기차 충전 인프라 시장의 </a:t>
                      </a:r>
                      <a:r>
                        <a:rPr kumimoji="0" lang="ko-KR" altLang="en-US" sz="1100" b="0" i="0" u="none" strike="noStrike" kern="1200" cap="none" spc="0" normalizeH="0" baseline="0" dirty="0" err="1">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밸류체인</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구성</a:t>
                      </a: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참고</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지역 및 충전 속도에 따른 충전기 표준 규격</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전기차 충전 인프라 이용자의 불편사항</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(Pain Point)</a:t>
                      </a: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전기차 충전 인프라 시장 선점을 위한 핵심 질문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3</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가지 </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txBody>
                  <a:tcPr marL="180000" marR="45720" marT="72000" marB="144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13</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15</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16</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18 </a:t>
                      </a:r>
                    </a:p>
                  </a:txBody>
                  <a:tcPr marL="0" marR="252000" marT="72000" marB="144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8048381"/>
                  </a:ext>
                </a:extLst>
              </a:tr>
              <a:tr h="317502">
                <a:tc>
                  <a:txBody>
                    <a:bodyPr/>
                    <a:lstStyle/>
                    <a:p>
                      <a:pPr defTabSz="495285" latinLnBrk="1"/>
                      <a:r>
                        <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충전 인프라 시장 선점을 위해 선결되어야 할 질문  </a:t>
                      </a: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US"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20</a:t>
                      </a:r>
                      <a:endPar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endParaRP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690808232"/>
                  </a:ext>
                </a:extLst>
              </a:tr>
              <a:tr h="1066513">
                <a:tc>
                  <a:txBody>
                    <a:bodyPr/>
                    <a:lstStyle/>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핵심 질문과 충전 인프라 생태계 내 주요 참여자 간 연관관계 </a:t>
                      </a: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① 어떤 충전소를 어디에 구축할 것인가</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② 충전 인프라에 대한 소비자의 불안을 어떻게 개선할 것인가</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③ 충전 관련 서비스를 통해 고객의 충전소 이용을 촉진하려면</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p>
                  </a:txBody>
                  <a:tcPr marL="180000" marR="45720" marT="72000" marB="144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20</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22</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27</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33</a:t>
                      </a:r>
                    </a:p>
                  </a:txBody>
                  <a:tcPr marL="0" marR="252000" marT="72000" marB="144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3361689964"/>
                  </a:ext>
                </a:extLst>
              </a:tr>
            </a:tbl>
          </a:graphicData>
        </a:graphic>
      </p:graphicFrame>
      <p:sp>
        <p:nvSpPr>
          <p:cNvPr id="4" name="TextBox 3">
            <a:extLst>
              <a:ext uri="{FF2B5EF4-FFF2-40B4-BE49-F238E27FC236}">
                <a16:creationId xmlns:a16="http://schemas.microsoft.com/office/drawing/2014/main" id="{CFB7D9B3-0536-4315-B085-F9A92640D7A0}"/>
              </a:ext>
            </a:extLst>
          </p:cNvPr>
          <p:cNvSpPr txBox="1"/>
          <p:nvPr/>
        </p:nvSpPr>
        <p:spPr>
          <a:xfrm>
            <a:off x="620713" y="672331"/>
            <a:ext cx="2103140" cy="923330"/>
          </a:xfrm>
          <a:prstGeom prst="rect">
            <a:avLst/>
          </a:prstGeom>
          <a:noFill/>
        </p:spPr>
        <p:txBody>
          <a:bodyPr wrap="none" lIns="0" tIns="0" rIns="0" bIns="0" rtlCol="0">
            <a:spAutoFit/>
          </a:bodyPr>
          <a:lstStyle/>
          <a:p>
            <a:r>
              <a:rPr lang="en-US" altLang="ko-KR" sz="6000">
                <a:ln>
                  <a:solidFill>
                    <a:schemeClr val="tx2">
                      <a:alpha val="0"/>
                    </a:schemeClr>
                  </a:solidFill>
                </a:ln>
                <a:solidFill>
                  <a:schemeClr val="tx2"/>
                </a:solidFill>
                <a:latin typeface="KPMG Bold" panose="020B0803030202040204" pitchFamily="34" charset="0"/>
                <a:ea typeface="KoPub돋움체 Medium" panose="02020603020101020101" pitchFamily="18" charset="-127"/>
              </a:rPr>
              <a:t>Contents</a:t>
            </a:r>
            <a:endParaRPr lang="ko-KR" altLang="en-US" sz="6000">
              <a:ln>
                <a:solidFill>
                  <a:schemeClr val="tx2">
                    <a:alpha val="0"/>
                  </a:schemeClr>
                </a:solidFill>
              </a:ln>
              <a:solidFill>
                <a:schemeClr val="tx2"/>
              </a:solidFill>
              <a:latin typeface="KPMG Bold" panose="020B0803030202040204" pitchFamily="34" charset="0"/>
              <a:ea typeface="KoPub돋움체 Medium" panose="02020603020101020101" pitchFamily="18" charset="-127"/>
            </a:endParaRPr>
          </a:p>
        </p:txBody>
      </p:sp>
    </p:spTree>
    <p:extLst>
      <p:ext uri="{BB962C8B-B14F-4D97-AF65-F5344CB8AC3E}">
        <p14:creationId xmlns:p14="http://schemas.microsoft.com/office/powerpoint/2010/main" val="3164676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더불어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운영사는 전기차 운전자들이 충전소 이용에 불편함이 없도록 충전소를 관리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운영하고자 노력한다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운전자들이 충전소를 이용하면서 불편함을 느끼는 사례 중 하나는 충전이 완료된 차량이 계속 충전 자리에 세워져 있을 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테슬라는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이런 상황을 방지하기 위하여 소비자 행동을 제한하는 조치를 취하고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테슬라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수퍼차저에서</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소비자가 정해 높은 충전용량에 대해 충전이 완료된 상태로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분 경과 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테슬라는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그 차량에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패널티</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요금을 부과한다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이에 따라 대부분의 소비자는 충전 완료 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분 내에 커넥터를 분리해야 한다는 생각을 하게 되므로 앞서 언급한 불편한 사례를 최소화할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이러한 운영 정책은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수퍼차저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고객으로 하여금 충전소 이용이 편리하다는 생각을 갖게 할 뿐만 아니라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 자리의 회전율을 제고하게 함으로써 기업의 수익도 증대 시킨다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마지막으로 충전소 운영사는 고객이 충전 서비스 이용에 투입하는 시간이나 비용을 절감하도록 함으로써 긍정적인 경험을 제공하고자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비용의 경우 국가별 전력 요금제와 정책에 따라 가변적이다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충전 서비스 유형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초급속</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급속</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과 충전소 운영사에 따라서도 다르다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따라서 충전소 운영사는 고객이 실제로 지불하는 비용보다는 충전 서비스 이용에 투입하는 시간을 보다 가치 있게 하려고 노력한다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이를 통해 고객의 기회비용 수준을 떨어트릴 수 있기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국내 기업인 채비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en-US" altLang="ko-KR" sz="1050" dirty="0" err="1">
                <a:ln>
                  <a:solidFill>
                    <a:schemeClr val="accent1">
                      <a:alpha val="0"/>
                    </a:schemeClr>
                  </a:solidFill>
                </a:ln>
                <a:latin typeface="KoPub돋움체 Medium" panose="02020603020101020101" pitchFamily="18" charset="-127"/>
                <a:ea typeface="KoPub돋움체 Medium" panose="02020603020101020101" pitchFamily="18" charset="-127"/>
              </a:rPr>
              <a:t>Chaevi</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고객이 충전 서비스에 투입하는 시간을 최소화 시키고자 자사 앱을 통해 충전기를 예약할 수 있는 서비스인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선점하기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기능을 선보였다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앱과 전기차 충전기가 연동되어 있어서 운전자는 목적지까지의 경로 상에서 충전이 가능한 충전기를 찾고 선점함으로써 충전소에서 보내는 시간을 최소화한다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채비는 이러한 충전 선점 시스템으로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CES 2023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혁신상을 수상하기도 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설명의 편의성을 위해 충전 인프라에 대한 소비자 불안을 감축시키는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방향별</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개의 사례를 들었으나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모든 사례가 전반적인 충전 인프라 개선을 위한 예시이므로 현재 연결된 방향 외 다른 방향과도 연계 가능하다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다만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본 보고서에서는 가장 직접적인 연관 관계가 있는 방향과 사례를 연계하여 설명하고자 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200505"/>
            <a:ext cx="1813778" cy="2618206"/>
            <a:chOff x="162169" y="1816262"/>
            <a:chExt cx="1813778" cy="2618206"/>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23413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err="1">
                  <a:solidFill>
                    <a:schemeClr val="accent4"/>
                  </a:solidFill>
                </a:rPr>
                <a:t>테슬라는</a:t>
              </a:r>
              <a:r>
                <a:rPr lang="ko-KR" altLang="en-US" spc="-20" dirty="0">
                  <a:solidFill>
                    <a:schemeClr val="accent4"/>
                  </a:solidFill>
                </a:rPr>
                <a:t> 충전소 이용에 불편함이 없도록 완충 차량이 방치될 경우 </a:t>
              </a:r>
              <a:r>
                <a:rPr lang="ko-KR" altLang="en-US" spc="-20" dirty="0" err="1">
                  <a:solidFill>
                    <a:schemeClr val="accent4"/>
                  </a:solidFill>
                </a:rPr>
                <a:t>패널티</a:t>
              </a:r>
              <a:r>
                <a:rPr lang="ko-KR" altLang="en-US" spc="-20" dirty="0">
                  <a:solidFill>
                    <a:schemeClr val="accent4"/>
                  </a:solidFill>
                </a:rPr>
                <a:t> 요금을 부과함으로써 이용 편의성 개선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5252034"/>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 name="그룹 1">
            <a:extLst>
              <a:ext uri="{FF2B5EF4-FFF2-40B4-BE49-F238E27FC236}">
                <a16:creationId xmlns:a16="http://schemas.microsoft.com/office/drawing/2014/main" id="{A7A44E32-672C-E11F-5340-171175BD8E37}"/>
              </a:ext>
            </a:extLst>
          </p:cNvPr>
          <p:cNvGrpSpPr/>
          <p:nvPr/>
        </p:nvGrpSpPr>
        <p:grpSpPr>
          <a:xfrm>
            <a:off x="168265" y="3887759"/>
            <a:ext cx="1813778" cy="2618206"/>
            <a:chOff x="162169" y="1816262"/>
            <a:chExt cx="1813778" cy="2618206"/>
          </a:xfrm>
        </p:grpSpPr>
        <p:sp>
          <p:nvSpPr>
            <p:cNvPr id="3" name="TextBox 2">
              <a:extLst>
                <a:ext uri="{FF2B5EF4-FFF2-40B4-BE49-F238E27FC236}">
                  <a16:creationId xmlns:a16="http://schemas.microsoft.com/office/drawing/2014/main" id="{23C237EE-C1F6-3FB1-64BE-6656F4CBE081}"/>
                </a:ext>
              </a:extLst>
            </p:cNvPr>
            <p:cNvSpPr txBox="1"/>
            <p:nvPr/>
          </p:nvSpPr>
          <p:spPr>
            <a:xfrm>
              <a:off x="1427843" y="323413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4" name="TextBox 3">
              <a:extLst>
                <a:ext uri="{FF2B5EF4-FFF2-40B4-BE49-F238E27FC236}">
                  <a16:creationId xmlns:a16="http://schemas.microsoft.com/office/drawing/2014/main" id="{803985BF-C476-261D-6F74-A222174ABEA9}"/>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5" name="TextBox 4">
              <a:extLst>
                <a:ext uri="{FF2B5EF4-FFF2-40B4-BE49-F238E27FC236}">
                  <a16:creationId xmlns:a16="http://schemas.microsoft.com/office/drawing/2014/main" id="{D78CE1DD-A640-9DDB-AD86-1FC44EED3085}"/>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채비는 고객이 차량 충전에 투입하는 시간을 아끼게끔 </a:t>
              </a:r>
              <a:r>
                <a:rPr lang="en-US" altLang="ko-KR" spc="-20" dirty="0">
                  <a:solidFill>
                    <a:schemeClr val="accent4"/>
                  </a:solidFill>
                </a:rPr>
                <a:t>‘</a:t>
              </a:r>
              <a:r>
                <a:rPr lang="ko-KR" altLang="en-US" spc="-20" dirty="0">
                  <a:solidFill>
                    <a:schemeClr val="accent4"/>
                  </a:solidFill>
                </a:rPr>
                <a:t>선점하기</a:t>
              </a:r>
              <a:r>
                <a:rPr lang="en-US" altLang="ko-KR" spc="-20" dirty="0">
                  <a:solidFill>
                    <a:schemeClr val="accent4"/>
                  </a:solidFill>
                </a:rPr>
                <a:t>’ </a:t>
              </a:r>
              <a:r>
                <a:rPr lang="ko-KR" altLang="en-US" spc="-20" dirty="0">
                  <a:solidFill>
                    <a:schemeClr val="accent4"/>
                  </a:solidFill>
                </a:rPr>
                <a:t>기능을 선보여</a:t>
              </a:r>
              <a:r>
                <a:rPr lang="en-US" altLang="ko-KR" spc="-20" dirty="0">
                  <a:solidFill>
                    <a:schemeClr val="accent4"/>
                  </a:solidFill>
                </a:rPr>
                <a:t>… </a:t>
              </a:r>
              <a:r>
                <a:rPr lang="ko-KR" altLang="en-US" spc="-20" dirty="0">
                  <a:solidFill>
                    <a:schemeClr val="accent4"/>
                  </a:solidFill>
                </a:rPr>
                <a:t>이를 통해 고객의 기회비용 수준 절감 달성 </a:t>
              </a:r>
              <a:endParaRPr lang="en-US" altLang="ko-KR" spc="-20" dirty="0">
                <a:solidFill>
                  <a:schemeClr val="accent4"/>
                </a:solidFill>
              </a:endParaRPr>
            </a:p>
          </p:txBody>
        </p:sp>
      </p:grpSp>
      <p:pic>
        <p:nvPicPr>
          <p:cNvPr id="7" name="그림 6" descr="텍스트, 스크린샷, 비눗방울, 예술이(가) 표시된 사진&#10;&#10;자동 생성된 설명">
            <a:extLst>
              <a:ext uri="{FF2B5EF4-FFF2-40B4-BE49-F238E27FC236}">
                <a16:creationId xmlns:a16="http://schemas.microsoft.com/office/drawing/2014/main" id="{D6A27BDA-8208-0E5B-6F17-BD441F16DD39}"/>
              </a:ext>
            </a:extLst>
          </p:cNvPr>
          <p:cNvPicPr>
            <a:picLocks noChangeAspect="1"/>
          </p:cNvPicPr>
          <p:nvPr/>
        </p:nvPicPr>
        <p:blipFill>
          <a:blip r:embed="rId3"/>
          <a:stretch>
            <a:fillRect/>
          </a:stretch>
        </p:blipFill>
        <p:spPr>
          <a:xfrm>
            <a:off x="333375" y="6838145"/>
            <a:ext cx="6191250" cy="2147105"/>
          </a:xfrm>
          <a:prstGeom prst="rect">
            <a:avLst/>
          </a:prstGeom>
        </p:spPr>
      </p:pic>
    </p:spTree>
    <p:extLst>
      <p:ext uri="{BB962C8B-B14F-4D97-AF65-F5344CB8AC3E}">
        <p14:creationId xmlns:p14="http://schemas.microsoft.com/office/powerpoint/2010/main" val="3768662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8" name="사각형: 둥근 모서리 57">
            <a:extLst>
              <a:ext uri="{FF2B5EF4-FFF2-40B4-BE49-F238E27FC236}">
                <a16:creationId xmlns:a16="http://schemas.microsoft.com/office/drawing/2014/main" id="{8D997C8B-64AD-48DD-823A-BD585A29CA03}"/>
              </a:ext>
            </a:extLst>
          </p:cNvPr>
          <p:cNvSpPr/>
          <p:nvPr/>
        </p:nvSpPr>
        <p:spPr>
          <a:xfrm>
            <a:off x="333375" y="706438"/>
            <a:ext cx="6191250" cy="8531225"/>
          </a:xfrm>
          <a:prstGeom prst="roundRect">
            <a:avLst>
              <a:gd name="adj" fmla="val 332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E5E5E5"/>
              </a:solidFill>
              <a:effectLst/>
              <a:uLnTx/>
              <a:uFillTx/>
              <a:latin typeface="Calibri"/>
              <a:ea typeface="맑은 고딕" panose="020B0503020000020004" pitchFamily="50" charset="-127"/>
              <a:cs typeface="+mn-cs"/>
            </a:endParaRPr>
          </a:p>
        </p:txBody>
      </p:sp>
      <p:sp>
        <p:nvSpPr>
          <p:cNvPr id="9" name="직사각형 8">
            <a:extLst>
              <a:ext uri="{FF2B5EF4-FFF2-40B4-BE49-F238E27FC236}">
                <a16:creationId xmlns:a16="http://schemas.microsoft.com/office/drawing/2014/main" id="{BB377CC5-7AA8-9029-64E7-ED300684C621}"/>
              </a:ext>
            </a:extLst>
          </p:cNvPr>
          <p:cNvSpPr/>
          <p:nvPr/>
        </p:nvSpPr>
        <p:spPr>
          <a:xfrm>
            <a:off x="568412" y="1762627"/>
            <a:ext cx="5734131" cy="34318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spcAft>
                <a:spcPts val="600"/>
              </a:spcAft>
              <a:buClrTx/>
              <a:buSzTx/>
              <a:buFontTx/>
              <a:buNone/>
              <a:tabLst/>
              <a:defRPr/>
            </a:pPr>
            <a:endParaRPr kumimoji="0" lang="en-US" altLang="ko-KR"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 name="직사각형 9">
            <a:extLst>
              <a:ext uri="{FF2B5EF4-FFF2-40B4-BE49-F238E27FC236}">
                <a16:creationId xmlns:a16="http://schemas.microsoft.com/office/drawing/2014/main" id="{B344B337-9843-3471-05F9-4CA04F5149B3}"/>
              </a:ext>
            </a:extLst>
          </p:cNvPr>
          <p:cNvSpPr/>
          <p:nvPr/>
        </p:nvSpPr>
        <p:spPr>
          <a:xfrm>
            <a:off x="568412" y="5371309"/>
            <a:ext cx="5734131" cy="34318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spcAft>
                <a:spcPts val="600"/>
              </a:spcAft>
              <a:buClrTx/>
              <a:buSzTx/>
              <a:buFontTx/>
              <a:buNone/>
              <a:tabLst/>
              <a:defRPr/>
            </a:pPr>
            <a:endParaRPr kumimoji="0" lang="en-US" altLang="ko-KR"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 name="직사각형 5">
            <a:extLst>
              <a:ext uri="{FF2B5EF4-FFF2-40B4-BE49-F238E27FC236}">
                <a16:creationId xmlns:a16="http://schemas.microsoft.com/office/drawing/2014/main" id="{13ACF5D2-D9D0-5F22-0233-0CBD0431535A}"/>
              </a:ext>
            </a:extLst>
          </p:cNvPr>
          <p:cNvSpPr/>
          <p:nvPr/>
        </p:nvSpPr>
        <p:spPr>
          <a:xfrm>
            <a:off x="666730" y="2176461"/>
            <a:ext cx="2725198" cy="29330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buClrTx/>
              <a:buSzTx/>
              <a:buFontTx/>
              <a:buNone/>
              <a:tabLst/>
              <a:defRPr/>
            </a:pP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롯데그룹은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2025</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년까지 충전 인프라를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1</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만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3</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천 기</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그룹 내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9</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천 기</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대외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4</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천 기</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로 확대하고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2030</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년까지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3</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만 기</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그룹 내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2</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만 기</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대외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1</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만 기</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까지 늘릴 계획이다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이러한 계획의 중심에는 롯데정보통신의 자회사인 </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EVSIS</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가 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p>
          <a:p>
            <a:pPr marL="0" marR="0" lvl="0" indent="0" algn="just" defTabSz="914400" rtl="0" eaLnBrk="1" fontAlgn="auto" latinLnBrk="0" hangingPunct="1">
              <a:lnSpc>
                <a:spcPct val="125000"/>
              </a:lnSpc>
              <a:spcBef>
                <a:spcPts val="600"/>
              </a:spcBef>
              <a:buClrTx/>
              <a:buSzTx/>
              <a:buFontTx/>
              <a:buNone/>
              <a:tabLst/>
              <a:defRPr/>
            </a:pP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EVSIS</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는 전기차 충전 인프라 시장에서 경쟁사 대비 우위를 차지하기 위해 소비자의 충전소 접근성을 개선한다는 전략이다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이를 위해 도심 내 충전소 부지 확보가 필요하다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EVSIS</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는 그룹사 핵심 부지를 활용한다는 계획이다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롯데백화점</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롯데마트</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롯데슈퍼</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롯데호텔</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&amp;</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리조트</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롯데월드</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롯데물산</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롯데케미칼</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롯데제과</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롯데로지스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롯데렌탈이</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확보한 전국 도심 거점을 활용하면</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16.7</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만 개의 충전 인프라 거점을 확보할 수 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p>
          <a:p>
            <a:pPr marL="0" marR="0" lvl="0" indent="0" algn="just" defTabSz="914400" rtl="0" eaLnBrk="1" fontAlgn="auto" latinLnBrk="0" hangingPunct="1">
              <a:lnSpc>
                <a:spcPct val="125000"/>
              </a:lnSpc>
              <a:spcBef>
                <a:spcPts val="600"/>
              </a:spcBef>
              <a:buClrTx/>
              <a:buSzTx/>
              <a:buFontTx/>
              <a:buNone/>
              <a:tabLst/>
              <a:defRPr/>
            </a:pPr>
            <a:endPar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3" name="직사각형 12">
            <a:extLst>
              <a:ext uri="{FF2B5EF4-FFF2-40B4-BE49-F238E27FC236}">
                <a16:creationId xmlns:a16="http://schemas.microsoft.com/office/drawing/2014/main" id="{EE38C7DB-7418-FAB1-FEFE-A11A708815DD}"/>
              </a:ext>
            </a:extLst>
          </p:cNvPr>
          <p:cNvSpPr/>
          <p:nvPr/>
        </p:nvSpPr>
        <p:spPr>
          <a:xfrm>
            <a:off x="620713" y="1753629"/>
            <a:ext cx="5616576" cy="331217"/>
          </a:xfrm>
          <a:prstGeom prst="rect">
            <a:avLst/>
          </a:prstGeom>
          <a:solidFill>
            <a:srgbClr val="E1F7FF">
              <a:alpha val="50000"/>
            </a:srgbClr>
          </a:solidFill>
          <a:ln>
            <a:solidFill>
              <a:srgbClr val="ACEAFF">
                <a:alpha val="7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1200" b="1" dirty="0">
                <a:ln>
                  <a:solidFill>
                    <a:srgbClr val="005EB8">
                      <a:alpha val="0"/>
                    </a:srgbClr>
                  </a:solidFill>
                </a:ln>
                <a:solidFill>
                  <a:schemeClr val="tx1"/>
                </a:solidFill>
                <a:latin typeface="KoPub돋움체 Medium" panose="02020603020101020101" pitchFamily="18" charset="-127"/>
                <a:ea typeface="KoPub돋움체 Medium" panose="02020603020101020101" pitchFamily="18" charset="-127"/>
              </a:rPr>
              <a:t>소비자의 충전소 접근성을 개선하는 </a:t>
            </a:r>
            <a:r>
              <a:rPr lang="en-US" altLang="ko-KR" sz="1200" b="1" dirty="0">
                <a:ln>
                  <a:solidFill>
                    <a:srgbClr val="005EB8">
                      <a:alpha val="0"/>
                    </a:srgbClr>
                  </a:solidFill>
                </a:ln>
                <a:solidFill>
                  <a:schemeClr val="tx1"/>
                </a:solidFill>
                <a:latin typeface="KoPub돋움체 Medium" panose="02020603020101020101" pitchFamily="18" charset="-127"/>
                <a:ea typeface="KoPub돋움체 Medium" panose="02020603020101020101" pitchFamily="18" charset="-127"/>
              </a:rPr>
              <a:t>EVSIS(</a:t>
            </a:r>
            <a:r>
              <a:rPr lang="ko-KR" altLang="en-US" sz="1200" b="1" dirty="0">
                <a:ln>
                  <a:solidFill>
                    <a:srgbClr val="005EB8">
                      <a:alpha val="0"/>
                    </a:srgbClr>
                  </a:solidFill>
                </a:ln>
                <a:solidFill>
                  <a:schemeClr val="tx1"/>
                </a:solidFill>
                <a:latin typeface="KoPub돋움체 Medium" panose="02020603020101020101" pitchFamily="18" charset="-127"/>
                <a:ea typeface="KoPub돋움체 Medium" panose="02020603020101020101" pitchFamily="18" charset="-127"/>
              </a:rPr>
              <a:t>舊 중앙제어</a:t>
            </a:r>
            <a:r>
              <a:rPr lang="en-US" altLang="ko-KR" sz="1200" b="1" dirty="0">
                <a:ln>
                  <a:solidFill>
                    <a:srgbClr val="005EB8">
                      <a:alpha val="0"/>
                    </a:srgbClr>
                  </a:solidFill>
                </a:ln>
                <a:solidFill>
                  <a:schemeClr val="tx1"/>
                </a:solidFill>
                <a:latin typeface="KoPub돋움체 Medium" panose="02020603020101020101" pitchFamily="18" charset="-127"/>
                <a:ea typeface="KoPub돋움체 Medium" panose="02020603020101020101" pitchFamily="18" charset="-127"/>
              </a:rPr>
              <a:t>)</a:t>
            </a:r>
            <a:endParaRPr lang="ko-KR" altLang="en-US" sz="1200" b="1" dirty="0">
              <a:ln>
                <a:solidFill>
                  <a:srgbClr val="005EB8">
                    <a:alpha val="0"/>
                  </a:srgb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4" name="직사각형 13">
            <a:extLst>
              <a:ext uri="{FF2B5EF4-FFF2-40B4-BE49-F238E27FC236}">
                <a16:creationId xmlns:a16="http://schemas.microsoft.com/office/drawing/2014/main" id="{6AF5874B-3FC5-36A7-4AA9-39F3062CE040}"/>
              </a:ext>
            </a:extLst>
          </p:cNvPr>
          <p:cNvSpPr/>
          <p:nvPr/>
        </p:nvSpPr>
        <p:spPr>
          <a:xfrm>
            <a:off x="620713" y="5520091"/>
            <a:ext cx="5616575" cy="331217"/>
          </a:xfrm>
          <a:prstGeom prst="rect">
            <a:avLst/>
          </a:prstGeom>
          <a:solidFill>
            <a:srgbClr val="E1F7FF">
              <a:alpha val="50000"/>
            </a:srgbClr>
          </a:solidFill>
          <a:ln>
            <a:solidFill>
              <a:srgbClr val="ACEAFF">
                <a:alpha val="7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ko-KR" altLang="en-US" sz="1200" b="1" dirty="0" err="1">
                <a:ln>
                  <a:solidFill>
                    <a:srgbClr val="005EB8">
                      <a:alpha val="0"/>
                    </a:srgbClr>
                  </a:solidFill>
                </a:ln>
                <a:solidFill>
                  <a:schemeClr val="tx1"/>
                </a:solidFill>
                <a:latin typeface="KoPub돋움체 Medium" panose="02020603020101020101" pitchFamily="18" charset="-127"/>
                <a:ea typeface="KoPub돋움체 Medium" panose="02020603020101020101" pitchFamily="18" charset="-127"/>
              </a:rPr>
              <a:t>초급속</a:t>
            </a:r>
            <a:r>
              <a:rPr lang="ko-KR" altLang="en-US" sz="1200" b="1" dirty="0">
                <a:ln>
                  <a:solidFill>
                    <a:srgbClr val="005EB8">
                      <a:alpha val="0"/>
                    </a:srgbClr>
                  </a:solidFill>
                </a:ln>
                <a:solidFill>
                  <a:schemeClr val="tx1"/>
                </a:solidFill>
                <a:latin typeface="KoPub돋움체 Medium" panose="02020603020101020101" pitchFamily="18" charset="-127"/>
                <a:ea typeface="KoPub돋움체 Medium" panose="02020603020101020101" pitchFamily="18" charset="-127"/>
              </a:rPr>
              <a:t> 충전기 기반 편의성을 제고하는 </a:t>
            </a:r>
            <a:r>
              <a:rPr lang="en-US" altLang="ko-KR" sz="1200" b="1" dirty="0">
                <a:ln>
                  <a:solidFill>
                    <a:srgbClr val="005EB8">
                      <a:alpha val="0"/>
                    </a:srgbClr>
                  </a:solidFill>
                </a:ln>
                <a:solidFill>
                  <a:schemeClr val="tx1"/>
                </a:solidFill>
                <a:latin typeface="KoPub돋움체 Medium" panose="02020603020101020101" pitchFamily="18" charset="-127"/>
                <a:ea typeface="KoPub돋움체 Medium" panose="02020603020101020101" pitchFamily="18" charset="-127"/>
              </a:rPr>
              <a:t>SK</a:t>
            </a:r>
            <a:r>
              <a:rPr lang="ko-KR" altLang="en-US" sz="1200" b="1" dirty="0" err="1">
                <a:ln>
                  <a:solidFill>
                    <a:srgbClr val="005EB8">
                      <a:alpha val="0"/>
                    </a:srgbClr>
                  </a:solidFill>
                </a:ln>
                <a:solidFill>
                  <a:schemeClr val="tx1"/>
                </a:solidFill>
                <a:latin typeface="KoPub돋움체 Medium" panose="02020603020101020101" pitchFamily="18" charset="-127"/>
                <a:ea typeface="KoPub돋움체 Medium" panose="02020603020101020101" pitchFamily="18" charset="-127"/>
              </a:rPr>
              <a:t>시그넷</a:t>
            </a:r>
            <a:r>
              <a:rPr lang="ko-KR" altLang="en-US" sz="1200" b="1" dirty="0">
                <a:ln>
                  <a:solidFill>
                    <a:srgbClr val="005EB8">
                      <a:alpha val="0"/>
                    </a:srgbClr>
                  </a:solidFill>
                </a:ln>
                <a:solidFill>
                  <a:schemeClr val="tx1"/>
                </a:solidFill>
                <a:latin typeface="KoPub돋움체 Medium" panose="02020603020101020101" pitchFamily="18" charset="-127"/>
                <a:ea typeface="KoPub돋움체 Medium" panose="02020603020101020101" pitchFamily="18" charset="-127"/>
              </a:rPr>
              <a:t> </a:t>
            </a:r>
          </a:p>
        </p:txBody>
      </p:sp>
      <p:grpSp>
        <p:nvGrpSpPr>
          <p:cNvPr id="20" name="그룹 19">
            <a:extLst>
              <a:ext uri="{FF2B5EF4-FFF2-40B4-BE49-F238E27FC236}">
                <a16:creationId xmlns:a16="http://schemas.microsoft.com/office/drawing/2014/main" id="{DB82C79B-3729-4ABB-A956-1637785525BE}"/>
              </a:ext>
            </a:extLst>
          </p:cNvPr>
          <p:cNvGrpSpPr/>
          <p:nvPr/>
        </p:nvGrpSpPr>
        <p:grpSpPr>
          <a:xfrm>
            <a:off x="3590389" y="2506991"/>
            <a:ext cx="2566571" cy="2448181"/>
            <a:chOff x="3595184" y="2334303"/>
            <a:chExt cx="2504102" cy="3264270"/>
          </a:xfrm>
          <a:solidFill>
            <a:schemeClr val="accent3">
              <a:lumMod val="10000"/>
              <a:lumOff val="90000"/>
            </a:schemeClr>
          </a:solidFill>
        </p:grpSpPr>
        <p:sp>
          <p:nvSpPr>
            <p:cNvPr id="2" name="직사각형 1">
              <a:extLst>
                <a:ext uri="{FF2B5EF4-FFF2-40B4-BE49-F238E27FC236}">
                  <a16:creationId xmlns:a16="http://schemas.microsoft.com/office/drawing/2014/main" id="{3048E16E-C243-E7E3-C11C-4A0A8999CC79}"/>
                </a:ext>
              </a:extLst>
            </p:cNvPr>
            <p:cNvSpPr/>
            <p:nvPr/>
          </p:nvSpPr>
          <p:spPr>
            <a:xfrm>
              <a:off x="3595184" y="2334303"/>
              <a:ext cx="1210962" cy="569535"/>
            </a:xfrm>
            <a:prstGeom prst="rect">
              <a:avLst/>
            </a:prstGeom>
            <a:solidFill>
              <a:srgbClr val="173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50"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롯데백화점 </a:t>
              </a:r>
              <a:endParaRPr lang="en-US" altLang="ko-KR" sz="1050"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endParaRPr>
            </a:p>
            <a:p>
              <a:pPr algn="ctr"/>
              <a:r>
                <a:rPr lang="en-US" altLang="ko-KR" sz="1050"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8</a:t>
              </a:r>
              <a:r>
                <a:rPr lang="ko-KR" altLang="en-US" sz="1050"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만 대</a:t>
              </a:r>
            </a:p>
          </p:txBody>
        </p:sp>
        <p:sp>
          <p:nvSpPr>
            <p:cNvPr id="3" name="직사각형 2">
              <a:extLst>
                <a:ext uri="{FF2B5EF4-FFF2-40B4-BE49-F238E27FC236}">
                  <a16:creationId xmlns:a16="http://schemas.microsoft.com/office/drawing/2014/main" id="{2BD6DF11-8751-2713-CB00-B740E226409C}"/>
                </a:ext>
              </a:extLst>
            </p:cNvPr>
            <p:cNvSpPr/>
            <p:nvPr/>
          </p:nvSpPr>
          <p:spPr>
            <a:xfrm>
              <a:off x="4888324" y="2334303"/>
              <a:ext cx="1210962" cy="569534"/>
            </a:xfrm>
            <a:prstGeom prst="rect">
              <a:avLst/>
            </a:prstGeom>
            <a:solidFill>
              <a:srgbClr val="1E49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50"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롯데마트</a:t>
              </a:r>
              <a:endParaRPr lang="en-US" altLang="ko-KR" sz="1050"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endParaRPr>
            </a:p>
            <a:p>
              <a:pPr algn="ctr"/>
              <a:r>
                <a:rPr lang="en-US" altLang="ko-KR" sz="1050"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6</a:t>
              </a:r>
              <a:r>
                <a:rPr lang="ko-KR" altLang="en-US" sz="1050"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만 대</a:t>
              </a:r>
            </a:p>
          </p:txBody>
        </p:sp>
        <p:sp>
          <p:nvSpPr>
            <p:cNvPr id="4" name="직사각형 3">
              <a:extLst>
                <a:ext uri="{FF2B5EF4-FFF2-40B4-BE49-F238E27FC236}">
                  <a16:creationId xmlns:a16="http://schemas.microsoft.com/office/drawing/2014/main" id="{2FEACC69-6D42-6B28-28DA-93477EDBD564}"/>
                </a:ext>
              </a:extLst>
            </p:cNvPr>
            <p:cNvSpPr/>
            <p:nvPr/>
          </p:nvSpPr>
          <p:spPr>
            <a:xfrm>
              <a:off x="3595184" y="3011045"/>
              <a:ext cx="1210962" cy="569534"/>
            </a:xfrm>
            <a:prstGeom prst="rect">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50" dirty="0" err="1">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롯데케미칼</a:t>
              </a:r>
              <a:endPar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4</a:t>
              </a: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천 대</a:t>
              </a:r>
            </a:p>
          </p:txBody>
        </p:sp>
        <p:sp>
          <p:nvSpPr>
            <p:cNvPr id="8" name="직사각형 7">
              <a:extLst>
                <a:ext uri="{FF2B5EF4-FFF2-40B4-BE49-F238E27FC236}">
                  <a16:creationId xmlns:a16="http://schemas.microsoft.com/office/drawing/2014/main" id="{06245AB5-294A-EE18-B1F0-9BAFC850D0BB}"/>
                </a:ext>
              </a:extLst>
            </p:cNvPr>
            <p:cNvSpPr/>
            <p:nvPr/>
          </p:nvSpPr>
          <p:spPr>
            <a:xfrm>
              <a:off x="4888324" y="3011045"/>
              <a:ext cx="1210962" cy="569535"/>
            </a:xfrm>
            <a:prstGeom prst="rect">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롯데물산</a:t>
              </a:r>
              <a:endPar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3</a:t>
              </a: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천 대</a:t>
              </a:r>
            </a:p>
          </p:txBody>
        </p:sp>
        <p:sp>
          <p:nvSpPr>
            <p:cNvPr id="11" name="직사각형 10">
              <a:extLst>
                <a:ext uri="{FF2B5EF4-FFF2-40B4-BE49-F238E27FC236}">
                  <a16:creationId xmlns:a16="http://schemas.microsoft.com/office/drawing/2014/main" id="{A6805371-730B-833E-57BA-AD424AA5C2C0}"/>
                </a:ext>
              </a:extLst>
            </p:cNvPr>
            <p:cNvSpPr/>
            <p:nvPr/>
          </p:nvSpPr>
          <p:spPr>
            <a:xfrm>
              <a:off x="3595184" y="3687787"/>
              <a:ext cx="1210962" cy="569535"/>
            </a:xfrm>
            <a:prstGeom prst="rect">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롯데월드</a:t>
              </a:r>
              <a:endPar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3</a:t>
              </a: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천 대</a:t>
              </a:r>
            </a:p>
          </p:txBody>
        </p:sp>
        <p:sp>
          <p:nvSpPr>
            <p:cNvPr id="12" name="직사각형 11">
              <a:extLst>
                <a:ext uri="{FF2B5EF4-FFF2-40B4-BE49-F238E27FC236}">
                  <a16:creationId xmlns:a16="http://schemas.microsoft.com/office/drawing/2014/main" id="{1286FF6C-0FAC-779A-F343-1BC2C206CCD7}"/>
                </a:ext>
              </a:extLst>
            </p:cNvPr>
            <p:cNvSpPr/>
            <p:nvPr/>
          </p:nvSpPr>
          <p:spPr>
            <a:xfrm>
              <a:off x="4888324" y="3687787"/>
              <a:ext cx="1210962" cy="569535"/>
            </a:xfrm>
            <a:prstGeom prst="rect">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롯데호텔</a:t>
              </a:r>
              <a:r>
                <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&amp;</a:t>
              </a: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리조트</a:t>
              </a:r>
              <a:endPar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2</a:t>
              </a: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천 대</a:t>
              </a:r>
            </a:p>
          </p:txBody>
        </p:sp>
        <p:sp>
          <p:nvSpPr>
            <p:cNvPr id="16" name="직사각형 15">
              <a:extLst>
                <a:ext uri="{FF2B5EF4-FFF2-40B4-BE49-F238E27FC236}">
                  <a16:creationId xmlns:a16="http://schemas.microsoft.com/office/drawing/2014/main" id="{D298DBA0-492D-88ED-28D8-BE0EA7EEF298}"/>
                </a:ext>
              </a:extLst>
            </p:cNvPr>
            <p:cNvSpPr/>
            <p:nvPr/>
          </p:nvSpPr>
          <p:spPr>
            <a:xfrm>
              <a:off x="3595184" y="4364529"/>
              <a:ext cx="1210962" cy="569535"/>
            </a:xfrm>
            <a:prstGeom prst="rect">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50" dirty="0" err="1">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롯데렌탈</a:t>
              </a:r>
              <a:endPar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2</a:t>
              </a: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천 대</a:t>
              </a:r>
            </a:p>
          </p:txBody>
        </p:sp>
        <p:sp>
          <p:nvSpPr>
            <p:cNvPr id="17" name="직사각형 16">
              <a:extLst>
                <a:ext uri="{FF2B5EF4-FFF2-40B4-BE49-F238E27FC236}">
                  <a16:creationId xmlns:a16="http://schemas.microsoft.com/office/drawing/2014/main" id="{5FC3B4B6-0F39-CE48-904D-FB812DE66C28}"/>
                </a:ext>
              </a:extLst>
            </p:cNvPr>
            <p:cNvSpPr/>
            <p:nvPr/>
          </p:nvSpPr>
          <p:spPr>
            <a:xfrm>
              <a:off x="4888324" y="4364529"/>
              <a:ext cx="1210962" cy="569535"/>
            </a:xfrm>
            <a:prstGeom prst="rect">
              <a:avLst/>
            </a:prstGeom>
            <a:solidFill>
              <a:srgbClr val="ACE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롯데제과</a:t>
              </a:r>
              <a:endPar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1.6</a:t>
              </a: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천 대</a:t>
              </a:r>
            </a:p>
          </p:txBody>
        </p:sp>
        <p:sp>
          <p:nvSpPr>
            <p:cNvPr id="18" name="직사각형 17">
              <a:extLst>
                <a:ext uri="{FF2B5EF4-FFF2-40B4-BE49-F238E27FC236}">
                  <a16:creationId xmlns:a16="http://schemas.microsoft.com/office/drawing/2014/main" id="{B886308E-87DC-D471-7C12-518768EA7765}"/>
                </a:ext>
              </a:extLst>
            </p:cNvPr>
            <p:cNvSpPr/>
            <p:nvPr/>
          </p:nvSpPr>
          <p:spPr>
            <a:xfrm>
              <a:off x="3595184" y="5029038"/>
              <a:ext cx="1210962" cy="569535"/>
            </a:xfrm>
            <a:prstGeom prst="rect">
              <a:avLst/>
            </a:prstGeom>
            <a:solidFill>
              <a:srgbClr val="ACE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50" dirty="0" err="1">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롯데로지스</a:t>
              </a:r>
              <a:endPar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1.5</a:t>
              </a: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천 대</a:t>
              </a:r>
            </a:p>
          </p:txBody>
        </p:sp>
        <p:sp>
          <p:nvSpPr>
            <p:cNvPr id="19" name="직사각형 18">
              <a:extLst>
                <a:ext uri="{FF2B5EF4-FFF2-40B4-BE49-F238E27FC236}">
                  <a16:creationId xmlns:a16="http://schemas.microsoft.com/office/drawing/2014/main" id="{5683DFAA-E318-B53D-DD42-36A064A4BAE7}"/>
                </a:ext>
              </a:extLst>
            </p:cNvPr>
            <p:cNvSpPr/>
            <p:nvPr/>
          </p:nvSpPr>
          <p:spPr>
            <a:xfrm>
              <a:off x="4888324" y="5029038"/>
              <a:ext cx="1210962" cy="569535"/>
            </a:xfrm>
            <a:prstGeom prst="rect">
              <a:avLst/>
            </a:prstGeom>
            <a:solidFill>
              <a:srgbClr val="ACE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롯데슈퍼</a:t>
              </a:r>
              <a:endPar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en-US" altLang="ko-KR"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1</a:t>
              </a:r>
              <a:r>
                <a:rPr lang="ko-KR" altLang="en-US" sz="105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천 대</a:t>
              </a:r>
            </a:p>
          </p:txBody>
        </p:sp>
      </p:grpSp>
      <p:sp>
        <p:nvSpPr>
          <p:cNvPr id="21" name="TextBox 20">
            <a:extLst>
              <a:ext uri="{FF2B5EF4-FFF2-40B4-BE49-F238E27FC236}">
                <a16:creationId xmlns:a16="http://schemas.microsoft.com/office/drawing/2014/main" id="{1F10A248-1DC7-EAF3-BD88-44513D19DD84}"/>
              </a:ext>
            </a:extLst>
          </p:cNvPr>
          <p:cNvSpPr txBox="1"/>
          <p:nvPr/>
        </p:nvSpPr>
        <p:spPr>
          <a:xfrm>
            <a:off x="3639817" y="2253185"/>
            <a:ext cx="2378419" cy="161583"/>
          </a:xfrm>
          <a:prstGeom prst="rect">
            <a:avLst/>
          </a:prstGeom>
          <a:noFill/>
        </p:spPr>
        <p:txBody>
          <a:bodyPr wrap="square" lIns="0" tIns="0" rIns="0" bIns="0" rtlCol="0">
            <a:spAutoFit/>
          </a:bodyPr>
          <a:lstStyle/>
          <a:p>
            <a:pPr algn="ctr"/>
            <a:r>
              <a:rPr lang="en-US" altLang="ko-KR" sz="1050" dirty="0">
                <a:ln>
                  <a:solidFill>
                    <a:schemeClr val="accent6">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6">
                      <a:alpha val="0"/>
                    </a:schemeClr>
                  </a:solidFill>
                </a:ln>
                <a:latin typeface="KoPub돋움체 Medium" panose="02020603020101020101" pitchFamily="18" charset="-127"/>
                <a:ea typeface="KoPub돋움체 Medium" panose="02020603020101020101" pitchFamily="18" charset="-127"/>
              </a:rPr>
              <a:t>롯데그룹 전국 도심 거점 활용 계획 </a:t>
            </a:r>
            <a:r>
              <a:rPr lang="en-US" altLang="ko-KR" sz="1050" dirty="0">
                <a:ln>
                  <a:solidFill>
                    <a:schemeClr val="accent6">
                      <a:alpha val="0"/>
                    </a:schemeClr>
                  </a:solidFill>
                </a:ln>
                <a:latin typeface="KoPub돋움체 Medium" panose="02020603020101020101" pitchFamily="18" charset="-127"/>
                <a:ea typeface="KoPub돋움체 Medium" panose="02020603020101020101" pitchFamily="18" charset="-127"/>
              </a:rPr>
              <a:t>]</a:t>
            </a:r>
            <a:endParaRPr lang="ko-KR" altLang="en-US" sz="1050"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sp>
        <p:nvSpPr>
          <p:cNvPr id="22" name="직사각형 21">
            <a:extLst>
              <a:ext uri="{FF2B5EF4-FFF2-40B4-BE49-F238E27FC236}">
                <a16:creationId xmlns:a16="http://schemas.microsoft.com/office/drawing/2014/main" id="{B47C9676-4429-E818-B064-65E074BA4E9D}"/>
              </a:ext>
            </a:extLst>
          </p:cNvPr>
          <p:cNvSpPr/>
          <p:nvPr/>
        </p:nvSpPr>
        <p:spPr>
          <a:xfrm>
            <a:off x="3590389" y="4959977"/>
            <a:ext cx="2378419" cy="232165"/>
          </a:xfrm>
          <a:prstGeom prst="rect">
            <a:avLst/>
          </a:prstGeom>
          <a:noFill/>
          <a:ln w="3175">
            <a:noFill/>
          </a:ln>
        </p:spPr>
        <p:txBody>
          <a:bodyPr wrap="square" lIns="0" tIns="108000" rIns="0" bIns="0" rtlCol="0" anchor="t">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IBK</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투자증권</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23" name="직사각형 22">
            <a:extLst>
              <a:ext uri="{FF2B5EF4-FFF2-40B4-BE49-F238E27FC236}">
                <a16:creationId xmlns:a16="http://schemas.microsoft.com/office/drawing/2014/main" id="{0C5469B8-CA97-F388-D81F-FC9E1B810C20}"/>
              </a:ext>
            </a:extLst>
          </p:cNvPr>
          <p:cNvSpPr/>
          <p:nvPr/>
        </p:nvSpPr>
        <p:spPr>
          <a:xfrm>
            <a:off x="665345" y="5947514"/>
            <a:ext cx="2725198" cy="29330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buClrTx/>
              <a:buSzTx/>
              <a:buFontTx/>
              <a:buNone/>
              <a:tabLst/>
              <a:defRPr/>
            </a:pP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SK</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시그넷은</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전기차 충전기 시장에서도 특히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초급속</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충전기 분야에서 경쟁력을 인정받고 있는 기업으로</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국내 뿐만 아니라 미국에서 </a:t>
            </a:r>
            <a:r>
              <a:rPr lang="ko-KR" altLang="en-US" sz="1050" spc="-2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일렉트리파이</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아메리카</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(Electrify America)</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의 충전 인프라 구축 프로젝트에 급속 충전기를 공급하는 등 북미 지역에서도 활발하게 사업을 영위하고 있다</a:t>
            </a:r>
            <a:r>
              <a:rPr lang="en-US" altLang="ko-KR"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p>
          <a:p>
            <a:pPr marL="0" marR="0" lvl="0" indent="0" algn="just" defTabSz="914400" rtl="0" eaLnBrk="1" fontAlgn="auto" latinLnBrk="0" hangingPunct="1">
              <a:lnSpc>
                <a:spcPct val="125000"/>
              </a:lnSpc>
              <a:spcBef>
                <a:spcPts val="600"/>
              </a:spcBef>
              <a:buClrTx/>
              <a:buSzTx/>
              <a:buFontTx/>
              <a:buNone/>
              <a:tabLst/>
              <a:defRPr/>
            </a:pP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승용차 부문에서 급속 충전 분야의 경쟁 우위를 차지하고 있는 </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SK</a:t>
            </a:r>
            <a:r>
              <a:rPr kumimoji="0" lang="ko-KR" altLang="en-US" sz="1050" b="0" i="0" u="none" strike="noStrike" kern="1200" cap="none" spc="-20" normalizeH="0" noProof="0" dirty="0" err="1">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시그넷은</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상용차 부문에서도 활용 가능한 </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MCS(</a:t>
            </a:r>
            <a:r>
              <a:rPr kumimoji="0" lang="ko-KR" altLang="en-US" sz="1050" b="0" i="0" u="none" strike="noStrike" kern="1200" cap="none" spc="-20" normalizeH="0" noProof="0" dirty="0" err="1">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메가와트차징시스템</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충전기 프로토타입 모델을 공개했다</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상용차 운전자들의 편의성과 충전 서비스 신뢰도를 확보하기 위하여 </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MW</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급 충전기를 개발함으로써 향후 전기차 </a:t>
            </a:r>
            <a:r>
              <a:rPr kumimoji="0" lang="ko-KR" altLang="en-US" sz="1050" b="0" i="0" u="none" strike="noStrike" kern="1200" cap="none" spc="-20" normalizeH="0" noProof="0" dirty="0" err="1">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초급속</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충전 분야에서 </a:t>
            </a:r>
            <a:r>
              <a:rPr lang="ko-KR" altLang="en-US" sz="105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승용 및 상용차 모두를 아울러 </a:t>
            </a:r>
            <a:r>
              <a:rPr kumimoji="0" lang="ko-KR" altLang="en-US"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앞선 경쟁력을 유지하고자 한다</a:t>
            </a:r>
            <a:r>
              <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914400" rtl="0" eaLnBrk="1" fontAlgn="auto" latinLnBrk="0" hangingPunct="1">
              <a:lnSpc>
                <a:spcPct val="125000"/>
              </a:lnSpc>
              <a:spcBef>
                <a:spcPts val="600"/>
              </a:spcBef>
              <a:buClrTx/>
              <a:buSzTx/>
              <a:buFontTx/>
              <a:buNone/>
              <a:tabLst/>
              <a:defRPr/>
            </a:pPr>
            <a:endParaRPr kumimoji="0" lang="en-US" altLang="ko-KR" sz="1050" b="0" i="0" u="none" strike="noStrike" kern="1200" cap="none" spc="-20"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4" name="직사각형 23">
            <a:extLst>
              <a:ext uri="{FF2B5EF4-FFF2-40B4-BE49-F238E27FC236}">
                <a16:creationId xmlns:a16="http://schemas.microsoft.com/office/drawing/2014/main" id="{A11B432D-392A-0CDF-1819-961FCDFA362B}"/>
              </a:ext>
            </a:extLst>
          </p:cNvPr>
          <p:cNvSpPr/>
          <p:nvPr/>
        </p:nvSpPr>
        <p:spPr>
          <a:xfrm>
            <a:off x="3483944" y="5797388"/>
            <a:ext cx="2725198" cy="293303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buClrTx/>
              <a:buSzTx/>
              <a:buFontTx/>
              <a:buNone/>
              <a:tabLst/>
              <a:defRPr/>
            </a:pPr>
            <a:endParaRPr kumimoji="0" lang="en-US" altLang="ko-KR"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1026" name="Picture 2" descr="확대이미지">
            <a:extLst>
              <a:ext uri="{FF2B5EF4-FFF2-40B4-BE49-F238E27FC236}">
                <a16:creationId xmlns:a16="http://schemas.microsoft.com/office/drawing/2014/main" id="{104352F0-F318-3F92-9E7B-4194685E07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133" r="31559"/>
          <a:stretch/>
        </p:blipFill>
        <p:spPr bwMode="auto">
          <a:xfrm>
            <a:off x="3590389" y="6177127"/>
            <a:ext cx="1380366" cy="268043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5FCF124-384F-E764-B2DA-EDA0F25CEBBD}"/>
              </a:ext>
            </a:extLst>
          </p:cNvPr>
          <p:cNvSpPr txBox="1"/>
          <p:nvPr/>
        </p:nvSpPr>
        <p:spPr>
          <a:xfrm>
            <a:off x="3643149" y="6031362"/>
            <a:ext cx="2378419" cy="161583"/>
          </a:xfrm>
          <a:prstGeom prst="rect">
            <a:avLst/>
          </a:prstGeom>
          <a:noFill/>
        </p:spPr>
        <p:txBody>
          <a:bodyPr wrap="square" lIns="0" tIns="0" rIns="0" bIns="0" rtlCol="0">
            <a:spAutoFit/>
          </a:bodyPr>
          <a:lstStyle/>
          <a:p>
            <a:pPr algn="ctr"/>
            <a:r>
              <a:rPr lang="en-US" altLang="ko-KR" sz="1050" dirty="0">
                <a:ln>
                  <a:solidFill>
                    <a:schemeClr val="accent6">
                      <a:alpha val="0"/>
                    </a:schemeClr>
                  </a:solidFill>
                </a:ln>
                <a:latin typeface="KoPub돋움체 Medium" panose="02020603020101020101" pitchFamily="18" charset="-127"/>
                <a:ea typeface="KoPub돋움체 Medium" panose="02020603020101020101" pitchFamily="18" charset="-127"/>
              </a:rPr>
              <a:t>[ SK</a:t>
            </a:r>
            <a:r>
              <a:rPr lang="ko-KR" altLang="en-US" sz="1050" dirty="0" err="1">
                <a:ln>
                  <a:solidFill>
                    <a:schemeClr val="accent6">
                      <a:alpha val="0"/>
                    </a:schemeClr>
                  </a:solidFill>
                </a:ln>
                <a:latin typeface="KoPub돋움체 Medium" panose="02020603020101020101" pitchFamily="18" charset="-127"/>
                <a:ea typeface="KoPub돋움체 Medium" panose="02020603020101020101" pitchFamily="18" charset="-127"/>
              </a:rPr>
              <a:t>시그넷의</a:t>
            </a:r>
            <a:r>
              <a:rPr lang="ko-KR" altLang="en-US" sz="1050" dirty="0">
                <a:ln>
                  <a:solidFill>
                    <a:schemeClr val="accent6">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6">
                      <a:alpha val="0"/>
                    </a:schemeClr>
                  </a:solidFill>
                </a:ln>
                <a:latin typeface="KoPub돋움체 Medium" panose="02020603020101020101" pitchFamily="18" charset="-127"/>
                <a:ea typeface="KoPub돋움체 Medium" panose="02020603020101020101" pitchFamily="18" charset="-127"/>
              </a:rPr>
              <a:t>MCS </a:t>
            </a:r>
            <a:r>
              <a:rPr lang="ko-KR" altLang="en-US" sz="1050" dirty="0">
                <a:ln>
                  <a:solidFill>
                    <a:schemeClr val="accent6">
                      <a:alpha val="0"/>
                    </a:schemeClr>
                  </a:solidFill>
                </a:ln>
                <a:latin typeface="KoPub돋움체 Medium" panose="02020603020101020101" pitchFamily="18" charset="-127"/>
                <a:ea typeface="KoPub돋움체 Medium" panose="02020603020101020101" pitchFamily="18" charset="-127"/>
              </a:rPr>
              <a:t>프로토타입 모델 </a:t>
            </a:r>
            <a:r>
              <a:rPr lang="en-US" altLang="ko-KR" sz="1050" dirty="0">
                <a:ln>
                  <a:solidFill>
                    <a:schemeClr val="accent6">
                      <a:alpha val="0"/>
                    </a:schemeClr>
                  </a:solidFill>
                </a:ln>
                <a:latin typeface="KoPub돋움체 Medium" panose="02020603020101020101" pitchFamily="18" charset="-127"/>
                <a:ea typeface="KoPub돋움체 Medium" panose="02020603020101020101" pitchFamily="18" charset="-127"/>
              </a:rPr>
              <a:t>]</a:t>
            </a:r>
            <a:endParaRPr lang="ko-KR" altLang="en-US" sz="1050"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sp>
        <p:nvSpPr>
          <p:cNvPr id="26" name="사각형: 둥근 모서리 25">
            <a:extLst>
              <a:ext uri="{FF2B5EF4-FFF2-40B4-BE49-F238E27FC236}">
                <a16:creationId xmlns:a16="http://schemas.microsoft.com/office/drawing/2014/main" id="{93AA73B9-36A8-9FC2-41FD-62A4EB458562}"/>
              </a:ext>
            </a:extLst>
          </p:cNvPr>
          <p:cNvSpPr/>
          <p:nvPr/>
        </p:nvSpPr>
        <p:spPr>
          <a:xfrm>
            <a:off x="4970754" y="6366133"/>
            <a:ext cx="1186205" cy="680075"/>
          </a:xfrm>
          <a:prstGeom prst="roundRect">
            <a:avLst>
              <a:gd name="adj" fmla="val 0"/>
            </a:avLst>
          </a:prstGeom>
          <a:solidFill>
            <a:srgbClr val="ACEAFF"/>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대용량 배터리 탑재된</a:t>
            </a:r>
            <a:endParaRPr lang="en-US" altLang="ko-KR"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트럭</a:t>
            </a:r>
            <a:r>
              <a:rPr lang="en-US" altLang="ko-KR"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버스 등 </a:t>
            </a:r>
            <a:endParaRPr lang="en-US" altLang="ko-KR"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상용차 충전에 적합</a:t>
            </a:r>
          </a:p>
        </p:txBody>
      </p:sp>
      <p:sp>
        <p:nvSpPr>
          <p:cNvPr id="27" name="사각형: 둥근 모서리 26">
            <a:extLst>
              <a:ext uri="{FF2B5EF4-FFF2-40B4-BE49-F238E27FC236}">
                <a16:creationId xmlns:a16="http://schemas.microsoft.com/office/drawing/2014/main" id="{5B776E54-4B66-A658-1DFB-775B4D760AF8}"/>
              </a:ext>
            </a:extLst>
          </p:cNvPr>
          <p:cNvSpPr/>
          <p:nvPr/>
        </p:nvSpPr>
        <p:spPr>
          <a:xfrm>
            <a:off x="4970754" y="7135250"/>
            <a:ext cx="1186205" cy="680075"/>
          </a:xfrm>
          <a:prstGeom prst="roundRect">
            <a:avLst>
              <a:gd name="adj" fmla="val 0"/>
            </a:avLst>
          </a:prstGeom>
          <a:solidFill>
            <a:srgbClr val="ACEAFF"/>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트럭</a:t>
            </a:r>
            <a:r>
              <a:rPr lang="en-US" altLang="ko-KR"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버스를 비롯</a:t>
            </a:r>
            <a:r>
              <a:rPr lang="en-US" altLang="ko-KR"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a:t>
            </a:r>
          </a:p>
          <a:p>
            <a:pPr algn="ct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중장비나 농기계도 </a:t>
            </a:r>
            <a:endParaRPr lang="en-US" altLang="ko-KR"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잠재 이용 대상 </a:t>
            </a:r>
          </a:p>
        </p:txBody>
      </p:sp>
      <p:sp>
        <p:nvSpPr>
          <p:cNvPr id="28" name="사각형: 둥근 모서리 27">
            <a:extLst>
              <a:ext uri="{FF2B5EF4-FFF2-40B4-BE49-F238E27FC236}">
                <a16:creationId xmlns:a16="http://schemas.microsoft.com/office/drawing/2014/main" id="{4B856F85-9B06-2433-62F9-987F0163D614}"/>
              </a:ext>
            </a:extLst>
          </p:cNvPr>
          <p:cNvSpPr/>
          <p:nvPr/>
        </p:nvSpPr>
        <p:spPr>
          <a:xfrm>
            <a:off x="4970754" y="7904367"/>
            <a:ext cx="1186205" cy="680075"/>
          </a:xfrm>
          <a:prstGeom prst="roundRect">
            <a:avLst>
              <a:gd name="adj" fmla="val 0"/>
            </a:avLst>
          </a:prstGeom>
          <a:solidFill>
            <a:srgbClr val="ACEAFF"/>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중장기적으로 </a:t>
            </a:r>
            <a:endParaRPr lang="en-US" altLang="ko-KR"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선박</a:t>
            </a:r>
            <a:r>
              <a:rPr lang="en-US" altLang="ko-KR"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도심항공까지</a:t>
            </a:r>
            <a:endParaRPr lang="en-US" altLang="ko-KR"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1000" dirty="0">
                <a:ln>
                  <a:solidFill>
                    <a:schemeClr val="accent6">
                      <a:alpha val="0"/>
                    </a:schemeClr>
                  </a:solidFill>
                </a:ln>
                <a:solidFill>
                  <a:schemeClr val="tx1"/>
                </a:solidFill>
                <a:latin typeface="KoPub돋움체 Medium" panose="02020603020101020101" pitchFamily="18" charset="-127"/>
                <a:ea typeface="KoPub돋움체 Medium" panose="02020603020101020101" pitchFamily="18" charset="-127"/>
              </a:rPr>
              <a:t>확장될 것으로 기대</a:t>
            </a:r>
          </a:p>
        </p:txBody>
      </p:sp>
      <p:sp>
        <p:nvSpPr>
          <p:cNvPr id="29" name="직사각형 28">
            <a:extLst>
              <a:ext uri="{FF2B5EF4-FFF2-40B4-BE49-F238E27FC236}">
                <a16:creationId xmlns:a16="http://schemas.microsoft.com/office/drawing/2014/main" id="{B74A4EF1-A24C-49F4-19F8-CDFF14C05D2B}"/>
              </a:ext>
            </a:extLst>
          </p:cNvPr>
          <p:cNvSpPr/>
          <p:nvPr/>
        </p:nvSpPr>
        <p:spPr>
          <a:xfrm>
            <a:off x="3590389" y="8777675"/>
            <a:ext cx="2378419" cy="232165"/>
          </a:xfrm>
          <a:prstGeom prst="rect">
            <a:avLst/>
          </a:prstGeom>
          <a:noFill/>
          <a:ln w="3175">
            <a:noFill/>
          </a:ln>
        </p:spPr>
        <p:txBody>
          <a:bodyPr wrap="square" lIns="0" tIns="108000" rIns="0" bIns="0" rtlCol="0" anchor="t">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7" name="TextBox 6">
            <a:extLst>
              <a:ext uri="{FF2B5EF4-FFF2-40B4-BE49-F238E27FC236}">
                <a16:creationId xmlns:a16="http://schemas.microsoft.com/office/drawing/2014/main" id="{678FE2A0-19AD-CE31-136B-B4B47CCFC360}"/>
              </a:ext>
            </a:extLst>
          </p:cNvPr>
          <p:cNvSpPr txBox="1"/>
          <p:nvPr/>
        </p:nvSpPr>
        <p:spPr>
          <a:xfrm>
            <a:off x="599061" y="902608"/>
            <a:ext cx="4722447" cy="521645"/>
          </a:xfrm>
          <a:prstGeom prst="rect">
            <a:avLst/>
          </a:prstGeom>
          <a:noFill/>
        </p:spPr>
        <p:txBody>
          <a:bodyPr wrap="none" lIns="0" tIns="180000" rIns="0" bIns="108000" rtlCol="0">
            <a:spAutoFit/>
          </a:bodyPr>
          <a:lstStyle/>
          <a:p>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참고</a:t>
            </a:r>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 </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국내 전기차 충전 인프라 기업의 소비자 불안 개선 방향</a:t>
            </a:r>
          </a:p>
        </p:txBody>
      </p:sp>
    </p:spTree>
    <p:extLst>
      <p:ext uri="{BB962C8B-B14F-4D97-AF65-F5344CB8AC3E}">
        <p14:creationId xmlns:p14="http://schemas.microsoft.com/office/powerpoint/2010/main" val="690889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②  </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기업의 핵심 역량과 충전 인프라를 연계할 때 소비자의 충전 경험 개선 기대</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소비자의 충전 경험을 개선하기 위해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인프라 기업은 자사 핵심 역량을 디딤돌로 삼아 지속가능한 운영 전략을 세울 필요가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특히 지속가능성에 방점이 있는데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은 충전소 구축처럼 일회성으로 끝나는 것이 아니라 충전소가 건재하는 한 꾸준히 진행되어야 하는 과업이기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지속가능한 운영 전략을 도출하려면 기업은 각 사가 가지고 있는 핵심 역량</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각 사가 충전 인프라 내 경쟁사 대비 경쟁 우위에 있는 역량에 기대야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앞서 언급한 월마트 사례를 다시 한번 살펴보자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월마트는 전기차 충전 인프라 사업에 진입하면서 기존에 가지고 있는 역량인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미국 전역에 분포되어 있는 오프라인 채널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십분 활용했다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해당 점포들을 이용하여 고객에게 더 높은 접근성을 주면 충분히 승산이 있으리라는 계산이다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다만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아직 결과는 알 수가 없다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수천개의 월마트 및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샘스클럽에</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자체적인 전기차 충전소 네트워크를 구축하겠다고 발표한 시점이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월인 만큼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이들의 전략이 시장을 어떻게 바꾸는지 지켜볼 필요가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접근성에 더해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월마트는 자사의 철학인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‘Everyday Low Price’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기반하여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‘Everyday Low Price Charging’</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내세우고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미국인들의 가계 지출 비용에서 두 번째로 많이 차지하고 있는 교통 비용을 낮춰 소비자의 충전 경험을 더욱 개선시키겠다는 심산이다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516415"/>
            <a:ext cx="1813778" cy="2703550"/>
            <a:chOff x="162169" y="1816262"/>
            <a:chExt cx="1813778" cy="270355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31948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소비자의 충전 경험 개선은 기업의 핵심 역량을 토대로 충전 인프라 산업에서  지속가능한 운영 전략을 수립할 때 달성되는 것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672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 name="직사각형 2">
            <a:extLst>
              <a:ext uri="{FF2B5EF4-FFF2-40B4-BE49-F238E27FC236}">
                <a16:creationId xmlns:a16="http://schemas.microsoft.com/office/drawing/2014/main" id="{8168ACE8-1D3F-0C7F-5AF3-0E6CCAE48163}"/>
              </a:ext>
            </a:extLst>
          </p:cNvPr>
          <p:cNvSpPr/>
          <p:nvPr/>
        </p:nvSpPr>
        <p:spPr>
          <a:xfrm>
            <a:off x="333376" y="8796377"/>
            <a:ext cx="6170428" cy="47838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1):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기아의 경우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CPO</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가 아니므로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CPO</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인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일렉트리파이</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아메리카를 중심으로 기술</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단 소비자가 느끼는 차별화 요소는 기아와의 협업 사례에서 기인한 것이므로 해당 항목은 협업 사례에서 도출되는 차별화 요소를 작성</a:t>
            </a:r>
          </a:p>
        </p:txBody>
      </p:sp>
      <p:sp>
        <p:nvSpPr>
          <p:cNvPr id="4" name="TextBox 3">
            <a:extLst>
              <a:ext uri="{FF2B5EF4-FFF2-40B4-BE49-F238E27FC236}">
                <a16:creationId xmlns:a16="http://schemas.microsoft.com/office/drawing/2014/main" id="{520BDF21-FCFC-8237-A93A-036DC6064996}"/>
              </a:ext>
            </a:extLst>
          </p:cNvPr>
          <p:cNvSpPr txBox="1"/>
          <p:nvPr/>
        </p:nvSpPr>
        <p:spPr>
          <a:xfrm>
            <a:off x="333375" y="5037562"/>
            <a:ext cx="5400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기업의 핵심 역량을 토대로 소비자의 충전 경험 개선 전략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32" name="직사각형 31">
            <a:extLst>
              <a:ext uri="{FF2B5EF4-FFF2-40B4-BE49-F238E27FC236}">
                <a16:creationId xmlns:a16="http://schemas.microsoft.com/office/drawing/2014/main" id="{0112175F-B617-9534-94C4-41D72E286498}"/>
              </a:ext>
            </a:extLst>
          </p:cNvPr>
          <p:cNvSpPr/>
          <p:nvPr/>
        </p:nvSpPr>
        <p:spPr>
          <a:xfrm>
            <a:off x="1534168" y="5610726"/>
            <a:ext cx="2253820" cy="455522"/>
          </a:xfrm>
          <a:prstGeom prst="rect">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ln>
                  <a:solidFill>
                    <a:schemeClr val="accent1">
                      <a:alpha val="0"/>
                    </a:schemeClr>
                  </a:solidFill>
                </a:ln>
                <a:solidFill>
                  <a:schemeClr val="bg1"/>
                </a:solidFill>
                <a:latin typeface="KoPub돋움체 Bold" panose="00000800000000000000" pitchFamily="2" charset="-127"/>
                <a:ea typeface="KoPub돋움체 Bold" panose="00000800000000000000" pitchFamily="2" charset="-127"/>
              </a:rPr>
              <a:t>충전 인프라 산업과 연계한</a:t>
            </a:r>
            <a:endParaRPr lang="en-US" altLang="ko-KR" sz="1100" dirty="0">
              <a:ln>
                <a:solidFill>
                  <a:schemeClr val="accent1">
                    <a:alpha val="0"/>
                  </a:schemeClr>
                </a:solidFill>
              </a:ln>
              <a:solidFill>
                <a:schemeClr val="bg1"/>
              </a:solidFill>
              <a:latin typeface="KoPub돋움체 Bold" panose="00000800000000000000" pitchFamily="2" charset="-127"/>
              <a:ea typeface="KoPub돋움체 Bold" panose="00000800000000000000" pitchFamily="2" charset="-127"/>
            </a:endParaRPr>
          </a:p>
          <a:p>
            <a:pPr algn="ctr"/>
            <a:r>
              <a:rPr lang="ko-KR" altLang="en-US" sz="1100" dirty="0">
                <a:ln>
                  <a:solidFill>
                    <a:schemeClr val="accent1">
                      <a:alpha val="0"/>
                    </a:schemeClr>
                  </a:solidFill>
                </a:ln>
                <a:solidFill>
                  <a:schemeClr val="bg1"/>
                </a:solidFill>
                <a:latin typeface="KoPub돋움체 Bold" panose="00000800000000000000" pitchFamily="2" charset="-127"/>
                <a:ea typeface="KoPub돋움체 Bold" panose="00000800000000000000" pitchFamily="2" charset="-127"/>
              </a:rPr>
              <a:t>기업의 핵심 역량</a:t>
            </a:r>
          </a:p>
        </p:txBody>
      </p:sp>
      <p:sp>
        <p:nvSpPr>
          <p:cNvPr id="34" name="직사각형 33">
            <a:extLst>
              <a:ext uri="{FF2B5EF4-FFF2-40B4-BE49-F238E27FC236}">
                <a16:creationId xmlns:a16="http://schemas.microsoft.com/office/drawing/2014/main" id="{BB7D434E-5BC8-EA96-A056-CAE4A69E00AC}"/>
              </a:ext>
            </a:extLst>
          </p:cNvPr>
          <p:cNvSpPr/>
          <p:nvPr/>
        </p:nvSpPr>
        <p:spPr>
          <a:xfrm>
            <a:off x="4298391" y="5610726"/>
            <a:ext cx="2217231" cy="455522"/>
          </a:xfrm>
          <a:prstGeom prst="rect">
            <a:avLst/>
          </a:prstGeom>
          <a:solidFill>
            <a:srgbClr val="7213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100" dirty="0">
                <a:ln>
                  <a:solidFill>
                    <a:schemeClr val="accent1">
                      <a:alpha val="0"/>
                    </a:schemeClr>
                  </a:solidFill>
                </a:ln>
                <a:solidFill>
                  <a:schemeClr val="bg1"/>
                </a:solidFill>
                <a:latin typeface="KoPub돋움체 Bold" panose="00000800000000000000" pitchFamily="2" charset="-127"/>
                <a:ea typeface="KoPub돋움체 Bold" panose="00000800000000000000" pitchFamily="2" charset="-127"/>
              </a:rPr>
              <a:t>소비자가 느끼는 차별화 요소</a:t>
            </a:r>
          </a:p>
        </p:txBody>
      </p:sp>
      <p:sp>
        <p:nvSpPr>
          <p:cNvPr id="33" name="직사각형 32">
            <a:extLst>
              <a:ext uri="{FF2B5EF4-FFF2-40B4-BE49-F238E27FC236}">
                <a16:creationId xmlns:a16="http://schemas.microsoft.com/office/drawing/2014/main" id="{3BC41A28-7073-F977-5D87-C5C879EC92D6}"/>
              </a:ext>
            </a:extLst>
          </p:cNvPr>
          <p:cNvSpPr/>
          <p:nvPr/>
        </p:nvSpPr>
        <p:spPr>
          <a:xfrm>
            <a:off x="1534168" y="6123520"/>
            <a:ext cx="2253820" cy="824722"/>
          </a:xfrm>
          <a:prstGeom prst="rect">
            <a:avLst/>
          </a:prstGeom>
          <a:solidFill>
            <a:srgbClr val="E1F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4625" indent="-174625">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미국 전역에 분포되어 있는 소매점</a:t>
            </a:r>
            <a:endPar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4625" indent="-174625">
              <a:buFont typeface="Arial" panose="020B0604020202020204" pitchFamily="34" charset="0"/>
              <a:buChar char="•"/>
            </a:pPr>
            <a:r>
              <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Everyday Low Price</a:t>
            </a: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를 기반으로 한 기업 운영 철학 및 소비자 평판 </a:t>
            </a:r>
          </a:p>
        </p:txBody>
      </p:sp>
      <p:sp>
        <p:nvSpPr>
          <p:cNvPr id="36" name="직사각형 35">
            <a:extLst>
              <a:ext uri="{FF2B5EF4-FFF2-40B4-BE49-F238E27FC236}">
                <a16:creationId xmlns:a16="http://schemas.microsoft.com/office/drawing/2014/main" id="{5F12F147-E8C1-B460-6390-53244580EDF2}"/>
              </a:ext>
            </a:extLst>
          </p:cNvPr>
          <p:cNvSpPr/>
          <p:nvPr/>
        </p:nvSpPr>
        <p:spPr>
          <a:xfrm>
            <a:off x="4298391" y="6123519"/>
            <a:ext cx="2217231" cy="824722"/>
          </a:xfrm>
          <a:prstGeom prst="rect">
            <a:avLst/>
          </a:prstGeom>
          <a:solidFill>
            <a:srgbClr val="E5E0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4625" indent="-174625">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거주지에서 비교적 가까운 곳에 충전소를 찾을 수 있다는 점 </a:t>
            </a:r>
            <a:endPar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4625" indent="-174625">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합리적인 비용으로 충전 서비스를 이용할 수 있다는 점 </a:t>
            </a:r>
          </a:p>
        </p:txBody>
      </p:sp>
      <p:sp>
        <p:nvSpPr>
          <p:cNvPr id="44" name="직사각형 43">
            <a:extLst>
              <a:ext uri="{FF2B5EF4-FFF2-40B4-BE49-F238E27FC236}">
                <a16:creationId xmlns:a16="http://schemas.microsoft.com/office/drawing/2014/main" id="{68ED264F-3D19-E69E-89E8-A7FAEA4EA473}"/>
              </a:ext>
            </a:extLst>
          </p:cNvPr>
          <p:cNvSpPr/>
          <p:nvPr/>
        </p:nvSpPr>
        <p:spPr>
          <a:xfrm>
            <a:off x="1534168" y="7024880"/>
            <a:ext cx="2253820" cy="824722"/>
          </a:xfrm>
          <a:prstGeom prst="rect">
            <a:avLst/>
          </a:prstGeom>
          <a:solidFill>
            <a:srgbClr val="E1F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4625" indent="-174625">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기 보유하고 있는 충전 네트워크</a:t>
            </a:r>
            <a:endPar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4625" indent="-174625">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충전소 운영 역량</a:t>
            </a:r>
          </a:p>
        </p:txBody>
      </p:sp>
      <p:sp>
        <p:nvSpPr>
          <p:cNvPr id="45" name="직사각형 44">
            <a:extLst>
              <a:ext uri="{FF2B5EF4-FFF2-40B4-BE49-F238E27FC236}">
                <a16:creationId xmlns:a16="http://schemas.microsoft.com/office/drawing/2014/main" id="{28B638E6-AF03-37FC-0498-A86F66E0494B}"/>
              </a:ext>
            </a:extLst>
          </p:cNvPr>
          <p:cNvSpPr/>
          <p:nvPr/>
        </p:nvSpPr>
        <p:spPr>
          <a:xfrm>
            <a:off x="4298391" y="7024883"/>
            <a:ext cx="2217231" cy="824722"/>
          </a:xfrm>
          <a:prstGeom prst="rect">
            <a:avLst/>
          </a:prstGeom>
          <a:solidFill>
            <a:srgbClr val="E5E0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4625" indent="-174625">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전기차 구매에 따른 추가 비용인 충전비를 절감 가능하다는 점 </a:t>
            </a:r>
          </a:p>
        </p:txBody>
      </p:sp>
      <p:sp>
        <p:nvSpPr>
          <p:cNvPr id="46" name="직사각형 45">
            <a:extLst>
              <a:ext uri="{FF2B5EF4-FFF2-40B4-BE49-F238E27FC236}">
                <a16:creationId xmlns:a16="http://schemas.microsoft.com/office/drawing/2014/main" id="{C55943E7-9AEA-A742-A44D-47ADD0D6444F}"/>
              </a:ext>
            </a:extLst>
          </p:cNvPr>
          <p:cNvSpPr/>
          <p:nvPr/>
        </p:nvSpPr>
        <p:spPr>
          <a:xfrm>
            <a:off x="1534168" y="7926241"/>
            <a:ext cx="2253820" cy="824722"/>
          </a:xfrm>
          <a:prstGeom prst="rect">
            <a:avLst/>
          </a:prstGeom>
          <a:solidFill>
            <a:srgbClr val="E1F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4625" indent="-174625">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소비자들에게 인식되어 있는 브랜드 이미지</a:t>
            </a:r>
            <a:endParaRPr lang="en-US" altLang="ko-KR"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4625" indent="-174625">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기 보유하고 있는 고객 기반</a:t>
            </a:r>
          </a:p>
        </p:txBody>
      </p:sp>
      <p:sp>
        <p:nvSpPr>
          <p:cNvPr id="47" name="직사각형 46">
            <a:extLst>
              <a:ext uri="{FF2B5EF4-FFF2-40B4-BE49-F238E27FC236}">
                <a16:creationId xmlns:a16="http://schemas.microsoft.com/office/drawing/2014/main" id="{35B62B7E-FA8B-8F57-F2FC-286EDD40655E}"/>
              </a:ext>
            </a:extLst>
          </p:cNvPr>
          <p:cNvSpPr/>
          <p:nvPr/>
        </p:nvSpPr>
        <p:spPr>
          <a:xfrm>
            <a:off x="4298391" y="7926246"/>
            <a:ext cx="2217231" cy="824722"/>
          </a:xfrm>
          <a:prstGeom prst="rect">
            <a:avLst/>
          </a:prstGeom>
          <a:solidFill>
            <a:srgbClr val="E5E0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4625" indent="-174625">
              <a:buFont typeface="Arial" panose="020B0604020202020204" pitchFamily="34" charset="0"/>
              <a:buChar char="•"/>
            </a:pPr>
            <a:r>
              <a:rPr lang="ko-KR" altLang="en-US" sz="10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여타 충전소와는 확연히 다른 프리미엄 서비스를 누릴 수 있으며 전기차 충전 시간을 생산적으로 활용할 수 있다는 점</a:t>
            </a:r>
          </a:p>
        </p:txBody>
      </p:sp>
      <p:grpSp>
        <p:nvGrpSpPr>
          <p:cNvPr id="7" name="그룹 6">
            <a:extLst>
              <a:ext uri="{FF2B5EF4-FFF2-40B4-BE49-F238E27FC236}">
                <a16:creationId xmlns:a16="http://schemas.microsoft.com/office/drawing/2014/main" id="{BB993853-ABDA-3546-E7B7-A1062ABA76D5}"/>
              </a:ext>
            </a:extLst>
          </p:cNvPr>
          <p:cNvGrpSpPr/>
          <p:nvPr/>
        </p:nvGrpSpPr>
        <p:grpSpPr>
          <a:xfrm>
            <a:off x="3870250" y="7273774"/>
            <a:ext cx="318147" cy="318246"/>
            <a:chOff x="3795386" y="7152361"/>
            <a:chExt cx="496702" cy="450937"/>
          </a:xfrm>
        </p:grpSpPr>
        <p:sp>
          <p:nvSpPr>
            <p:cNvPr id="37" name="화살표: 갈매기형 수장 36">
              <a:extLst>
                <a:ext uri="{FF2B5EF4-FFF2-40B4-BE49-F238E27FC236}">
                  <a16:creationId xmlns:a16="http://schemas.microsoft.com/office/drawing/2014/main" id="{70B3093A-BB52-12FE-0C76-DFA027050BF4}"/>
                </a:ext>
              </a:extLst>
            </p:cNvPr>
            <p:cNvSpPr/>
            <p:nvPr/>
          </p:nvSpPr>
          <p:spPr>
            <a:xfrm>
              <a:off x="3795386" y="7152361"/>
              <a:ext cx="187891" cy="450937"/>
            </a:xfrm>
            <a:prstGeom prst="chevr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38" name="화살표: 갈매기형 수장 37">
              <a:extLst>
                <a:ext uri="{FF2B5EF4-FFF2-40B4-BE49-F238E27FC236}">
                  <a16:creationId xmlns:a16="http://schemas.microsoft.com/office/drawing/2014/main" id="{63AA8E78-02AE-AD8B-EAEE-347DDACBEFE1}"/>
                </a:ext>
              </a:extLst>
            </p:cNvPr>
            <p:cNvSpPr/>
            <p:nvPr/>
          </p:nvSpPr>
          <p:spPr>
            <a:xfrm>
              <a:off x="3947786" y="7152361"/>
              <a:ext cx="187891" cy="450937"/>
            </a:xfrm>
            <a:prstGeom prst="chevron">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6" name="화살표: 갈매기형 수장 5">
              <a:extLst>
                <a:ext uri="{FF2B5EF4-FFF2-40B4-BE49-F238E27FC236}">
                  <a16:creationId xmlns:a16="http://schemas.microsoft.com/office/drawing/2014/main" id="{AB285C9A-4AFC-E81E-5170-6F7E2C934271}"/>
                </a:ext>
              </a:extLst>
            </p:cNvPr>
            <p:cNvSpPr/>
            <p:nvPr/>
          </p:nvSpPr>
          <p:spPr>
            <a:xfrm>
              <a:off x="4104197" y="7152361"/>
              <a:ext cx="187891" cy="450937"/>
            </a:xfrm>
            <a:prstGeom prst="chevron">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grpSp>
      <p:sp>
        <p:nvSpPr>
          <p:cNvPr id="8" name="직사각형 7">
            <a:extLst>
              <a:ext uri="{FF2B5EF4-FFF2-40B4-BE49-F238E27FC236}">
                <a16:creationId xmlns:a16="http://schemas.microsoft.com/office/drawing/2014/main" id="{E2D39571-6D24-6295-CBC5-BC5C1D7D52BB}"/>
              </a:ext>
            </a:extLst>
          </p:cNvPr>
          <p:cNvSpPr/>
          <p:nvPr/>
        </p:nvSpPr>
        <p:spPr>
          <a:xfrm>
            <a:off x="333376" y="6123518"/>
            <a:ext cx="1123284" cy="82472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pic>
        <p:nvPicPr>
          <p:cNvPr id="9" name="그림 8" descr="그래픽, 폰트, 상징, 로고이(가) 표시된 사진&#10;&#10;자동 생성된 설명">
            <a:extLst>
              <a:ext uri="{FF2B5EF4-FFF2-40B4-BE49-F238E27FC236}">
                <a16:creationId xmlns:a16="http://schemas.microsoft.com/office/drawing/2014/main" id="{9E13C43B-3D29-0FE1-8EB3-36D9CE3F73EA}"/>
              </a:ext>
            </a:extLst>
          </p:cNvPr>
          <p:cNvPicPr>
            <a:picLocks noChangeAspect="1"/>
          </p:cNvPicPr>
          <p:nvPr/>
        </p:nvPicPr>
        <p:blipFill rotWithShape="1">
          <a:blip r:embed="rId3"/>
          <a:srcRect l="17280" t="37748" r="18160" b="43194"/>
          <a:stretch/>
        </p:blipFill>
        <p:spPr>
          <a:xfrm>
            <a:off x="472773" y="6431871"/>
            <a:ext cx="845664" cy="175822"/>
          </a:xfrm>
          <a:prstGeom prst="rect">
            <a:avLst/>
          </a:prstGeom>
        </p:spPr>
      </p:pic>
      <p:sp>
        <p:nvSpPr>
          <p:cNvPr id="10" name="직사각형 9">
            <a:extLst>
              <a:ext uri="{FF2B5EF4-FFF2-40B4-BE49-F238E27FC236}">
                <a16:creationId xmlns:a16="http://schemas.microsoft.com/office/drawing/2014/main" id="{40D337F0-7247-8829-DC5F-50E1065279C3}"/>
              </a:ext>
            </a:extLst>
          </p:cNvPr>
          <p:cNvSpPr/>
          <p:nvPr/>
        </p:nvSpPr>
        <p:spPr>
          <a:xfrm>
            <a:off x="333376" y="7027285"/>
            <a:ext cx="1123284" cy="82472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12" name="직사각형 11">
            <a:extLst>
              <a:ext uri="{FF2B5EF4-FFF2-40B4-BE49-F238E27FC236}">
                <a16:creationId xmlns:a16="http://schemas.microsoft.com/office/drawing/2014/main" id="{6330F53A-A7BE-9B3A-8E54-5B948D9560FE}"/>
              </a:ext>
            </a:extLst>
          </p:cNvPr>
          <p:cNvSpPr/>
          <p:nvPr/>
        </p:nvSpPr>
        <p:spPr>
          <a:xfrm>
            <a:off x="333376" y="7920421"/>
            <a:ext cx="1123284" cy="82472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pic>
        <p:nvPicPr>
          <p:cNvPr id="17" name="그림 16" descr="원, 그래픽, 폰트, 로고이(가) 표시된 사진&#10;&#10;자동 생성된 설명">
            <a:extLst>
              <a:ext uri="{FF2B5EF4-FFF2-40B4-BE49-F238E27FC236}">
                <a16:creationId xmlns:a16="http://schemas.microsoft.com/office/drawing/2014/main" id="{A610D818-E6B6-61E5-D05C-D9820C8424F9}"/>
              </a:ext>
            </a:extLst>
          </p:cNvPr>
          <p:cNvPicPr>
            <a:picLocks noChangeAspect="1"/>
          </p:cNvPicPr>
          <p:nvPr/>
        </p:nvPicPr>
        <p:blipFill>
          <a:blip r:embed="rId4"/>
          <a:stretch>
            <a:fillRect/>
          </a:stretch>
        </p:blipFill>
        <p:spPr>
          <a:xfrm>
            <a:off x="556659" y="8140504"/>
            <a:ext cx="676718" cy="429140"/>
          </a:xfrm>
          <a:prstGeom prst="rect">
            <a:avLst/>
          </a:prstGeom>
        </p:spPr>
      </p:pic>
      <p:pic>
        <p:nvPicPr>
          <p:cNvPr id="19" name="그림 18" descr="폰트, 그래픽, 로고, 그래픽 디자인이(가) 표시된 사진&#10;&#10;자동 생성된 설명">
            <a:extLst>
              <a:ext uri="{FF2B5EF4-FFF2-40B4-BE49-F238E27FC236}">
                <a16:creationId xmlns:a16="http://schemas.microsoft.com/office/drawing/2014/main" id="{12D06C7A-5313-6339-D9B4-635C549AC442}"/>
              </a:ext>
            </a:extLst>
          </p:cNvPr>
          <p:cNvPicPr>
            <a:picLocks noChangeAspect="1"/>
          </p:cNvPicPr>
          <p:nvPr/>
        </p:nvPicPr>
        <p:blipFill rotWithShape="1">
          <a:blip r:embed="rId5">
            <a:clrChange>
              <a:clrFrom>
                <a:srgbClr val="FFFFFF"/>
              </a:clrFrom>
              <a:clrTo>
                <a:srgbClr val="FFFFFF">
                  <a:alpha val="0"/>
                </a:srgbClr>
              </a:clrTo>
            </a:clrChange>
          </a:blip>
          <a:srcRect l="13067" r="13067"/>
          <a:stretch/>
        </p:blipFill>
        <p:spPr>
          <a:xfrm>
            <a:off x="384909" y="7206575"/>
            <a:ext cx="1018590" cy="459654"/>
          </a:xfrm>
          <a:prstGeom prst="rect">
            <a:avLst/>
          </a:prstGeom>
        </p:spPr>
      </p:pic>
    </p:spTree>
    <p:extLst>
      <p:ext uri="{BB962C8B-B14F-4D97-AF65-F5344CB8AC3E}">
        <p14:creationId xmlns:p14="http://schemas.microsoft.com/office/powerpoint/2010/main" val="265844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기업의 핵심 역량을 토대로 충전 인프라 산업에서 협업하는 사례도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운영사와 자동차 제조사 간 협업이다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운영사는 충전 네트워크를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보유하고 있고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자동차 제조사는 자사 차량을 구매한 고객 기반을 가지고 있다는 점이 충전 인프라 산업 내 다른 주체들 대비 강점인데 이를 결합하여 양 사가 윈윈할 수 있는 비즈니스 모델을 만들었다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우선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일렉트리파이</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아메리카와 기아는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신형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니로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EV’, ‘EV6’,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‘EV6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운전자들을 대상으로 해당 신차 구매 고객에게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1,000kWh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상당의 충전 서비스를 무료로 제공하기로 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1,000kWh</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최대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4,000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마일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6,437km)</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달릴 수 있는 에너지량을 뜻한다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이러한 협업을 통해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일렉트리파이</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아메리카는 단골 고객을 확보할 수 있고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기아는 자사 전기차의 구매를 촉진할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소비자는 전기차를 구매함에 따라 자연스레 예상할 수 있는 충전 비용을 절감할 수 있다는 점에서 충전 경험을 긍정적으로 전환시킬 가능성이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기업의 핵심 역량을 통해 충전 서비스의 소비자 경험을 개선하는 기업으로 아우디도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충전 인프라 산업 내 여타 경쟁자 대비 아우디의 경쟁 우위는 브랜드 이미지에 있다고 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이를 발판 삼아 아우디는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년부터 독일의 뉘른베르크에서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아우디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차징</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허브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운영하면서 실증하고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허브에는 공항 라운지와 유사한 형태의 별도의 공간을 운영하면서 허브를 방문한 고객들이 전기차를 충전할 수 있을 뿐 아니라 회사 업무를 보거나 휴식을 취할 수 있도록 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고객들은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라운지에 설치되어 있는 모니터로 차량이 충전되는 상황을 알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허브는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시간 개방되어 있어서 언제든지 사용할 수 있지만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특히 오전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시부터 오후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시까지는 직원이 상주하기 때문에 해당 시간대에는 추가적인 고객 서비스도 가능하다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아우디는 실증 운영하고 있는 허브에서 도출되는 데이터를 토대로 향후 충전소 운영 방향을 검토하고 고객에게 필요한 부가 서비스를 늘려갈 계획이다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아우디의 고객들은 여타 충전소와는 확연히 다른 고객 서비스를 통해 보다 차별화된 대우를 받는다고 느낄 수 있으며 이는 긍정적인 충전 경험과 직결될 것이다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932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13" name="그룹 12">
            <a:extLst>
              <a:ext uri="{FF2B5EF4-FFF2-40B4-BE49-F238E27FC236}">
                <a16:creationId xmlns:a16="http://schemas.microsoft.com/office/drawing/2014/main" id="{487CBDA5-81E5-04DC-2A76-FF491D6D9914}"/>
              </a:ext>
            </a:extLst>
          </p:cNvPr>
          <p:cNvGrpSpPr/>
          <p:nvPr/>
        </p:nvGrpSpPr>
        <p:grpSpPr>
          <a:xfrm>
            <a:off x="162169" y="2699039"/>
            <a:ext cx="1813778" cy="2740126"/>
            <a:chOff x="162169" y="1816262"/>
            <a:chExt cx="1813778" cy="2740126"/>
          </a:xfrm>
        </p:grpSpPr>
        <p:sp>
          <p:nvSpPr>
            <p:cNvPr id="14" name="TextBox 13">
              <a:extLst>
                <a:ext uri="{FF2B5EF4-FFF2-40B4-BE49-F238E27FC236}">
                  <a16:creationId xmlns:a16="http://schemas.microsoft.com/office/drawing/2014/main" id="{FFFA646D-7E4A-AB31-1804-5DD7EE532007}"/>
                </a:ext>
              </a:extLst>
            </p:cNvPr>
            <p:cNvSpPr txBox="1"/>
            <p:nvPr/>
          </p:nvSpPr>
          <p:spPr>
            <a:xfrm>
              <a:off x="1427843" y="335605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15" name="TextBox 14">
              <a:extLst>
                <a:ext uri="{FF2B5EF4-FFF2-40B4-BE49-F238E27FC236}">
                  <a16:creationId xmlns:a16="http://schemas.microsoft.com/office/drawing/2014/main" id="{F72FBCAA-A470-196A-BABD-27352033802B}"/>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16" name="TextBox 15">
              <a:extLst>
                <a:ext uri="{FF2B5EF4-FFF2-40B4-BE49-F238E27FC236}">
                  <a16:creationId xmlns:a16="http://schemas.microsoft.com/office/drawing/2014/main" id="{AF56CB67-9A1A-F20E-CC09-EE1EEFAFFA04}"/>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월마트</a:t>
              </a:r>
              <a:r>
                <a:rPr lang="en-US" altLang="ko-KR" spc="-20" dirty="0">
                  <a:solidFill>
                    <a:schemeClr val="accent4"/>
                  </a:solidFill>
                </a:rPr>
                <a:t>, </a:t>
              </a:r>
              <a:r>
                <a:rPr lang="ko-KR" altLang="en-US" spc="-20" dirty="0">
                  <a:solidFill>
                    <a:schemeClr val="accent4"/>
                  </a:solidFill>
                </a:rPr>
                <a:t>아우디는 </a:t>
              </a:r>
              <a:endParaRPr lang="en-US" altLang="ko-KR" spc="-20" dirty="0">
                <a:solidFill>
                  <a:schemeClr val="accent4"/>
                </a:solidFill>
              </a:endParaRPr>
            </a:p>
            <a:p>
              <a:r>
                <a:rPr lang="ko-KR" altLang="en-US" spc="-20" dirty="0">
                  <a:solidFill>
                    <a:schemeClr val="accent4"/>
                  </a:solidFill>
                </a:rPr>
                <a:t>각 사 핵심 역량 기반</a:t>
              </a:r>
              <a:r>
                <a:rPr lang="en-US" altLang="ko-KR" spc="-20" dirty="0">
                  <a:solidFill>
                    <a:schemeClr val="accent4"/>
                  </a:solidFill>
                </a:rPr>
                <a:t>, </a:t>
              </a:r>
            </a:p>
            <a:p>
              <a:r>
                <a:rPr lang="ko-KR" altLang="en-US" spc="-20" dirty="0" err="1">
                  <a:solidFill>
                    <a:schemeClr val="accent4"/>
                  </a:solidFill>
                </a:rPr>
                <a:t>일렉트리파이</a:t>
              </a:r>
              <a:r>
                <a:rPr lang="ko-KR" altLang="en-US" spc="-20" dirty="0">
                  <a:solidFill>
                    <a:schemeClr val="accent4"/>
                  </a:solidFill>
                </a:rPr>
                <a:t> 아메리카와 기아는 양 사 역량 결합하여 차별화된 가치 제공</a:t>
              </a:r>
              <a:r>
                <a:rPr lang="en-US" altLang="ko-KR" spc="-20" dirty="0">
                  <a:solidFill>
                    <a:schemeClr val="accent4"/>
                  </a:solidFill>
                </a:rPr>
                <a:t>…</a:t>
              </a:r>
            </a:p>
          </p:txBody>
        </p:sp>
      </p:grpSp>
      <p:pic>
        <p:nvPicPr>
          <p:cNvPr id="4" name="그림 3" descr="빛, 밤하늘이(가) 표시된 사진&#10;&#10;자동 생성된 설명">
            <a:extLst>
              <a:ext uri="{FF2B5EF4-FFF2-40B4-BE49-F238E27FC236}">
                <a16:creationId xmlns:a16="http://schemas.microsoft.com/office/drawing/2014/main" id="{8D1C8700-4D74-5473-6877-67ED92DB23A8}"/>
              </a:ext>
            </a:extLst>
          </p:cNvPr>
          <p:cNvPicPr>
            <a:picLocks noChangeAspect="1"/>
          </p:cNvPicPr>
          <p:nvPr/>
        </p:nvPicPr>
        <p:blipFill rotWithShape="1">
          <a:blip r:embed="rId3"/>
          <a:srcRect l="11328"/>
          <a:stretch/>
        </p:blipFill>
        <p:spPr>
          <a:xfrm>
            <a:off x="333375" y="6412833"/>
            <a:ext cx="6191249" cy="2825328"/>
          </a:xfrm>
          <a:prstGeom prst="rect">
            <a:avLst/>
          </a:prstGeom>
        </p:spPr>
      </p:pic>
    </p:spTree>
    <p:extLst>
      <p:ext uri="{BB962C8B-B14F-4D97-AF65-F5344CB8AC3E}">
        <p14:creationId xmlns:p14="http://schemas.microsoft.com/office/powerpoint/2010/main" val="2720441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위쪽 모서리 6">
            <a:extLst>
              <a:ext uri="{FF2B5EF4-FFF2-40B4-BE49-F238E27FC236}">
                <a16:creationId xmlns:a16="http://schemas.microsoft.com/office/drawing/2014/main" id="{70B66BD0-08D2-3FD1-0717-3E9627335059}"/>
              </a:ext>
            </a:extLst>
          </p:cNvPr>
          <p:cNvSpPr/>
          <p:nvPr/>
        </p:nvSpPr>
        <p:spPr>
          <a:xfrm rot="16200000">
            <a:off x="73328" y="8136856"/>
            <a:ext cx="1115288" cy="581501"/>
          </a:xfrm>
          <a:prstGeom prst="round2SameRect">
            <a:avLst>
              <a:gd name="adj1" fmla="val 50000"/>
              <a:gd name="adj2" fmla="val 0"/>
            </a:avLst>
          </a:prstGeom>
          <a:solidFill>
            <a:srgbClr val="173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(3)</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충전 관련 서비스를 통해 고객의 충전소 이용을 촉진하려면</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①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e-Mobility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서비스 기업의 대응 동향 </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전기차 운전자의 충전소 이용 경험을 개선하고 충전소 이용을 촉진하기 위해서 어떤 서비스가 어떻게 개선되어야 할 것인가</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서비스 개선 및 혁신의 방향성을 도출하기 위해서 전기차 운전자의 여정을 간단하게 살펴보자</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전기차 운전자가 충전소를 이용하게 되는 여정에서 첫 번째 단계는 충전의 필요성을 인지하는 것이다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차량을 충전해야 되는 순간임을 인지한 후 어떤 충전소에 방문할 지 선택하기 위한 다양한 정보를 수집하게 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운전자가 자주 이용하던 충전 브랜드가 주변에 존재하는지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도착지까지 여정에서 방문 가능한 충전소가 있는지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충전에 할애할 수 있는 시간은 얼마나 되는지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방문하고자 하는 충전소에 사용 가능한 충전기가 있는지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등을 고민하고 관련 정보를 탐색한다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이를 바탕으로 운전자는 특정 충전소를 선택하고 방문한다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그리고 충전 서비스를 이용한 후 결제 방식을 선택하여 서비스 사용료를 지불한다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향후 충전 서비스가 다시 필요하게 되면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위와 같은 과정을 반복한다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marL="0" marR="0" lvl="0" indent="0" algn="di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전기차 운전자의 여정 가운데서 두드러지는 니즈</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(Needs)</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는 충전소 위치나 사용 가능 여부에 대한 정확한 정보를 통해 충전소 선택을 효과적으로 하고 싶다는 점</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다양한 충전 사업자가 제공하는 충전 서비스를 자유롭게 이용하게 됨으로써 선택 가능한</a:t>
            </a: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162591"/>
            <a:ext cx="1813778" cy="2679166"/>
            <a:chOff x="162169" y="1816262"/>
            <a:chExt cx="1813778" cy="2679166"/>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29509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전기차 운전자가 충전소 이용 시 가장 두드러지게 나타나는 니즈를 파악 후 서비스 개선 및 혁신의 방향성 도출 필요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675898"/>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D8FB1C7-38BA-88B7-FFC0-7E70CC23EC63}"/>
              </a:ext>
            </a:extLst>
          </p:cNvPr>
          <p:cNvSpPr txBox="1"/>
          <p:nvPr/>
        </p:nvSpPr>
        <p:spPr>
          <a:xfrm>
            <a:off x="333375" y="5030544"/>
            <a:ext cx="5400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전기차 운전자 여정</a:t>
            </a:r>
            <a:r>
              <a:rPr lang="en-US" altLang="ko-KR" dirty="0">
                <a:solidFill>
                  <a:schemeClr val="tx1">
                    <a:lumMod val="85000"/>
                    <a:lumOff val="15000"/>
                  </a:schemeClr>
                </a:solidFill>
              </a:rPr>
              <a:t>(customer journey) </a:t>
            </a:r>
            <a:r>
              <a:rPr lang="ko-KR" altLang="en-US" dirty="0">
                <a:solidFill>
                  <a:schemeClr val="tx1">
                    <a:lumMod val="85000"/>
                    <a:lumOff val="15000"/>
                  </a:schemeClr>
                </a:solidFill>
              </a:rPr>
              <a:t>기반 서비스 개선</a:t>
            </a:r>
            <a:r>
              <a:rPr lang="en-US" altLang="ko-KR" dirty="0">
                <a:solidFill>
                  <a:schemeClr val="tx1">
                    <a:lumMod val="85000"/>
                    <a:lumOff val="15000"/>
                  </a:schemeClr>
                </a:solidFill>
              </a:rPr>
              <a:t>·</a:t>
            </a:r>
            <a:r>
              <a:rPr lang="ko-KR" altLang="en-US" dirty="0">
                <a:solidFill>
                  <a:schemeClr val="tx1">
                    <a:lumMod val="85000"/>
                    <a:lumOff val="15000"/>
                  </a:schemeClr>
                </a:solidFill>
              </a:rPr>
              <a:t>혁신 방향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5" name="직사각형 4">
            <a:extLst>
              <a:ext uri="{FF2B5EF4-FFF2-40B4-BE49-F238E27FC236}">
                <a16:creationId xmlns:a16="http://schemas.microsoft.com/office/drawing/2014/main" id="{FF620AD0-54C4-2943-04E0-F90CAAF8E605}"/>
              </a:ext>
            </a:extLst>
          </p:cNvPr>
          <p:cNvSpPr/>
          <p:nvPr/>
        </p:nvSpPr>
        <p:spPr>
          <a:xfrm>
            <a:off x="333376" y="9022321"/>
            <a:ext cx="6170428" cy="47838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grpSp>
        <p:nvGrpSpPr>
          <p:cNvPr id="71" name="그룹 70">
            <a:extLst>
              <a:ext uri="{FF2B5EF4-FFF2-40B4-BE49-F238E27FC236}">
                <a16:creationId xmlns:a16="http://schemas.microsoft.com/office/drawing/2014/main" id="{5675E629-8CBE-271A-5AB3-3FF590542A09}"/>
              </a:ext>
            </a:extLst>
          </p:cNvPr>
          <p:cNvGrpSpPr/>
          <p:nvPr/>
        </p:nvGrpSpPr>
        <p:grpSpPr>
          <a:xfrm>
            <a:off x="921723" y="6046837"/>
            <a:ext cx="5600351" cy="1698349"/>
            <a:chOff x="333375" y="7284652"/>
            <a:chExt cx="6187485" cy="783249"/>
          </a:xfrm>
        </p:grpSpPr>
        <p:sp>
          <p:nvSpPr>
            <p:cNvPr id="42" name="Rectangle 4">
              <a:extLst>
                <a:ext uri="{FF2B5EF4-FFF2-40B4-BE49-F238E27FC236}">
                  <a16:creationId xmlns:a16="http://schemas.microsoft.com/office/drawing/2014/main" id="{D3B9F357-DA74-156D-6AF9-99477ED657CF}"/>
                </a:ext>
              </a:extLst>
            </p:cNvPr>
            <p:cNvSpPr/>
            <p:nvPr/>
          </p:nvSpPr>
          <p:spPr>
            <a:xfrm>
              <a:off x="333375" y="7284652"/>
              <a:ext cx="6187485" cy="473719"/>
            </a:xfrm>
            <a:prstGeom prst="rect">
              <a:avLst/>
            </a:prstGeom>
            <a:solidFill>
              <a:schemeClr val="bg1">
                <a:lumMod val="75000"/>
              </a:schemeClr>
            </a:solidFill>
            <a:ln w="12700" cap="flat" cmpd="sng" algn="ctr">
              <a:noFill/>
              <a:prstDash val="solid"/>
              <a:miter lim="800000"/>
            </a:ln>
            <a:effectLst/>
          </p:spPr>
          <p:txBody>
            <a:bodyPr lIns="54000" tIns="54000" rIns="54000" bIns="54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a:ea typeface="+mn-ea"/>
                <a:cs typeface="+mn-cs"/>
              </a:endParaRPr>
            </a:p>
          </p:txBody>
        </p:sp>
        <p:cxnSp>
          <p:nvCxnSpPr>
            <p:cNvPr id="43" name="Straight Connector 5">
              <a:extLst>
                <a:ext uri="{FF2B5EF4-FFF2-40B4-BE49-F238E27FC236}">
                  <a16:creationId xmlns:a16="http://schemas.microsoft.com/office/drawing/2014/main" id="{C6F8A8FA-61FC-DD01-CC1E-EA82D980C94C}"/>
                </a:ext>
              </a:extLst>
            </p:cNvPr>
            <p:cNvCxnSpPr>
              <a:cxnSpLocks/>
            </p:cNvCxnSpPr>
            <p:nvPr/>
          </p:nvCxnSpPr>
          <p:spPr>
            <a:xfrm>
              <a:off x="333375" y="7505051"/>
              <a:ext cx="6187485" cy="0"/>
            </a:xfrm>
            <a:prstGeom prst="line">
              <a:avLst/>
            </a:prstGeom>
            <a:noFill/>
            <a:ln w="38100" cap="flat" cmpd="sng" algn="ctr">
              <a:solidFill>
                <a:srgbClr val="FFFFFF"/>
              </a:solidFill>
              <a:prstDash val="lgDash"/>
              <a:miter lim="800000"/>
            </a:ln>
            <a:effectLst/>
          </p:spPr>
        </p:cxnSp>
        <p:sp>
          <p:nvSpPr>
            <p:cNvPr id="44" name="Rectangle 12">
              <a:extLst>
                <a:ext uri="{FF2B5EF4-FFF2-40B4-BE49-F238E27FC236}">
                  <a16:creationId xmlns:a16="http://schemas.microsoft.com/office/drawing/2014/main" id="{E06A8CB1-24E6-52EB-D7A0-1432FD7C98E1}"/>
                </a:ext>
              </a:extLst>
            </p:cNvPr>
            <p:cNvSpPr/>
            <p:nvPr/>
          </p:nvSpPr>
          <p:spPr>
            <a:xfrm>
              <a:off x="333375" y="7677654"/>
              <a:ext cx="6187485" cy="390247"/>
            </a:xfrm>
            <a:prstGeom prst="rect">
              <a:avLst/>
            </a:prstGeom>
            <a:solidFill>
              <a:srgbClr val="00B8F5"/>
            </a:solidFill>
            <a:ln w="12700" cap="flat" cmpd="sng" algn="ctr">
              <a:noFill/>
              <a:prstDash val="solid"/>
              <a:miter lim="800000"/>
            </a:ln>
            <a:effectLst/>
          </p:spPr>
          <p:txBody>
            <a:bodyPr lIns="54000" tIns="54000" rIns="54000" bIns="54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66" name="Rectangle 25">
            <a:extLst>
              <a:ext uri="{FF2B5EF4-FFF2-40B4-BE49-F238E27FC236}">
                <a16:creationId xmlns:a16="http://schemas.microsoft.com/office/drawing/2014/main" id="{6C911008-FBD6-2663-CF8B-CE332F4148FE}"/>
              </a:ext>
            </a:extLst>
          </p:cNvPr>
          <p:cNvSpPr/>
          <p:nvPr/>
        </p:nvSpPr>
        <p:spPr>
          <a:xfrm>
            <a:off x="1065911" y="7030680"/>
            <a:ext cx="1061584" cy="507831"/>
          </a:xfrm>
          <a:prstGeom prst="rect">
            <a:avLst/>
          </a:prstGeom>
        </p:spPr>
        <p:txBody>
          <a:bodyPr wrap="square" tIns="0">
            <a:spAutoFit/>
          </a:bodyPr>
          <a:lstStyle/>
          <a:p>
            <a:pPr defTabSz="520700" eaLnBrk="0" hangingPunct="0">
              <a:spcBef>
                <a:spcPts val="600"/>
              </a:spcBef>
              <a:spcAft>
                <a:spcPts val="600"/>
              </a:spcAft>
              <a:defRPr/>
            </a:pPr>
            <a:r>
              <a:rPr lang="en-US" altLang="ko-KR"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충전소 위치 및 사용 가능 여부를 알고 싶다</a:t>
            </a:r>
            <a:r>
              <a:rPr lang="en-US" altLang="ko-KR"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a:t>
            </a:r>
            <a:endParaRPr 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67" name="Rectangle 26">
            <a:extLst>
              <a:ext uri="{FF2B5EF4-FFF2-40B4-BE49-F238E27FC236}">
                <a16:creationId xmlns:a16="http://schemas.microsoft.com/office/drawing/2014/main" id="{19639DCE-74DD-A94E-9F4B-DBC33613D2E2}"/>
              </a:ext>
            </a:extLst>
          </p:cNvPr>
          <p:cNvSpPr/>
          <p:nvPr/>
        </p:nvSpPr>
        <p:spPr>
          <a:xfrm>
            <a:off x="2452893" y="7030680"/>
            <a:ext cx="1187087" cy="507831"/>
          </a:xfrm>
          <a:prstGeom prst="rect">
            <a:avLst/>
          </a:prstGeom>
        </p:spPr>
        <p:txBody>
          <a:bodyPr wrap="square" tIns="0">
            <a:spAutoFit/>
          </a:bodyPr>
          <a:lstStyle/>
          <a:p>
            <a:pPr defTabSz="520700" eaLnBrk="0" hangingPunct="0">
              <a:spcBef>
                <a:spcPts val="600"/>
              </a:spcBef>
              <a:spcAft>
                <a:spcPts val="600"/>
              </a:spcAft>
              <a:defRPr/>
            </a:pPr>
            <a:r>
              <a:rPr lang="en-US" altLang="ko-KR"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회원 카드 </a:t>
            </a:r>
            <a:r>
              <a:rPr lang="en-US" altLang="ko-KR"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1</a:t>
            </a:r>
            <a:r>
              <a:rPr lang="ko-KR" alt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개로 다양한 충전기종을 이용하고 싶다</a:t>
            </a:r>
            <a:r>
              <a:rPr lang="en-US" altLang="ko-KR"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a:t>
            </a:r>
            <a:endParaRPr 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68" name="Rectangle 27">
            <a:extLst>
              <a:ext uri="{FF2B5EF4-FFF2-40B4-BE49-F238E27FC236}">
                <a16:creationId xmlns:a16="http://schemas.microsoft.com/office/drawing/2014/main" id="{E5AD1538-731A-9AFC-36E6-0FEA3295EC74}"/>
              </a:ext>
            </a:extLst>
          </p:cNvPr>
          <p:cNvSpPr/>
          <p:nvPr/>
        </p:nvSpPr>
        <p:spPr>
          <a:xfrm>
            <a:off x="3931618" y="7030680"/>
            <a:ext cx="1061584" cy="661720"/>
          </a:xfrm>
          <a:prstGeom prst="rect">
            <a:avLst/>
          </a:prstGeom>
        </p:spPr>
        <p:txBody>
          <a:bodyPr wrap="square" tIns="0">
            <a:spAutoFit/>
          </a:bodyPr>
          <a:lstStyle/>
          <a:p>
            <a:pPr defTabSz="520700" eaLnBrk="0" hangingPunct="0">
              <a:spcBef>
                <a:spcPts val="600"/>
              </a:spcBef>
              <a:spcAft>
                <a:spcPts val="600"/>
              </a:spcAft>
              <a:defRPr/>
            </a:pPr>
            <a:r>
              <a:rPr 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결제 프로세스 간단하게 만들어 각종 인증 등을 하고 싶지 않다</a:t>
            </a:r>
            <a:r>
              <a:rPr lang="en-US" altLang="ko-KR"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a:t>
            </a:r>
            <a:endParaRPr 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69" name="Rectangle 28">
            <a:extLst>
              <a:ext uri="{FF2B5EF4-FFF2-40B4-BE49-F238E27FC236}">
                <a16:creationId xmlns:a16="http://schemas.microsoft.com/office/drawing/2014/main" id="{159E6EFB-EF0E-F64A-0428-BEFE66BFDF2D}"/>
              </a:ext>
            </a:extLst>
          </p:cNvPr>
          <p:cNvSpPr/>
          <p:nvPr/>
        </p:nvSpPr>
        <p:spPr>
          <a:xfrm>
            <a:off x="5345840" y="7030680"/>
            <a:ext cx="1061584" cy="661720"/>
          </a:xfrm>
          <a:prstGeom prst="rect">
            <a:avLst/>
          </a:prstGeom>
        </p:spPr>
        <p:txBody>
          <a:bodyPr wrap="square" tIns="0">
            <a:spAutoFit/>
          </a:bodyPr>
          <a:lstStyle/>
          <a:p>
            <a:pPr defTabSz="520700" eaLnBrk="0" hangingPunct="0">
              <a:spcBef>
                <a:spcPts val="600"/>
              </a:spcBef>
              <a:spcAft>
                <a:spcPts val="600"/>
              </a:spcAft>
              <a:defRPr/>
            </a:pPr>
            <a:r>
              <a:rPr lang="en-US" altLang="ko-KR"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충전소를 찾아가지 않아도 충전 서비스를 이용하고 싶다</a:t>
            </a:r>
            <a:r>
              <a:rPr lang="en-US" altLang="ko-KR"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a:t>
            </a:r>
            <a:endParaRPr 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82" name="Rectangle 12">
            <a:extLst>
              <a:ext uri="{FF2B5EF4-FFF2-40B4-BE49-F238E27FC236}">
                <a16:creationId xmlns:a16="http://schemas.microsoft.com/office/drawing/2014/main" id="{C4BD2204-555B-2F76-CDD3-24C6A10975F4}"/>
              </a:ext>
            </a:extLst>
          </p:cNvPr>
          <p:cNvSpPr/>
          <p:nvPr/>
        </p:nvSpPr>
        <p:spPr>
          <a:xfrm>
            <a:off x="921774" y="7869963"/>
            <a:ext cx="5602851" cy="1115288"/>
          </a:xfrm>
          <a:prstGeom prst="rect">
            <a:avLst/>
          </a:prstGeom>
          <a:solidFill>
            <a:srgbClr val="3057E4"/>
          </a:solidFill>
          <a:ln w="12700" cap="flat" cmpd="sng" algn="ctr">
            <a:noFill/>
            <a:prstDash val="solid"/>
            <a:miter lim="800000"/>
          </a:ln>
          <a:effectLst/>
        </p:spPr>
        <p:txBody>
          <a:bodyPr lIns="54000" tIns="54000" rIns="54000" bIns="54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rial"/>
              <a:ea typeface="+mn-ea"/>
              <a:cs typeface="+mn-cs"/>
            </a:endParaRPr>
          </a:p>
        </p:txBody>
      </p:sp>
      <p:sp>
        <p:nvSpPr>
          <p:cNvPr id="123" name="TextBox 122">
            <a:extLst>
              <a:ext uri="{FF2B5EF4-FFF2-40B4-BE49-F238E27FC236}">
                <a16:creationId xmlns:a16="http://schemas.microsoft.com/office/drawing/2014/main" id="{A61067D3-33E7-E5C4-1DDA-F58AB6942D90}"/>
              </a:ext>
            </a:extLst>
          </p:cNvPr>
          <p:cNvSpPr txBox="1"/>
          <p:nvPr/>
        </p:nvSpPr>
        <p:spPr>
          <a:xfrm>
            <a:off x="335806" y="8186304"/>
            <a:ext cx="578594" cy="484748"/>
          </a:xfrm>
          <a:prstGeom prst="rect">
            <a:avLst/>
          </a:prstGeom>
          <a:noFill/>
        </p:spPr>
        <p:txBody>
          <a:bodyPr wrap="square" lIns="0" tIns="0" rIns="0" bIns="0" rtlCol="0" anchor="ctr">
            <a:spAutoFit/>
          </a:bodyPr>
          <a:lstStyle>
            <a:defPPr>
              <a:defRPr lang="en-US"/>
            </a:defPPr>
            <a:lvl1pPr algn="ctr">
              <a:defRPr sz="1050" b="1">
                <a:ln>
                  <a:solidFill>
                    <a:schemeClr val="accent6">
                      <a:alpha val="0"/>
                    </a:schemeClr>
                  </a:solidFill>
                </a:ln>
                <a:gradFill>
                  <a:gsLst>
                    <a:gs pos="0">
                      <a:schemeClr val="bg1"/>
                    </a:gs>
                    <a:gs pos="100000">
                      <a:schemeClr val="bg1"/>
                    </a:gs>
                  </a:gsLst>
                  <a:lin ang="0" scaled="0"/>
                </a:gradFill>
                <a:latin typeface="KoPub돋움체 Medium" panose="02020603020101020101" pitchFamily="18" charset="-127"/>
                <a:ea typeface="KoPub돋움체 Medium" panose="02020603020101020101" pitchFamily="18" charset="-127"/>
              </a:defRPr>
            </a:lvl1pPr>
          </a:lstStyle>
          <a:p>
            <a:r>
              <a:rPr lang="ko-KR" altLang="en-US" dirty="0"/>
              <a:t>니즈 충족을 개선 방향</a:t>
            </a:r>
            <a:endParaRPr lang="en-US" altLang="ko-KR" dirty="0"/>
          </a:p>
        </p:txBody>
      </p:sp>
      <p:sp>
        <p:nvSpPr>
          <p:cNvPr id="132" name="화살표: 아래쪽 131">
            <a:extLst>
              <a:ext uri="{FF2B5EF4-FFF2-40B4-BE49-F238E27FC236}">
                <a16:creationId xmlns:a16="http://schemas.microsoft.com/office/drawing/2014/main" id="{F87FF1E3-338B-C756-F801-8787EDDD7B14}"/>
              </a:ext>
            </a:extLst>
          </p:cNvPr>
          <p:cNvSpPr/>
          <p:nvPr/>
        </p:nvSpPr>
        <p:spPr>
          <a:xfrm>
            <a:off x="1396339" y="7667671"/>
            <a:ext cx="333118" cy="281866"/>
          </a:xfrm>
          <a:prstGeom prst="downArrow">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grpSp>
        <p:nvGrpSpPr>
          <p:cNvPr id="72" name="그룹 71">
            <a:extLst>
              <a:ext uri="{FF2B5EF4-FFF2-40B4-BE49-F238E27FC236}">
                <a16:creationId xmlns:a16="http://schemas.microsoft.com/office/drawing/2014/main" id="{233B4C26-D850-7942-242D-ADC782A13F6C}"/>
              </a:ext>
            </a:extLst>
          </p:cNvPr>
          <p:cNvGrpSpPr/>
          <p:nvPr/>
        </p:nvGrpSpPr>
        <p:grpSpPr>
          <a:xfrm>
            <a:off x="1057275" y="8000869"/>
            <a:ext cx="1039813" cy="852086"/>
            <a:chOff x="1057275" y="8000869"/>
            <a:chExt cx="1039813" cy="852086"/>
          </a:xfrm>
        </p:grpSpPr>
        <p:sp>
          <p:nvSpPr>
            <p:cNvPr id="136" name="직사각형 135">
              <a:extLst>
                <a:ext uri="{FF2B5EF4-FFF2-40B4-BE49-F238E27FC236}">
                  <a16:creationId xmlns:a16="http://schemas.microsoft.com/office/drawing/2014/main" id="{78252E1C-C74A-03EF-4199-16FB1209007B}"/>
                </a:ext>
              </a:extLst>
            </p:cNvPr>
            <p:cNvSpPr/>
            <p:nvPr/>
          </p:nvSpPr>
          <p:spPr>
            <a:xfrm>
              <a:off x="1057275" y="8000869"/>
              <a:ext cx="1039813" cy="388181"/>
            </a:xfrm>
            <a:prstGeom prst="rect">
              <a:avLst/>
            </a:prstGeom>
            <a:solidFill>
              <a:schemeClr val="bg1"/>
            </a:solidFill>
            <a:ln>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정보 정확성 제고</a:t>
              </a:r>
            </a:p>
          </p:txBody>
        </p:sp>
        <p:sp>
          <p:nvSpPr>
            <p:cNvPr id="138" name="직사각형 137">
              <a:extLst>
                <a:ext uri="{FF2B5EF4-FFF2-40B4-BE49-F238E27FC236}">
                  <a16:creationId xmlns:a16="http://schemas.microsoft.com/office/drawing/2014/main" id="{1B4826A3-CA94-4EF9-F242-4C28CF6DC89D}"/>
                </a:ext>
              </a:extLst>
            </p:cNvPr>
            <p:cNvSpPr/>
            <p:nvPr/>
          </p:nvSpPr>
          <p:spPr>
            <a:xfrm>
              <a:off x="1057275" y="8464774"/>
              <a:ext cx="1039813" cy="388181"/>
            </a:xfrm>
            <a:prstGeom prst="rect">
              <a:avLst/>
            </a:prstGeom>
            <a:solidFill>
              <a:schemeClr val="bg1"/>
            </a:solidFill>
            <a:ln>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실시간 정보 공유 체계 수립</a:t>
              </a:r>
            </a:p>
          </p:txBody>
        </p:sp>
      </p:grpSp>
      <p:grpSp>
        <p:nvGrpSpPr>
          <p:cNvPr id="70" name="그룹 69">
            <a:extLst>
              <a:ext uri="{FF2B5EF4-FFF2-40B4-BE49-F238E27FC236}">
                <a16:creationId xmlns:a16="http://schemas.microsoft.com/office/drawing/2014/main" id="{9395E79C-4FCF-6193-5036-EC4D6E3F50A3}"/>
              </a:ext>
            </a:extLst>
          </p:cNvPr>
          <p:cNvGrpSpPr/>
          <p:nvPr/>
        </p:nvGrpSpPr>
        <p:grpSpPr>
          <a:xfrm>
            <a:off x="2487423" y="8000869"/>
            <a:ext cx="1039813" cy="852086"/>
            <a:chOff x="2457208" y="8000869"/>
            <a:chExt cx="1039813" cy="852086"/>
          </a:xfrm>
        </p:grpSpPr>
        <p:sp>
          <p:nvSpPr>
            <p:cNvPr id="139" name="직사각형 138">
              <a:extLst>
                <a:ext uri="{FF2B5EF4-FFF2-40B4-BE49-F238E27FC236}">
                  <a16:creationId xmlns:a16="http://schemas.microsoft.com/office/drawing/2014/main" id="{45D5D725-4F63-9799-7273-5699EAFA61DB}"/>
                </a:ext>
              </a:extLst>
            </p:cNvPr>
            <p:cNvSpPr/>
            <p:nvPr/>
          </p:nvSpPr>
          <p:spPr>
            <a:xfrm>
              <a:off x="2457208" y="8000869"/>
              <a:ext cx="1039813" cy="388181"/>
            </a:xfrm>
            <a:prstGeom prst="rect">
              <a:avLst/>
            </a:prstGeom>
            <a:solidFill>
              <a:schemeClr val="bg1"/>
            </a:solidFill>
            <a:ln>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결제 솔루션 통합</a:t>
              </a: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또는 호환</a:t>
              </a:r>
            </a:p>
          </p:txBody>
        </p:sp>
        <p:sp>
          <p:nvSpPr>
            <p:cNvPr id="140" name="직사각형 139">
              <a:extLst>
                <a:ext uri="{FF2B5EF4-FFF2-40B4-BE49-F238E27FC236}">
                  <a16:creationId xmlns:a16="http://schemas.microsoft.com/office/drawing/2014/main" id="{16E57D5A-0D33-8826-3288-DAE5121FE1DC}"/>
                </a:ext>
              </a:extLst>
            </p:cNvPr>
            <p:cNvSpPr/>
            <p:nvPr/>
          </p:nvSpPr>
          <p:spPr>
            <a:xfrm>
              <a:off x="2457208" y="8464774"/>
              <a:ext cx="1039813" cy="388181"/>
            </a:xfrm>
            <a:prstGeom prst="rect">
              <a:avLst/>
            </a:prstGeom>
            <a:solidFill>
              <a:schemeClr val="bg1"/>
            </a:solidFill>
            <a:ln>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이해관계자 간 정보 공유</a:t>
              </a:r>
            </a:p>
          </p:txBody>
        </p:sp>
      </p:grpSp>
      <p:grpSp>
        <p:nvGrpSpPr>
          <p:cNvPr id="41" name="그룹 40">
            <a:extLst>
              <a:ext uri="{FF2B5EF4-FFF2-40B4-BE49-F238E27FC236}">
                <a16:creationId xmlns:a16="http://schemas.microsoft.com/office/drawing/2014/main" id="{9F240B61-0E5D-DD85-22C6-B7094CDF73F9}"/>
              </a:ext>
            </a:extLst>
          </p:cNvPr>
          <p:cNvGrpSpPr/>
          <p:nvPr/>
        </p:nvGrpSpPr>
        <p:grpSpPr>
          <a:xfrm>
            <a:off x="3917571" y="8000869"/>
            <a:ext cx="1039813" cy="852086"/>
            <a:chOff x="3947787" y="8000869"/>
            <a:chExt cx="1039813" cy="852086"/>
          </a:xfrm>
        </p:grpSpPr>
        <p:sp>
          <p:nvSpPr>
            <p:cNvPr id="141" name="직사각형 140">
              <a:extLst>
                <a:ext uri="{FF2B5EF4-FFF2-40B4-BE49-F238E27FC236}">
                  <a16:creationId xmlns:a16="http://schemas.microsoft.com/office/drawing/2014/main" id="{153A7537-808A-17DE-645F-3CD739EEE3B8}"/>
                </a:ext>
              </a:extLst>
            </p:cNvPr>
            <p:cNvSpPr/>
            <p:nvPr/>
          </p:nvSpPr>
          <p:spPr>
            <a:xfrm>
              <a:off x="3947787" y="8000869"/>
              <a:ext cx="1039813" cy="388181"/>
            </a:xfrm>
            <a:prstGeom prst="rect">
              <a:avLst/>
            </a:prstGeom>
            <a:solidFill>
              <a:schemeClr val="bg1"/>
            </a:solidFill>
            <a:ln>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충전과 결제 프로세스 결합</a:t>
              </a:r>
            </a:p>
          </p:txBody>
        </p:sp>
        <p:sp>
          <p:nvSpPr>
            <p:cNvPr id="142" name="직사각형 141">
              <a:extLst>
                <a:ext uri="{FF2B5EF4-FFF2-40B4-BE49-F238E27FC236}">
                  <a16:creationId xmlns:a16="http://schemas.microsoft.com/office/drawing/2014/main" id="{59045C41-477E-0A79-0400-756CFD2B9A1C}"/>
                </a:ext>
              </a:extLst>
            </p:cNvPr>
            <p:cNvSpPr/>
            <p:nvPr/>
          </p:nvSpPr>
          <p:spPr>
            <a:xfrm>
              <a:off x="3947787" y="8464774"/>
              <a:ext cx="1039813" cy="388181"/>
            </a:xfrm>
            <a:prstGeom prst="rect">
              <a:avLst/>
            </a:prstGeom>
            <a:solidFill>
              <a:schemeClr val="bg1"/>
            </a:solidFill>
            <a:ln>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 시 사용자 개입 최소화</a:t>
              </a:r>
            </a:p>
          </p:txBody>
        </p:sp>
      </p:grpSp>
      <p:grpSp>
        <p:nvGrpSpPr>
          <p:cNvPr id="40" name="그룹 39">
            <a:extLst>
              <a:ext uri="{FF2B5EF4-FFF2-40B4-BE49-F238E27FC236}">
                <a16:creationId xmlns:a16="http://schemas.microsoft.com/office/drawing/2014/main" id="{E118CDEA-E101-7456-6CE3-FFAA2A3928FA}"/>
              </a:ext>
            </a:extLst>
          </p:cNvPr>
          <p:cNvGrpSpPr/>
          <p:nvPr/>
        </p:nvGrpSpPr>
        <p:grpSpPr>
          <a:xfrm>
            <a:off x="5347720" y="8000869"/>
            <a:ext cx="1039813" cy="852086"/>
            <a:chOff x="5347720" y="8000869"/>
            <a:chExt cx="1039813" cy="852086"/>
          </a:xfrm>
        </p:grpSpPr>
        <p:sp>
          <p:nvSpPr>
            <p:cNvPr id="143" name="직사각형 142">
              <a:extLst>
                <a:ext uri="{FF2B5EF4-FFF2-40B4-BE49-F238E27FC236}">
                  <a16:creationId xmlns:a16="http://schemas.microsoft.com/office/drawing/2014/main" id="{32DB634B-883C-A682-74BC-ABFCBB5F3FFC}"/>
                </a:ext>
              </a:extLst>
            </p:cNvPr>
            <p:cNvSpPr/>
            <p:nvPr/>
          </p:nvSpPr>
          <p:spPr>
            <a:xfrm>
              <a:off x="5347720" y="8000869"/>
              <a:ext cx="1039813" cy="388181"/>
            </a:xfrm>
            <a:prstGeom prst="rect">
              <a:avLst/>
            </a:prstGeom>
            <a:solidFill>
              <a:schemeClr val="bg1"/>
            </a:solidFill>
            <a:ln>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제약 없는 </a:t>
              </a:r>
              <a:endPar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algn="ct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충전 환경 조성</a:t>
              </a:r>
            </a:p>
          </p:txBody>
        </p:sp>
        <p:sp>
          <p:nvSpPr>
            <p:cNvPr id="144" name="직사각형 143">
              <a:extLst>
                <a:ext uri="{FF2B5EF4-FFF2-40B4-BE49-F238E27FC236}">
                  <a16:creationId xmlns:a16="http://schemas.microsoft.com/office/drawing/2014/main" id="{891553B9-4809-69E8-BC2E-D158DC748D4D}"/>
                </a:ext>
              </a:extLst>
            </p:cNvPr>
            <p:cNvSpPr/>
            <p:nvPr/>
          </p:nvSpPr>
          <p:spPr>
            <a:xfrm>
              <a:off x="5347720" y="8464774"/>
              <a:ext cx="1039813" cy="388181"/>
            </a:xfrm>
            <a:prstGeom prst="rect">
              <a:avLst/>
            </a:prstGeom>
            <a:solidFill>
              <a:schemeClr val="bg1"/>
            </a:solidFill>
            <a:ln>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선제적 충전 서비스 제공</a:t>
              </a:r>
            </a:p>
          </p:txBody>
        </p:sp>
      </p:grpSp>
      <p:pic>
        <p:nvPicPr>
          <p:cNvPr id="4" name="그림 3" descr="그래픽, 클립아트, 상징, 디자인이(가) 표시된 사진&#10;&#10;자동 생성된 설명">
            <a:extLst>
              <a:ext uri="{FF2B5EF4-FFF2-40B4-BE49-F238E27FC236}">
                <a16:creationId xmlns:a16="http://schemas.microsoft.com/office/drawing/2014/main" id="{3E37FF27-0F32-E19F-EA91-CBCACAE60734}"/>
              </a:ext>
            </a:extLst>
          </p:cNvPr>
          <p:cNvPicPr>
            <a:picLocks noChangeAspect="1"/>
          </p:cNvPicPr>
          <p:nvPr/>
        </p:nvPicPr>
        <p:blipFill>
          <a:blip r:embed="rId3"/>
          <a:stretch>
            <a:fillRect/>
          </a:stretch>
        </p:blipFill>
        <p:spPr>
          <a:xfrm>
            <a:off x="385716" y="6246556"/>
            <a:ext cx="513835" cy="506699"/>
          </a:xfrm>
          <a:prstGeom prst="rect">
            <a:avLst/>
          </a:prstGeom>
        </p:spPr>
      </p:pic>
      <p:sp>
        <p:nvSpPr>
          <p:cNvPr id="6" name="사각형: 둥근 위쪽 모서리 5">
            <a:extLst>
              <a:ext uri="{FF2B5EF4-FFF2-40B4-BE49-F238E27FC236}">
                <a16:creationId xmlns:a16="http://schemas.microsoft.com/office/drawing/2014/main" id="{D2A6903D-DEA9-595E-CCC7-9B64A13E1CBC}"/>
              </a:ext>
            </a:extLst>
          </p:cNvPr>
          <p:cNvSpPr/>
          <p:nvPr/>
        </p:nvSpPr>
        <p:spPr>
          <a:xfrm rot="16200000">
            <a:off x="207879" y="7031344"/>
            <a:ext cx="846187" cy="581504"/>
          </a:xfrm>
          <a:prstGeom prst="round2SameRect">
            <a:avLst>
              <a:gd name="adj1" fmla="val 50000"/>
              <a:gd name="adj2" fmla="val 0"/>
            </a:avLst>
          </a:prstGeom>
          <a:solidFill>
            <a:srgbClr val="1739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22" name="TextBox 121">
            <a:extLst>
              <a:ext uri="{FF2B5EF4-FFF2-40B4-BE49-F238E27FC236}">
                <a16:creationId xmlns:a16="http://schemas.microsoft.com/office/drawing/2014/main" id="{44EAFA36-7E83-FE62-0B2F-D23AF40E5335}"/>
              </a:ext>
            </a:extLst>
          </p:cNvPr>
          <p:cNvSpPr txBox="1"/>
          <p:nvPr/>
        </p:nvSpPr>
        <p:spPr>
          <a:xfrm>
            <a:off x="405357" y="7085782"/>
            <a:ext cx="476765" cy="484748"/>
          </a:xfrm>
          <a:prstGeom prst="rect">
            <a:avLst/>
          </a:prstGeom>
          <a:noFill/>
        </p:spPr>
        <p:txBody>
          <a:bodyPr wrap="square" lIns="0" tIns="0" rIns="0" bIns="0" rtlCol="0" anchor="ctr">
            <a:spAutoFit/>
          </a:bodyPr>
          <a:lstStyle/>
          <a:p>
            <a:pPr algn="ctr"/>
            <a:r>
              <a:rPr lang="ko-KR" altLang="en-US" sz="1050" b="1" dirty="0">
                <a:ln>
                  <a:solidFill>
                    <a:schemeClr val="accent6">
                      <a:alpha val="0"/>
                    </a:schemeClr>
                  </a:solidFill>
                </a:ln>
                <a:gradFill>
                  <a:gsLst>
                    <a:gs pos="0">
                      <a:schemeClr val="bg1"/>
                    </a:gs>
                    <a:gs pos="100000">
                      <a:schemeClr val="bg1"/>
                    </a:gs>
                  </a:gsLst>
                  <a:lin ang="0" scaled="0"/>
                </a:gradFill>
                <a:latin typeface="KoPub돋움체 Medium" panose="02020603020101020101" pitchFamily="18" charset="-127"/>
                <a:ea typeface="KoPub돋움체 Medium" panose="02020603020101020101" pitchFamily="18" charset="-127"/>
              </a:rPr>
              <a:t>전기차 운전자 니즈</a:t>
            </a:r>
          </a:p>
        </p:txBody>
      </p:sp>
      <p:sp>
        <p:nvSpPr>
          <p:cNvPr id="8" name="화살표: 아래쪽 7">
            <a:extLst>
              <a:ext uri="{FF2B5EF4-FFF2-40B4-BE49-F238E27FC236}">
                <a16:creationId xmlns:a16="http://schemas.microsoft.com/office/drawing/2014/main" id="{D291C345-DEF3-DD18-476F-6271E1CCE299}"/>
              </a:ext>
            </a:extLst>
          </p:cNvPr>
          <p:cNvSpPr/>
          <p:nvPr/>
        </p:nvSpPr>
        <p:spPr>
          <a:xfrm>
            <a:off x="2835852" y="7676523"/>
            <a:ext cx="333118" cy="281866"/>
          </a:xfrm>
          <a:prstGeom prst="downArrow">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9" name="화살표: 아래쪽 8">
            <a:extLst>
              <a:ext uri="{FF2B5EF4-FFF2-40B4-BE49-F238E27FC236}">
                <a16:creationId xmlns:a16="http://schemas.microsoft.com/office/drawing/2014/main" id="{025FE9F0-3133-65C0-5B51-26F84897A3DF}"/>
              </a:ext>
            </a:extLst>
          </p:cNvPr>
          <p:cNvSpPr/>
          <p:nvPr/>
        </p:nvSpPr>
        <p:spPr>
          <a:xfrm>
            <a:off x="4275365" y="7676523"/>
            <a:ext cx="333118" cy="281866"/>
          </a:xfrm>
          <a:prstGeom prst="downArrow">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0" name="화살표: 아래쪽 9">
            <a:extLst>
              <a:ext uri="{FF2B5EF4-FFF2-40B4-BE49-F238E27FC236}">
                <a16:creationId xmlns:a16="http://schemas.microsoft.com/office/drawing/2014/main" id="{9F5A39B1-6655-DD64-1144-CA93C58C888A}"/>
              </a:ext>
            </a:extLst>
          </p:cNvPr>
          <p:cNvSpPr/>
          <p:nvPr/>
        </p:nvSpPr>
        <p:spPr>
          <a:xfrm>
            <a:off x="5714879" y="7676523"/>
            <a:ext cx="333118" cy="281866"/>
          </a:xfrm>
          <a:prstGeom prst="downArrow">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3" name="사각형: 둥근 모서리 12">
            <a:extLst>
              <a:ext uri="{FF2B5EF4-FFF2-40B4-BE49-F238E27FC236}">
                <a16:creationId xmlns:a16="http://schemas.microsoft.com/office/drawing/2014/main" id="{451D1F0D-2206-7275-739D-DD677D0AD4B7}"/>
              </a:ext>
            </a:extLst>
          </p:cNvPr>
          <p:cNvSpPr/>
          <p:nvPr/>
        </p:nvSpPr>
        <p:spPr>
          <a:xfrm>
            <a:off x="1032108" y="6889086"/>
            <a:ext cx="1061580"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4" name="사각형: 둥근 모서리 13">
            <a:extLst>
              <a:ext uri="{FF2B5EF4-FFF2-40B4-BE49-F238E27FC236}">
                <a16:creationId xmlns:a16="http://schemas.microsoft.com/office/drawing/2014/main" id="{EF59880A-D0DF-3047-846D-E700C172FEC7}"/>
              </a:ext>
            </a:extLst>
          </p:cNvPr>
          <p:cNvSpPr/>
          <p:nvPr/>
        </p:nvSpPr>
        <p:spPr>
          <a:xfrm>
            <a:off x="2454693" y="6889086"/>
            <a:ext cx="1061580"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9" name="사각형: 둥근 모서리 18">
            <a:extLst>
              <a:ext uri="{FF2B5EF4-FFF2-40B4-BE49-F238E27FC236}">
                <a16:creationId xmlns:a16="http://schemas.microsoft.com/office/drawing/2014/main" id="{C193363F-42DD-0461-0D24-78D378D2C82B}"/>
              </a:ext>
            </a:extLst>
          </p:cNvPr>
          <p:cNvSpPr/>
          <p:nvPr/>
        </p:nvSpPr>
        <p:spPr>
          <a:xfrm>
            <a:off x="3841041" y="6889086"/>
            <a:ext cx="1061580"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20" name="사각형: 둥근 모서리 19">
            <a:extLst>
              <a:ext uri="{FF2B5EF4-FFF2-40B4-BE49-F238E27FC236}">
                <a16:creationId xmlns:a16="http://schemas.microsoft.com/office/drawing/2014/main" id="{67CD3EF6-C21B-94AB-F71C-B42125D78FBD}"/>
              </a:ext>
            </a:extLst>
          </p:cNvPr>
          <p:cNvSpPr/>
          <p:nvPr/>
        </p:nvSpPr>
        <p:spPr>
          <a:xfrm>
            <a:off x="5257073" y="6889086"/>
            <a:ext cx="1061580"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39" name="직사각형 38">
            <a:extLst>
              <a:ext uri="{FF2B5EF4-FFF2-40B4-BE49-F238E27FC236}">
                <a16:creationId xmlns:a16="http://schemas.microsoft.com/office/drawing/2014/main" id="{37A4FDA6-5D3E-A958-BF33-78340E25365F}"/>
              </a:ext>
            </a:extLst>
          </p:cNvPr>
          <p:cNvSpPr/>
          <p:nvPr/>
        </p:nvSpPr>
        <p:spPr>
          <a:xfrm>
            <a:off x="1108887" y="5629665"/>
            <a:ext cx="889520" cy="477724"/>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충전 필요성</a:t>
            </a:r>
            <a:endPar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인지 및 </a:t>
            </a:r>
            <a:endPar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endParaRPr>
          </a:p>
          <a:p>
            <a:pPr algn="ct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정보 수집</a:t>
            </a:r>
          </a:p>
        </p:txBody>
      </p:sp>
      <p:sp>
        <p:nvSpPr>
          <p:cNvPr id="73" name="직사각형 72">
            <a:extLst>
              <a:ext uri="{FF2B5EF4-FFF2-40B4-BE49-F238E27FC236}">
                <a16:creationId xmlns:a16="http://schemas.microsoft.com/office/drawing/2014/main" id="{4249FA7C-60FF-A501-77AD-DE80CB7E1FA7}"/>
              </a:ext>
            </a:extLst>
          </p:cNvPr>
          <p:cNvSpPr/>
          <p:nvPr/>
        </p:nvSpPr>
        <p:spPr>
          <a:xfrm>
            <a:off x="2517357" y="5629665"/>
            <a:ext cx="889520" cy="477724"/>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충전소 선택</a:t>
            </a:r>
          </a:p>
          <a:p>
            <a:pPr algn="ct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및 결제</a:t>
            </a:r>
          </a:p>
        </p:txBody>
      </p:sp>
      <p:sp>
        <p:nvSpPr>
          <p:cNvPr id="74" name="직사각형 73">
            <a:extLst>
              <a:ext uri="{FF2B5EF4-FFF2-40B4-BE49-F238E27FC236}">
                <a16:creationId xmlns:a16="http://schemas.microsoft.com/office/drawing/2014/main" id="{0F967A72-3577-8EA4-FEB5-E66D39015177}"/>
              </a:ext>
            </a:extLst>
          </p:cNvPr>
          <p:cNvSpPr/>
          <p:nvPr/>
        </p:nvSpPr>
        <p:spPr>
          <a:xfrm>
            <a:off x="3938119" y="5629665"/>
            <a:ext cx="889520" cy="477724"/>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충전 서비스</a:t>
            </a:r>
          </a:p>
          <a:p>
            <a:pPr algn="ct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이용 및 결제</a:t>
            </a:r>
          </a:p>
        </p:txBody>
      </p:sp>
      <p:sp>
        <p:nvSpPr>
          <p:cNvPr id="75" name="직사각형 74">
            <a:extLst>
              <a:ext uri="{FF2B5EF4-FFF2-40B4-BE49-F238E27FC236}">
                <a16:creationId xmlns:a16="http://schemas.microsoft.com/office/drawing/2014/main" id="{BFB8CEEC-2A87-DE9C-11DD-40C1D4A76954}"/>
              </a:ext>
            </a:extLst>
          </p:cNvPr>
          <p:cNvSpPr/>
          <p:nvPr/>
        </p:nvSpPr>
        <p:spPr>
          <a:xfrm>
            <a:off x="5304353" y="5629665"/>
            <a:ext cx="889520" cy="477724"/>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충전 서비스</a:t>
            </a:r>
          </a:p>
          <a:p>
            <a:pPr algn="ct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재</a:t>
            </a: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이용</a:t>
            </a:r>
          </a:p>
        </p:txBody>
      </p:sp>
      <p:cxnSp>
        <p:nvCxnSpPr>
          <p:cNvPr id="77" name="직선 화살표 연결선 76">
            <a:extLst>
              <a:ext uri="{FF2B5EF4-FFF2-40B4-BE49-F238E27FC236}">
                <a16:creationId xmlns:a16="http://schemas.microsoft.com/office/drawing/2014/main" id="{D1237A53-CC36-EE62-881B-BFD063E1AEAD}"/>
              </a:ext>
            </a:extLst>
          </p:cNvPr>
          <p:cNvCxnSpPr>
            <a:stCxn id="34" idx="4"/>
            <a:endCxn id="13" idx="0"/>
          </p:cNvCxnSpPr>
          <p:nvPr/>
        </p:nvCxnSpPr>
        <p:spPr>
          <a:xfrm>
            <a:off x="1562898" y="6756790"/>
            <a:ext cx="0" cy="132296"/>
          </a:xfrm>
          <a:prstGeom prst="straightConnector1">
            <a:avLst/>
          </a:prstGeom>
          <a:ln w="3175">
            <a:solidFill>
              <a:srgbClr val="1739B5"/>
            </a:solidFill>
            <a:headEnd type="none"/>
            <a:tailEnd type="oval" w="sm" len="sm"/>
          </a:ln>
          <a:effectLst/>
        </p:spPr>
        <p:style>
          <a:lnRef idx="2">
            <a:schemeClr val="accent3"/>
          </a:lnRef>
          <a:fillRef idx="0">
            <a:schemeClr val="accent3"/>
          </a:fillRef>
          <a:effectRef idx="1">
            <a:schemeClr val="accent3"/>
          </a:effectRef>
          <a:fontRef idx="minor">
            <a:schemeClr val="tx1"/>
          </a:fontRef>
        </p:style>
      </p:cxnSp>
      <p:cxnSp>
        <p:nvCxnSpPr>
          <p:cNvPr id="78" name="직선 화살표 연결선 77">
            <a:extLst>
              <a:ext uri="{FF2B5EF4-FFF2-40B4-BE49-F238E27FC236}">
                <a16:creationId xmlns:a16="http://schemas.microsoft.com/office/drawing/2014/main" id="{53FE576F-58E5-8081-9157-E808D5EBD983}"/>
              </a:ext>
            </a:extLst>
          </p:cNvPr>
          <p:cNvCxnSpPr>
            <a:cxnSpLocks/>
          </p:cNvCxnSpPr>
          <p:nvPr/>
        </p:nvCxnSpPr>
        <p:spPr>
          <a:xfrm>
            <a:off x="2973827" y="6756790"/>
            <a:ext cx="0" cy="132296"/>
          </a:xfrm>
          <a:prstGeom prst="straightConnector1">
            <a:avLst/>
          </a:prstGeom>
          <a:ln w="3175">
            <a:solidFill>
              <a:srgbClr val="1739B5"/>
            </a:solidFill>
            <a:headEnd type="none"/>
            <a:tailEnd type="oval" w="sm" len="sm"/>
          </a:ln>
          <a:effectLst/>
        </p:spPr>
        <p:style>
          <a:lnRef idx="2">
            <a:schemeClr val="accent3"/>
          </a:lnRef>
          <a:fillRef idx="0">
            <a:schemeClr val="accent3"/>
          </a:fillRef>
          <a:effectRef idx="1">
            <a:schemeClr val="accent3"/>
          </a:effectRef>
          <a:fontRef idx="minor">
            <a:schemeClr val="tx1"/>
          </a:fontRef>
        </p:style>
      </p:cxnSp>
      <p:cxnSp>
        <p:nvCxnSpPr>
          <p:cNvPr id="80" name="직선 화살표 연결선 79">
            <a:extLst>
              <a:ext uri="{FF2B5EF4-FFF2-40B4-BE49-F238E27FC236}">
                <a16:creationId xmlns:a16="http://schemas.microsoft.com/office/drawing/2014/main" id="{722E8DD6-DF4C-C532-7BEC-6438B5672853}"/>
              </a:ext>
            </a:extLst>
          </p:cNvPr>
          <p:cNvCxnSpPr>
            <a:cxnSpLocks/>
          </p:cNvCxnSpPr>
          <p:nvPr/>
        </p:nvCxnSpPr>
        <p:spPr>
          <a:xfrm>
            <a:off x="4397046" y="6756790"/>
            <a:ext cx="0" cy="132296"/>
          </a:xfrm>
          <a:prstGeom prst="straightConnector1">
            <a:avLst/>
          </a:prstGeom>
          <a:ln w="3175">
            <a:solidFill>
              <a:srgbClr val="1739B5"/>
            </a:solidFill>
            <a:headEnd type="none"/>
            <a:tailEnd type="oval" w="sm" len="sm"/>
          </a:ln>
          <a:effectLst/>
        </p:spPr>
        <p:style>
          <a:lnRef idx="2">
            <a:schemeClr val="accent3"/>
          </a:lnRef>
          <a:fillRef idx="0">
            <a:schemeClr val="accent3"/>
          </a:fillRef>
          <a:effectRef idx="1">
            <a:schemeClr val="accent3"/>
          </a:effectRef>
          <a:fontRef idx="minor">
            <a:schemeClr val="tx1"/>
          </a:fontRef>
        </p:style>
      </p:cxnSp>
      <p:cxnSp>
        <p:nvCxnSpPr>
          <p:cNvPr id="83" name="직선 화살표 연결선 82">
            <a:extLst>
              <a:ext uri="{FF2B5EF4-FFF2-40B4-BE49-F238E27FC236}">
                <a16:creationId xmlns:a16="http://schemas.microsoft.com/office/drawing/2014/main" id="{6EF762E0-FF1E-E227-4CCD-D048E7E4C41B}"/>
              </a:ext>
            </a:extLst>
          </p:cNvPr>
          <p:cNvCxnSpPr>
            <a:cxnSpLocks/>
          </p:cNvCxnSpPr>
          <p:nvPr/>
        </p:nvCxnSpPr>
        <p:spPr>
          <a:xfrm>
            <a:off x="5798142" y="6756790"/>
            <a:ext cx="0" cy="132296"/>
          </a:xfrm>
          <a:prstGeom prst="straightConnector1">
            <a:avLst/>
          </a:prstGeom>
          <a:ln w="3175">
            <a:solidFill>
              <a:srgbClr val="1739B5"/>
            </a:solidFill>
            <a:headEnd type="none"/>
            <a:tailEnd type="oval" w="sm" len="sm"/>
          </a:ln>
          <a:effectLst/>
        </p:spPr>
        <p:style>
          <a:lnRef idx="2">
            <a:schemeClr val="accent3"/>
          </a:lnRef>
          <a:fillRef idx="0">
            <a:schemeClr val="accent3"/>
          </a:fillRef>
          <a:effectRef idx="1">
            <a:schemeClr val="accent3"/>
          </a:effectRef>
          <a:fontRef idx="minor">
            <a:schemeClr val="tx1"/>
          </a:fontRef>
        </p:style>
      </p:cxnSp>
      <p:cxnSp>
        <p:nvCxnSpPr>
          <p:cNvPr id="85" name="직선 화살표 연결선 84">
            <a:extLst>
              <a:ext uri="{FF2B5EF4-FFF2-40B4-BE49-F238E27FC236}">
                <a16:creationId xmlns:a16="http://schemas.microsoft.com/office/drawing/2014/main" id="{4F8BE9A2-854A-6B18-BF08-45786A444435}"/>
              </a:ext>
            </a:extLst>
          </p:cNvPr>
          <p:cNvCxnSpPr>
            <a:cxnSpLocks/>
            <a:stCxn id="37" idx="0"/>
            <a:endCxn id="74" idx="2"/>
          </p:cNvCxnSpPr>
          <p:nvPr/>
        </p:nvCxnSpPr>
        <p:spPr>
          <a:xfrm flipH="1" flipV="1">
            <a:off x="4382879" y="6107389"/>
            <a:ext cx="1877" cy="161845"/>
          </a:xfrm>
          <a:prstGeom prst="straightConnector1">
            <a:avLst/>
          </a:prstGeom>
          <a:ln w="3175">
            <a:solidFill>
              <a:srgbClr val="ACEAFF"/>
            </a:solidFill>
            <a:headEnd type="none"/>
            <a:tailEnd type="oval" w="sm" len="sm"/>
          </a:ln>
          <a:effectLst/>
        </p:spPr>
        <p:style>
          <a:lnRef idx="2">
            <a:schemeClr val="accent3"/>
          </a:lnRef>
          <a:fillRef idx="0">
            <a:schemeClr val="accent3"/>
          </a:fillRef>
          <a:effectRef idx="1">
            <a:schemeClr val="accent3"/>
          </a:effectRef>
          <a:fontRef idx="minor">
            <a:schemeClr val="tx1"/>
          </a:fontRef>
        </p:style>
      </p:cxnSp>
      <p:grpSp>
        <p:nvGrpSpPr>
          <p:cNvPr id="90" name="그룹 89">
            <a:extLst>
              <a:ext uri="{FF2B5EF4-FFF2-40B4-BE49-F238E27FC236}">
                <a16:creationId xmlns:a16="http://schemas.microsoft.com/office/drawing/2014/main" id="{1BA4AE8A-6FF4-7F39-9B60-D4F0683F9FF4}"/>
              </a:ext>
            </a:extLst>
          </p:cNvPr>
          <p:cNvGrpSpPr/>
          <p:nvPr/>
        </p:nvGrpSpPr>
        <p:grpSpPr>
          <a:xfrm>
            <a:off x="4140978" y="6269234"/>
            <a:ext cx="487556" cy="487556"/>
            <a:chOff x="4140978" y="6269234"/>
            <a:chExt cx="487556" cy="487556"/>
          </a:xfrm>
        </p:grpSpPr>
        <p:sp>
          <p:nvSpPr>
            <p:cNvPr id="37" name="타원 36">
              <a:extLst>
                <a:ext uri="{FF2B5EF4-FFF2-40B4-BE49-F238E27FC236}">
                  <a16:creationId xmlns:a16="http://schemas.microsoft.com/office/drawing/2014/main" id="{41B106C9-3BB9-78A2-8780-E0D48A680C02}"/>
                </a:ext>
              </a:extLst>
            </p:cNvPr>
            <p:cNvSpPr/>
            <p:nvPr/>
          </p:nvSpPr>
          <p:spPr>
            <a:xfrm>
              <a:off x="4140978" y="6269234"/>
              <a:ext cx="487556" cy="487556"/>
            </a:xfrm>
            <a:prstGeom prst="ellipse">
              <a:avLst/>
            </a:prstGeom>
            <a:solidFill>
              <a:schemeClr val="bg1"/>
            </a:solidFill>
            <a:ln w="28575">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pic>
          <p:nvPicPr>
            <p:cNvPr id="24" name="그림 23" descr="스크린샷, 일렉트릭 블루, 다채로움, 라인이(가) 표시된 사진&#10;&#10;자동 생성된 설명">
              <a:extLst>
                <a:ext uri="{FF2B5EF4-FFF2-40B4-BE49-F238E27FC236}">
                  <a16:creationId xmlns:a16="http://schemas.microsoft.com/office/drawing/2014/main" id="{034579D0-976D-447E-C574-9976C1005470}"/>
                </a:ext>
              </a:extLst>
            </p:cNvPr>
            <p:cNvPicPr>
              <a:picLocks noChangeAspect="1"/>
            </p:cNvPicPr>
            <p:nvPr/>
          </p:nvPicPr>
          <p:blipFill>
            <a:blip r:embed="rId4"/>
            <a:stretch>
              <a:fillRect/>
            </a:stretch>
          </p:blipFill>
          <p:spPr>
            <a:xfrm>
              <a:off x="4242001" y="6413486"/>
              <a:ext cx="295188" cy="201166"/>
            </a:xfrm>
            <a:prstGeom prst="rect">
              <a:avLst/>
            </a:prstGeom>
          </p:spPr>
        </p:pic>
      </p:grpSp>
      <p:cxnSp>
        <p:nvCxnSpPr>
          <p:cNvPr id="94" name="직선 화살표 연결선 93">
            <a:extLst>
              <a:ext uri="{FF2B5EF4-FFF2-40B4-BE49-F238E27FC236}">
                <a16:creationId xmlns:a16="http://schemas.microsoft.com/office/drawing/2014/main" id="{E31630F6-6537-6A5E-BB0D-54C25225DB6A}"/>
              </a:ext>
            </a:extLst>
          </p:cNvPr>
          <p:cNvCxnSpPr>
            <a:cxnSpLocks/>
          </p:cNvCxnSpPr>
          <p:nvPr/>
        </p:nvCxnSpPr>
        <p:spPr>
          <a:xfrm flipH="1" flipV="1">
            <a:off x="2967034" y="6107389"/>
            <a:ext cx="1877" cy="161845"/>
          </a:xfrm>
          <a:prstGeom prst="straightConnector1">
            <a:avLst/>
          </a:prstGeom>
          <a:ln w="3175">
            <a:solidFill>
              <a:srgbClr val="ACEAFF"/>
            </a:solidFill>
            <a:headEnd type="none"/>
            <a:tailEnd type="oval" w="sm" len="sm"/>
          </a:ln>
          <a:effectLst/>
        </p:spPr>
        <p:style>
          <a:lnRef idx="2">
            <a:schemeClr val="accent3"/>
          </a:lnRef>
          <a:fillRef idx="0">
            <a:schemeClr val="accent3"/>
          </a:fillRef>
          <a:effectRef idx="1">
            <a:schemeClr val="accent3"/>
          </a:effectRef>
          <a:fontRef idx="minor">
            <a:schemeClr val="tx1"/>
          </a:fontRef>
        </p:style>
      </p:cxnSp>
      <p:cxnSp>
        <p:nvCxnSpPr>
          <p:cNvPr id="95" name="직선 화살표 연결선 94">
            <a:extLst>
              <a:ext uri="{FF2B5EF4-FFF2-40B4-BE49-F238E27FC236}">
                <a16:creationId xmlns:a16="http://schemas.microsoft.com/office/drawing/2014/main" id="{86AF0243-C049-169C-7A33-5BCFFACFC21F}"/>
              </a:ext>
            </a:extLst>
          </p:cNvPr>
          <p:cNvCxnSpPr>
            <a:cxnSpLocks/>
          </p:cNvCxnSpPr>
          <p:nvPr/>
        </p:nvCxnSpPr>
        <p:spPr>
          <a:xfrm flipH="1" flipV="1">
            <a:off x="1550608" y="6107389"/>
            <a:ext cx="1877" cy="161845"/>
          </a:xfrm>
          <a:prstGeom prst="straightConnector1">
            <a:avLst/>
          </a:prstGeom>
          <a:ln w="3175">
            <a:solidFill>
              <a:srgbClr val="ACEAFF"/>
            </a:solidFill>
            <a:headEnd type="none"/>
            <a:tailEnd type="oval" w="sm" len="sm"/>
          </a:ln>
          <a:effectLst/>
        </p:spPr>
        <p:style>
          <a:lnRef idx="2">
            <a:schemeClr val="accent3"/>
          </a:lnRef>
          <a:fillRef idx="0">
            <a:schemeClr val="accent3"/>
          </a:fillRef>
          <a:effectRef idx="1">
            <a:schemeClr val="accent3"/>
          </a:effectRef>
          <a:fontRef idx="minor">
            <a:schemeClr val="tx1"/>
          </a:fontRef>
        </p:style>
      </p:cxnSp>
      <p:grpSp>
        <p:nvGrpSpPr>
          <p:cNvPr id="93" name="그룹 92">
            <a:extLst>
              <a:ext uri="{FF2B5EF4-FFF2-40B4-BE49-F238E27FC236}">
                <a16:creationId xmlns:a16="http://schemas.microsoft.com/office/drawing/2014/main" id="{1AED0BC3-0B5A-55C8-981B-C89FA305B84E}"/>
              </a:ext>
            </a:extLst>
          </p:cNvPr>
          <p:cNvGrpSpPr/>
          <p:nvPr/>
        </p:nvGrpSpPr>
        <p:grpSpPr>
          <a:xfrm>
            <a:off x="1319120" y="6269234"/>
            <a:ext cx="487556" cy="487556"/>
            <a:chOff x="1319120" y="6269234"/>
            <a:chExt cx="487556" cy="487556"/>
          </a:xfrm>
        </p:grpSpPr>
        <p:sp>
          <p:nvSpPr>
            <p:cNvPr id="34" name="타원 33">
              <a:extLst>
                <a:ext uri="{FF2B5EF4-FFF2-40B4-BE49-F238E27FC236}">
                  <a16:creationId xmlns:a16="http://schemas.microsoft.com/office/drawing/2014/main" id="{B1B41619-C010-8681-3A8E-83732F5892DE}"/>
                </a:ext>
              </a:extLst>
            </p:cNvPr>
            <p:cNvSpPr/>
            <p:nvPr/>
          </p:nvSpPr>
          <p:spPr>
            <a:xfrm>
              <a:off x="1319120" y="6269234"/>
              <a:ext cx="487556" cy="487556"/>
            </a:xfrm>
            <a:prstGeom prst="ellipse">
              <a:avLst/>
            </a:prstGeom>
            <a:solidFill>
              <a:schemeClr val="bg1"/>
            </a:solidFill>
            <a:ln w="28575">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pic>
          <p:nvPicPr>
            <p:cNvPr id="33" name="그림 32" descr="원, 상징, 그래픽, 예술이(가) 표시된 사진&#10;&#10;자동 생성된 설명">
              <a:extLst>
                <a:ext uri="{FF2B5EF4-FFF2-40B4-BE49-F238E27FC236}">
                  <a16:creationId xmlns:a16="http://schemas.microsoft.com/office/drawing/2014/main" id="{DBCE6B3C-7921-85B1-5370-0FF67D49FCDD}"/>
                </a:ext>
              </a:extLst>
            </p:cNvPr>
            <p:cNvPicPr>
              <a:picLocks noChangeAspect="1"/>
            </p:cNvPicPr>
            <p:nvPr/>
          </p:nvPicPr>
          <p:blipFill>
            <a:blip r:embed="rId5"/>
            <a:stretch>
              <a:fillRect/>
            </a:stretch>
          </p:blipFill>
          <p:spPr>
            <a:xfrm>
              <a:off x="1454082" y="6356366"/>
              <a:ext cx="211892" cy="321492"/>
            </a:xfrm>
            <a:prstGeom prst="rect">
              <a:avLst/>
            </a:prstGeom>
          </p:spPr>
        </p:pic>
      </p:grpSp>
      <p:grpSp>
        <p:nvGrpSpPr>
          <p:cNvPr id="92" name="그룹 91">
            <a:extLst>
              <a:ext uri="{FF2B5EF4-FFF2-40B4-BE49-F238E27FC236}">
                <a16:creationId xmlns:a16="http://schemas.microsoft.com/office/drawing/2014/main" id="{DFB8207F-A3E7-A1DE-768E-E780D3AE0F59}"/>
              </a:ext>
            </a:extLst>
          </p:cNvPr>
          <p:cNvGrpSpPr/>
          <p:nvPr/>
        </p:nvGrpSpPr>
        <p:grpSpPr>
          <a:xfrm>
            <a:off x="2730049" y="6269234"/>
            <a:ext cx="487556" cy="487556"/>
            <a:chOff x="2730049" y="6269234"/>
            <a:chExt cx="487556" cy="487556"/>
          </a:xfrm>
        </p:grpSpPr>
        <p:sp>
          <p:nvSpPr>
            <p:cNvPr id="36" name="타원 35">
              <a:extLst>
                <a:ext uri="{FF2B5EF4-FFF2-40B4-BE49-F238E27FC236}">
                  <a16:creationId xmlns:a16="http://schemas.microsoft.com/office/drawing/2014/main" id="{6B9E48CD-26E5-56F7-9601-26EE4A050917}"/>
                </a:ext>
              </a:extLst>
            </p:cNvPr>
            <p:cNvSpPr/>
            <p:nvPr/>
          </p:nvSpPr>
          <p:spPr>
            <a:xfrm>
              <a:off x="2730049" y="6269234"/>
              <a:ext cx="487556" cy="487556"/>
            </a:xfrm>
            <a:prstGeom prst="ellipse">
              <a:avLst/>
            </a:prstGeom>
            <a:solidFill>
              <a:schemeClr val="bg1"/>
            </a:solidFill>
            <a:ln w="28575">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pic>
          <p:nvPicPr>
            <p:cNvPr id="26" name="그림 25" descr="원, 그래픽, 상징, 스크린샷이(가) 표시된 사진&#10;&#10;자동 생성된 설명">
              <a:extLst>
                <a:ext uri="{FF2B5EF4-FFF2-40B4-BE49-F238E27FC236}">
                  <a16:creationId xmlns:a16="http://schemas.microsoft.com/office/drawing/2014/main" id="{2E184A97-7EA9-35C5-6353-5752C6EF7A4B}"/>
                </a:ext>
              </a:extLst>
            </p:cNvPr>
            <p:cNvPicPr>
              <a:picLocks noChangeAspect="1"/>
            </p:cNvPicPr>
            <p:nvPr/>
          </p:nvPicPr>
          <p:blipFill>
            <a:blip r:embed="rId6"/>
            <a:stretch>
              <a:fillRect/>
            </a:stretch>
          </p:blipFill>
          <p:spPr>
            <a:xfrm>
              <a:off x="2821696" y="6369761"/>
              <a:ext cx="286178" cy="294702"/>
            </a:xfrm>
            <a:prstGeom prst="rect">
              <a:avLst/>
            </a:prstGeom>
          </p:spPr>
        </p:pic>
      </p:grpSp>
      <p:cxnSp>
        <p:nvCxnSpPr>
          <p:cNvPr id="98" name="직선 화살표 연결선 97">
            <a:extLst>
              <a:ext uri="{FF2B5EF4-FFF2-40B4-BE49-F238E27FC236}">
                <a16:creationId xmlns:a16="http://schemas.microsoft.com/office/drawing/2014/main" id="{4915CCED-8CA9-E4C2-50B6-2A7F782F7EF4}"/>
              </a:ext>
            </a:extLst>
          </p:cNvPr>
          <p:cNvCxnSpPr>
            <a:cxnSpLocks/>
          </p:cNvCxnSpPr>
          <p:nvPr/>
        </p:nvCxnSpPr>
        <p:spPr>
          <a:xfrm flipH="1" flipV="1">
            <a:off x="5783975" y="6107389"/>
            <a:ext cx="1877" cy="161845"/>
          </a:xfrm>
          <a:prstGeom prst="straightConnector1">
            <a:avLst/>
          </a:prstGeom>
          <a:ln w="3175">
            <a:solidFill>
              <a:srgbClr val="ACEAFF"/>
            </a:solidFill>
            <a:headEnd type="none"/>
            <a:tailEnd type="oval" w="sm" len="sm"/>
          </a:ln>
          <a:effectLst/>
        </p:spPr>
        <p:style>
          <a:lnRef idx="2">
            <a:schemeClr val="accent3"/>
          </a:lnRef>
          <a:fillRef idx="0">
            <a:schemeClr val="accent3"/>
          </a:fillRef>
          <a:effectRef idx="1">
            <a:schemeClr val="accent3"/>
          </a:effectRef>
          <a:fontRef idx="minor">
            <a:schemeClr val="tx1"/>
          </a:fontRef>
        </p:style>
      </p:cxnSp>
      <p:grpSp>
        <p:nvGrpSpPr>
          <p:cNvPr id="91" name="그룹 90">
            <a:extLst>
              <a:ext uri="{FF2B5EF4-FFF2-40B4-BE49-F238E27FC236}">
                <a16:creationId xmlns:a16="http://schemas.microsoft.com/office/drawing/2014/main" id="{04D299FA-90B8-9BB5-019D-1B72846426B6}"/>
              </a:ext>
            </a:extLst>
          </p:cNvPr>
          <p:cNvGrpSpPr/>
          <p:nvPr/>
        </p:nvGrpSpPr>
        <p:grpSpPr>
          <a:xfrm>
            <a:off x="5551908" y="6269234"/>
            <a:ext cx="487556" cy="487556"/>
            <a:chOff x="5551908" y="6269234"/>
            <a:chExt cx="487556" cy="487556"/>
          </a:xfrm>
        </p:grpSpPr>
        <p:sp>
          <p:nvSpPr>
            <p:cNvPr id="38" name="타원 37">
              <a:extLst>
                <a:ext uri="{FF2B5EF4-FFF2-40B4-BE49-F238E27FC236}">
                  <a16:creationId xmlns:a16="http://schemas.microsoft.com/office/drawing/2014/main" id="{15019946-D3B9-F98A-4958-754F6D34C100}"/>
                </a:ext>
              </a:extLst>
            </p:cNvPr>
            <p:cNvSpPr/>
            <p:nvPr/>
          </p:nvSpPr>
          <p:spPr>
            <a:xfrm>
              <a:off x="5551908" y="6269234"/>
              <a:ext cx="487556" cy="487556"/>
            </a:xfrm>
            <a:prstGeom prst="ellipse">
              <a:avLst/>
            </a:prstGeom>
            <a:solidFill>
              <a:schemeClr val="bg1"/>
            </a:solidFill>
            <a:ln w="28575">
              <a:solidFill>
                <a:srgbClr val="1739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pic>
          <p:nvPicPr>
            <p:cNvPr id="22" name="그림 21" descr="상징, 스크린샷, 로고, 일렉트릭 블루이(가) 표시된 사진&#10;&#10;자동 생성된 설명">
              <a:extLst>
                <a:ext uri="{FF2B5EF4-FFF2-40B4-BE49-F238E27FC236}">
                  <a16:creationId xmlns:a16="http://schemas.microsoft.com/office/drawing/2014/main" id="{C0C97400-7952-47B3-CE82-A1BDA960FBFE}"/>
                </a:ext>
              </a:extLst>
            </p:cNvPr>
            <p:cNvPicPr>
              <a:picLocks noChangeAspect="1"/>
            </p:cNvPicPr>
            <p:nvPr/>
          </p:nvPicPr>
          <p:blipFill>
            <a:blip r:embed="rId7"/>
            <a:stretch>
              <a:fillRect/>
            </a:stretch>
          </p:blipFill>
          <p:spPr>
            <a:xfrm>
              <a:off x="5725516" y="6378749"/>
              <a:ext cx="159529" cy="280088"/>
            </a:xfrm>
            <a:prstGeom prst="rect">
              <a:avLst/>
            </a:prstGeom>
          </p:spPr>
        </p:pic>
      </p:grpSp>
    </p:spTree>
    <p:extLst>
      <p:ext uri="{BB962C8B-B14F-4D97-AF65-F5344CB8AC3E}">
        <p14:creationId xmlns:p14="http://schemas.microsoft.com/office/powerpoint/2010/main" val="1371589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충전소 범위를 넓히고 싶다는 점</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복잡한 결제 프로세스를 단축하여 충전에 드는 에너지와 시간을 줄이고 싶다는 점</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 서비스를 이용함에 있어서 일련의 제약 조건 없이 언제 어디서나 충전 서비스를 받고 싶다는 점 등이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최종 소비자의 니즈를 선제적으로 대응하는 기업은 충전 인프라 시장에서 경쟁 우위를 점유하는 데 유리할 것이다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따라서 충전 관련 서비스를 제공하는 기업은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고객에게 제공되는 충전소 관련 정보의 정확성을 제고할 뿐만 아니라 실시간 정보를 제공하여 고객이 정확한 판단을 내리도록 돕고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다채로운 충전 사업자 간 또는 충전 플랫폼을 운영하는 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 등과 정보를 공유하여 고객이 각 충전소별로 회원 가입을 하지 않아도 사용할 수 있는 충전소 범위를 확대하고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3)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플러그앤차지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(Plug</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and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Charge, </a:t>
            </a:r>
            <a:r>
              <a:rPr lang="en-US" altLang="ko-KR" sz="1050" dirty="0" err="1">
                <a:ln>
                  <a:solidFill>
                    <a:schemeClr val="accent1">
                      <a:alpha val="0"/>
                    </a:schemeClr>
                  </a:solidFill>
                </a:ln>
                <a:latin typeface="KoPub돋움체 Medium" panose="02020603020101020101" pitchFamily="18" charset="-127"/>
                <a:ea typeface="KoPub돋움체 Medium" panose="02020603020101020101" pitchFamily="18" charset="-127"/>
              </a:rPr>
              <a:t>PnC</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같이 충전과 결제 프로세스를 결합하여 충전 시 사용자가 개입해야 하는 요소를 최소화 하며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4)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더 나아가 언제 어디서나 충전할 수 있는 여건을 마련하고 충전의 필요성을 고객이 인지하기 전에 선제적으로 제안하는 시스템을 마련할 필요가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이러한 방향을 지향하며 전기차 충전 관련 서비스를 제공하고 있는 기업들에 대해서 살펴보자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플러그쉐어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en-US" altLang="ko-KR"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PlugShare</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는 자체 앱을 통해 전기차 운전자에게 충전소 위치정보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충전기 정보 등 각종 데이터를 실시간으로 제공하는 기업이다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전기차 운전자는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플러그쉐어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커뮤니티에 충전소 이용 후기를 작성하기도 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수집한 데이터를 토대로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플러그쉐어는</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충전소 평점도 제공한다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또한 데이터 제공에서 더 나아가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‘Pay with </a:t>
            </a:r>
            <a:r>
              <a:rPr lang="en-US" altLang="ko-KR"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PlugShare</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라는 결제 기능을 제공</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결제 편의성을 높였다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즉</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플러그쉐어는</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정확한 정보를 실시간으로 제공하면서 사용자가 개입해야 하는 프로세스를 간소화하면서 충전 서비스 개선에 기여하고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쉘은 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리차지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(Shell Recharge)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통해 충전소를 운영하며 관련 서비스를 제공한다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쉘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리차지는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전용 앱으로 충전소 위치정보나 충전기 가용여부 등의 데이터를 실시간으로 업데이트하여 보여준다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로밍 서비스를 통해 쉘 자체의 충전 네트워크 뿐만 아니라 쉘과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제휴된</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타사의 충전 네트워크도 별도의 회원가입 없이 사용할 수 있는 체계를 갖췄다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쉘은 고객들이 자사의 전용 앱을 사용해서 충전 서비스를 이용할 때 수반되는 불편한 점들을 개선하고자 파트너사와 함께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플러그앤차지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기능을 제공하고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일례로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현대자동차그룹은 유럽에서 제네시스 브랜드에 대해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플러그앤차지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 서비스를 쉘과 함께 도입한다고 밝혔다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플러그앤차지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기능은 운전자로 하여금 충전기를 차량과 연결하면 충전부터 결제까지 자동으로 진행할 수 있게 해준다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455455"/>
            <a:ext cx="1813778" cy="3093694"/>
            <a:chOff x="162169" y="1816262"/>
            <a:chExt cx="1813778" cy="3093694"/>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709627"/>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68539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서비스 제공 기업은</a:t>
              </a:r>
              <a:r>
                <a:rPr lang="en-US" altLang="ko-KR" spc="-20" dirty="0">
                  <a:solidFill>
                    <a:schemeClr val="accent4"/>
                  </a:solidFill>
                </a:rPr>
                <a:t>,</a:t>
              </a:r>
              <a:r>
                <a:rPr lang="ko-KR" altLang="en-US" spc="-20" dirty="0">
                  <a:solidFill>
                    <a:schemeClr val="accent4"/>
                  </a:solidFill>
                </a:rPr>
                <a:t> 정확한 정보를 실시간으로 제공하고 이용 가능한 충전소 범위를 확대하며</a:t>
              </a:r>
              <a:r>
                <a:rPr lang="en-US" altLang="ko-KR" spc="-20" dirty="0">
                  <a:solidFill>
                    <a:schemeClr val="accent4"/>
                  </a:solidFill>
                </a:rPr>
                <a:t>, </a:t>
              </a:r>
              <a:r>
                <a:rPr lang="ko-KR" altLang="en-US" spc="-20" dirty="0">
                  <a:solidFill>
                    <a:schemeClr val="accent4"/>
                  </a:solidFill>
                </a:rPr>
                <a:t>충전 프로세스를 간소화함과 동시에 언제 어디서나 충전 가능한 여건 마련에 기여해야</a:t>
              </a:r>
              <a:r>
                <a:rPr lang="en-US" altLang="ko-KR" spc="-20" dirty="0">
                  <a:solidFill>
                    <a:schemeClr val="accent4"/>
                  </a:solidFill>
                </a:rPr>
                <a:t>…</a:t>
              </a: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666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 name="그룹 1">
            <a:extLst>
              <a:ext uri="{FF2B5EF4-FFF2-40B4-BE49-F238E27FC236}">
                <a16:creationId xmlns:a16="http://schemas.microsoft.com/office/drawing/2014/main" id="{BB1A09F0-304C-6F87-3A40-314C624F82D2}"/>
              </a:ext>
            </a:extLst>
          </p:cNvPr>
          <p:cNvGrpSpPr/>
          <p:nvPr/>
        </p:nvGrpSpPr>
        <p:grpSpPr>
          <a:xfrm>
            <a:off x="162169" y="5198399"/>
            <a:ext cx="1813778" cy="2870894"/>
            <a:chOff x="162169" y="1816262"/>
            <a:chExt cx="1813778" cy="2870894"/>
          </a:xfrm>
        </p:grpSpPr>
        <p:sp>
          <p:nvSpPr>
            <p:cNvPr id="3" name="TextBox 2">
              <a:extLst>
                <a:ext uri="{FF2B5EF4-FFF2-40B4-BE49-F238E27FC236}">
                  <a16:creationId xmlns:a16="http://schemas.microsoft.com/office/drawing/2014/main" id="{3341391C-AD05-2F2B-A502-E365E6EB49AB}"/>
                </a:ext>
              </a:extLst>
            </p:cNvPr>
            <p:cNvSpPr txBox="1"/>
            <p:nvPr/>
          </p:nvSpPr>
          <p:spPr>
            <a:xfrm>
              <a:off x="1427843" y="3486827"/>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4" name="TextBox 3">
              <a:extLst>
                <a:ext uri="{FF2B5EF4-FFF2-40B4-BE49-F238E27FC236}">
                  <a16:creationId xmlns:a16="http://schemas.microsoft.com/office/drawing/2014/main" id="{2E7C4A14-4295-D9E7-AA67-E1976AE4A43A}"/>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5" name="TextBox 4">
              <a:extLst>
                <a:ext uri="{FF2B5EF4-FFF2-40B4-BE49-F238E27FC236}">
                  <a16:creationId xmlns:a16="http://schemas.microsoft.com/office/drawing/2014/main" id="{5C374F39-DF5E-2922-5A46-77C84DEA9039}"/>
                </a:ext>
              </a:extLst>
            </p:cNvPr>
            <p:cNvSpPr txBox="1"/>
            <p:nvPr/>
          </p:nvSpPr>
          <p:spPr>
            <a:xfrm>
              <a:off x="405765" y="2248598"/>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err="1">
                  <a:solidFill>
                    <a:schemeClr val="accent4"/>
                  </a:solidFill>
                </a:rPr>
                <a:t>플러그쉐어는</a:t>
              </a:r>
              <a:r>
                <a:rPr lang="ko-KR" altLang="en-US" spc="-20" dirty="0">
                  <a:solidFill>
                    <a:schemeClr val="accent4"/>
                  </a:solidFill>
                </a:rPr>
                <a:t> 충전 관련 데이터 실시간 제공 및 결제 편의성 제고</a:t>
              </a:r>
              <a:r>
                <a:rPr lang="en-US" altLang="ko-KR" spc="-20" dirty="0">
                  <a:solidFill>
                    <a:schemeClr val="accent4"/>
                  </a:solidFill>
                </a:rPr>
                <a:t>, </a:t>
              </a:r>
            </a:p>
            <a:p>
              <a:r>
                <a:rPr lang="ko-KR" altLang="en-US" spc="-20" dirty="0">
                  <a:solidFill>
                    <a:schemeClr val="accent4"/>
                  </a:solidFill>
                </a:rPr>
                <a:t>쉘은 로밍 서비스 확대 및 </a:t>
              </a:r>
              <a:r>
                <a:rPr lang="en-US" altLang="ko-KR" spc="-20" dirty="0">
                  <a:solidFill>
                    <a:schemeClr val="accent4"/>
                  </a:solidFill>
                </a:rPr>
                <a:t>‘Plug and Charge’ </a:t>
              </a:r>
              <a:r>
                <a:rPr lang="ko-KR" altLang="en-US" spc="-20" dirty="0">
                  <a:solidFill>
                    <a:schemeClr val="accent4"/>
                  </a:solidFill>
                </a:rPr>
                <a:t>기능 제공 </a:t>
              </a:r>
              <a:endParaRPr lang="en-US" altLang="ko-KR" spc="-20" dirty="0">
                <a:solidFill>
                  <a:schemeClr val="accent4"/>
                </a:solidFill>
              </a:endParaRPr>
            </a:p>
          </p:txBody>
        </p:sp>
      </p:grpSp>
    </p:spTree>
    <p:extLst>
      <p:ext uri="{BB962C8B-B14F-4D97-AF65-F5344CB8AC3E}">
        <p14:creationId xmlns:p14="http://schemas.microsoft.com/office/powerpoint/2010/main" val="70584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허브젝트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en-US" altLang="ko-KR" sz="1050" dirty="0" err="1">
                <a:ln>
                  <a:solidFill>
                    <a:schemeClr val="accent1">
                      <a:alpha val="0"/>
                    </a:schemeClr>
                  </a:solidFill>
                </a:ln>
                <a:latin typeface="KoPub돋움체 Medium" panose="02020603020101020101" pitchFamily="18" charset="-127"/>
                <a:ea typeface="KoPub돋움체 Medium" panose="02020603020101020101" pitchFamily="18" charset="-127"/>
              </a:rPr>
              <a:t>Hubject</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세계 최대 규모의 전기차 충전 네트워크인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이로밍</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en-US" altLang="ko-KR" sz="1050" dirty="0" err="1">
                <a:ln>
                  <a:solidFill>
                    <a:schemeClr val="accent1">
                      <a:alpha val="0"/>
                    </a:schemeClr>
                  </a:solidFill>
                </a:ln>
                <a:latin typeface="KoPub돋움체 Medium" panose="02020603020101020101" pitchFamily="18" charset="-127"/>
                <a:ea typeface="KoPub돋움체 Medium" panose="02020603020101020101" pitchFamily="18" charset="-127"/>
              </a:rPr>
              <a:t>eRoaming</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플랫폼을 제공하고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52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 국가에서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기 이상의 충전기가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이로밍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플랫폼에 연결되어 있는데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이로밍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플랫폼에서 제공되는 충전 서비스 브랜드에 가입된 고객은 해당 플랫폼에 제휴 되어 있으나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직접 가입하지 않은 타사의 충전 서비스 브랜드도 별도의 회원 가입 절차 없이 원활하게 이용할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예를 들어 보자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일반적으로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 충전 서비스에 가입된 고객의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B</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 충전 서비스를 사용하기 위해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사에도 회원 가입 후 충전해야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 모두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이로밍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플랫폼에 연결되어 있다면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 충전 서비스에 가입된 고객이 별도의 회원 가입 절차 없이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 충전 서비스도 바로 이용할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허브젝트는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앞서 언급한 쉘과 마찬가지로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플러그앤차지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기능을 제공하고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일렉베리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en-US" altLang="ko-KR" sz="1050" dirty="0" err="1">
                <a:ln>
                  <a:solidFill>
                    <a:schemeClr val="accent1">
                      <a:alpha val="0"/>
                    </a:schemeClr>
                  </a:solidFill>
                </a:ln>
                <a:latin typeface="KoPub돋움체 Medium" panose="02020603020101020101" pitchFamily="18" charset="-127"/>
                <a:ea typeface="KoPub돋움체 Medium" panose="02020603020101020101" pitchFamily="18" charset="-127"/>
              </a:rPr>
              <a:t>Elevery</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전기차 충전 인프라가 부족하다는 점에 착안하여 이동형 충전 배달 서비스를 선보였다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배달 서비스는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ESS(Energy Storage System)</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전기차 충전기를 설치한 트럭을 활용하여 고객을 직접 찾아가 충전 서비스를 제공한다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50kW</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급 고속 충전과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완속</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 모두 지원하고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일렉베리는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회성의 충전 배달 서비스 뿐만 아니라 구독형 모델도 검토하고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고객의 전기차와 앱을 연동하여 전기차 배터리 데이터를 실시간으로 확인하다가 일정 용량 이하로 떨어지면 충전 배달 기사를 할당</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선제적으로 충전 서비스를 제공하는 형태다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상용화까지 비교적 긴 시간이 걸릴 것으로 예상되지만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언제 어디서나 충전할 수 있는 여건을 마련함과 동시에 고객이 충전 필요성을 인지하기 전에 선제적으로 서비스를 제공할 수 있다는 점에서 서비스 혁신 방향과 부합한다고 볼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151481"/>
            <a:ext cx="1813778" cy="2889870"/>
            <a:chOff x="162169" y="1816262"/>
            <a:chExt cx="1813778" cy="288987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50580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err="1">
                  <a:solidFill>
                    <a:schemeClr val="accent4"/>
                  </a:solidFill>
                </a:rPr>
                <a:t>허브젝트는</a:t>
              </a:r>
              <a:r>
                <a:rPr lang="ko-KR" altLang="en-US" spc="-20" dirty="0">
                  <a:solidFill>
                    <a:schemeClr val="accent4"/>
                  </a:solidFill>
                </a:rPr>
                <a:t> </a:t>
              </a:r>
              <a:r>
                <a:rPr lang="ko-KR" altLang="en-US" spc="-20" dirty="0" err="1">
                  <a:solidFill>
                    <a:schemeClr val="accent4"/>
                  </a:solidFill>
                </a:rPr>
                <a:t>이로밍</a:t>
              </a:r>
              <a:r>
                <a:rPr lang="ko-KR" altLang="en-US" spc="-20" dirty="0">
                  <a:solidFill>
                    <a:schemeClr val="accent4"/>
                  </a:solidFill>
                </a:rPr>
                <a:t> 플랫폼 기반 제휴 충전소 범위 확대 제공</a:t>
              </a:r>
              <a:r>
                <a:rPr lang="en-US" altLang="ko-KR" spc="-20" dirty="0">
                  <a:solidFill>
                    <a:schemeClr val="accent4"/>
                  </a:solidFill>
                </a:rPr>
                <a:t>, </a:t>
              </a:r>
            </a:p>
            <a:p>
              <a:r>
                <a:rPr lang="ko-KR" altLang="en-US" spc="-20" dirty="0" err="1">
                  <a:solidFill>
                    <a:schemeClr val="accent4"/>
                  </a:solidFill>
                </a:rPr>
                <a:t>일렉베리는</a:t>
              </a:r>
              <a:r>
                <a:rPr lang="ko-KR" altLang="en-US" spc="-20" dirty="0">
                  <a:solidFill>
                    <a:schemeClr val="accent4"/>
                  </a:solidFill>
                </a:rPr>
                <a:t> 이동형 충전 배달 서비스나 선제적 충전 서비스 제공 예정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109034"/>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D253A07-454D-BC0A-7545-04ED1EB4ADDF}"/>
              </a:ext>
            </a:extLst>
          </p:cNvPr>
          <p:cNvSpPr txBox="1"/>
          <p:nvPr/>
        </p:nvSpPr>
        <p:spPr>
          <a:xfrm>
            <a:off x="333375" y="5427243"/>
            <a:ext cx="5400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서비스 개선</a:t>
            </a:r>
            <a:r>
              <a:rPr lang="en-US" altLang="ko-KR" dirty="0">
                <a:solidFill>
                  <a:schemeClr val="tx1">
                    <a:lumMod val="85000"/>
                    <a:lumOff val="15000"/>
                  </a:schemeClr>
                </a:solidFill>
              </a:rPr>
              <a:t>·</a:t>
            </a:r>
            <a:r>
              <a:rPr lang="ko-KR" altLang="en-US" dirty="0">
                <a:solidFill>
                  <a:schemeClr val="tx1">
                    <a:lumMod val="85000"/>
                    <a:lumOff val="15000"/>
                  </a:schemeClr>
                </a:solidFill>
              </a:rPr>
              <a:t>혁신을 위한 </a:t>
            </a:r>
            <a:r>
              <a:rPr lang="en-US" altLang="ko-KR" dirty="0">
                <a:solidFill>
                  <a:schemeClr val="tx1">
                    <a:lumMod val="85000"/>
                    <a:lumOff val="15000"/>
                  </a:schemeClr>
                </a:solidFill>
              </a:rPr>
              <a:t>e-Mobility </a:t>
            </a:r>
            <a:r>
              <a:rPr lang="ko-KR" altLang="en-US" dirty="0">
                <a:solidFill>
                  <a:schemeClr val="tx1">
                    <a:lumMod val="85000"/>
                    <a:lumOff val="15000"/>
                  </a:schemeClr>
                </a:solidFill>
              </a:rPr>
              <a:t>기업 대응 동향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11" name="직사각형 10">
            <a:extLst>
              <a:ext uri="{FF2B5EF4-FFF2-40B4-BE49-F238E27FC236}">
                <a16:creationId xmlns:a16="http://schemas.microsoft.com/office/drawing/2014/main" id="{2D1F2012-16B5-C6BE-59F6-B0F39F302E01}"/>
              </a:ext>
            </a:extLst>
          </p:cNvPr>
          <p:cNvSpPr/>
          <p:nvPr/>
        </p:nvSpPr>
        <p:spPr>
          <a:xfrm>
            <a:off x="333376" y="9012846"/>
            <a:ext cx="6170428" cy="47838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각 사 홈페이지</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52" name="직사각형 51">
            <a:extLst>
              <a:ext uri="{FF2B5EF4-FFF2-40B4-BE49-F238E27FC236}">
                <a16:creationId xmlns:a16="http://schemas.microsoft.com/office/drawing/2014/main" id="{ACE633E2-5197-8872-46CE-560487EB1E77}"/>
              </a:ext>
            </a:extLst>
          </p:cNvPr>
          <p:cNvSpPr/>
          <p:nvPr/>
        </p:nvSpPr>
        <p:spPr>
          <a:xfrm>
            <a:off x="2842056" y="5998598"/>
            <a:ext cx="1001542" cy="648000"/>
          </a:xfrm>
          <a:prstGeom prst="rect">
            <a:avLst/>
          </a:prstGeom>
          <a:solidFill>
            <a:srgbClr val="E5E0F3"/>
          </a:solidFill>
          <a:ln>
            <a:solidFill>
              <a:srgbClr val="CCB7FF"/>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ko-KR" altLang="en-US" sz="1000" b="1" dirty="0">
              <a:ln>
                <a:solidFill>
                  <a:srgbClr val="D9D9D9">
                    <a:alpha val="0"/>
                  </a:srgbClr>
                </a:solidFill>
              </a:ln>
              <a:solidFill>
                <a:srgbClr val="7213EA"/>
              </a:solidFill>
              <a:latin typeface="KoPub돋움체 Medium" panose="00000600000000000000" pitchFamily="2" charset="-127"/>
              <a:ea typeface="KoPub돋움체 Medium" panose="00000600000000000000" pitchFamily="2" charset="-127"/>
            </a:endParaRPr>
          </a:p>
        </p:txBody>
      </p:sp>
      <p:grpSp>
        <p:nvGrpSpPr>
          <p:cNvPr id="54" name="그룹 53">
            <a:extLst>
              <a:ext uri="{FF2B5EF4-FFF2-40B4-BE49-F238E27FC236}">
                <a16:creationId xmlns:a16="http://schemas.microsoft.com/office/drawing/2014/main" id="{6F5EC95B-C2BC-6E04-B2BB-2FD1DA1D734A}"/>
              </a:ext>
            </a:extLst>
          </p:cNvPr>
          <p:cNvGrpSpPr/>
          <p:nvPr/>
        </p:nvGrpSpPr>
        <p:grpSpPr>
          <a:xfrm>
            <a:off x="335280" y="5998597"/>
            <a:ext cx="2088943" cy="2994601"/>
            <a:chOff x="335280" y="6061395"/>
            <a:chExt cx="2188464" cy="2481710"/>
          </a:xfrm>
        </p:grpSpPr>
        <p:sp>
          <p:nvSpPr>
            <p:cNvPr id="55" name="직사각형 54">
              <a:extLst>
                <a:ext uri="{FF2B5EF4-FFF2-40B4-BE49-F238E27FC236}">
                  <a16:creationId xmlns:a16="http://schemas.microsoft.com/office/drawing/2014/main" id="{295C6A09-5080-BA2C-E706-AE53DA9909B9}"/>
                </a:ext>
              </a:extLst>
            </p:cNvPr>
            <p:cNvSpPr/>
            <p:nvPr/>
          </p:nvSpPr>
          <p:spPr>
            <a:xfrm>
              <a:off x="335280" y="6061395"/>
              <a:ext cx="2188464" cy="537016"/>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충전소 관련 정보 정확성 제고 및</a:t>
              </a:r>
              <a:endPar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a:p>
              <a:pPr algn="ctr" defTabSz="520700" eaLnBrk="0" hangingPunct="0"/>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실시간 정보 제공 </a:t>
              </a:r>
            </a:p>
          </p:txBody>
        </p:sp>
        <p:sp>
          <p:nvSpPr>
            <p:cNvPr id="56" name="직사각형 55">
              <a:extLst>
                <a:ext uri="{FF2B5EF4-FFF2-40B4-BE49-F238E27FC236}">
                  <a16:creationId xmlns:a16="http://schemas.microsoft.com/office/drawing/2014/main" id="{B0D95A5C-205B-BA71-116B-E64AD6DC3FD5}"/>
                </a:ext>
              </a:extLst>
            </p:cNvPr>
            <p:cNvSpPr/>
            <p:nvPr/>
          </p:nvSpPr>
          <p:spPr>
            <a:xfrm>
              <a:off x="335280" y="7357857"/>
              <a:ext cx="2188464" cy="537016"/>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충전 서비스 이용 시 </a:t>
              </a:r>
              <a:endPar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a:p>
              <a:pPr algn="ctr" defTabSz="520700" eaLnBrk="0" hangingPunct="0"/>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사용자가 개입해야 하는 요소 최소화</a:t>
              </a:r>
              <a:endPar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p:txBody>
        </p:sp>
        <p:sp>
          <p:nvSpPr>
            <p:cNvPr id="57" name="직사각형 56">
              <a:extLst>
                <a:ext uri="{FF2B5EF4-FFF2-40B4-BE49-F238E27FC236}">
                  <a16:creationId xmlns:a16="http://schemas.microsoft.com/office/drawing/2014/main" id="{A24D2FF3-E3C9-9876-F58A-32D7882D8CCD}"/>
                </a:ext>
              </a:extLst>
            </p:cNvPr>
            <p:cNvSpPr/>
            <p:nvPr/>
          </p:nvSpPr>
          <p:spPr>
            <a:xfrm>
              <a:off x="335280" y="6709626"/>
              <a:ext cx="2188464" cy="537016"/>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충전소별 별도의 회원 </a:t>
              </a:r>
              <a:r>
                <a:rPr lang="ko-KR" altLang="en-US" sz="1000" b="1">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가입 없이도</a:t>
              </a:r>
              <a:endPar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a:p>
              <a:pPr algn="ctr" defTabSz="520700" eaLnBrk="0" hangingPunct="0"/>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충전할 수 있는 </a:t>
              </a:r>
              <a:r>
                <a:rPr lang="ko-KR" altLang="en-US" sz="1000" b="1">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체계 마련</a:t>
              </a:r>
              <a:endPar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p:txBody>
        </p:sp>
        <p:sp>
          <p:nvSpPr>
            <p:cNvPr id="58" name="직사각형 57">
              <a:extLst>
                <a:ext uri="{FF2B5EF4-FFF2-40B4-BE49-F238E27FC236}">
                  <a16:creationId xmlns:a16="http://schemas.microsoft.com/office/drawing/2014/main" id="{17C7FD69-3BD4-2F26-F589-66861AE14DE6}"/>
                </a:ext>
              </a:extLst>
            </p:cNvPr>
            <p:cNvSpPr/>
            <p:nvPr/>
          </p:nvSpPr>
          <p:spPr>
            <a:xfrm>
              <a:off x="335280" y="8006089"/>
              <a:ext cx="2188464" cy="537016"/>
            </a:xfrm>
            <a:prstGeom prst="rect">
              <a:avLst/>
            </a:prstGeom>
            <a:solidFill>
              <a:srgbClr val="E1F7FF"/>
            </a:solidFill>
            <a:ln>
              <a:solidFill>
                <a:srgbClr val="ACE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언제 어디서나 충전할 수 있는 여건 및 </a:t>
              </a:r>
              <a:endParaRPr lang="en-US" altLang="ko-KR"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a:p>
              <a:pPr algn="ctr" defTabSz="520700" eaLnBrk="0" hangingPunct="0"/>
              <a:r>
                <a:rPr lang="ko-KR" altLang="en-US" sz="1000" b="1"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선제적 충전 서비스 실현 가능성 확보</a:t>
              </a:r>
            </a:p>
          </p:txBody>
        </p:sp>
      </p:grpSp>
      <p:pic>
        <p:nvPicPr>
          <p:cNvPr id="60" name="그림 59" descr="폰트, 그래픽, 로고, 상징이(가) 표시된 사진&#10;&#10;자동 생성된 설명">
            <a:extLst>
              <a:ext uri="{FF2B5EF4-FFF2-40B4-BE49-F238E27FC236}">
                <a16:creationId xmlns:a16="http://schemas.microsoft.com/office/drawing/2014/main" id="{3AFADBF5-289A-17D7-547A-1B8D2A8E9A8D}"/>
              </a:ext>
            </a:extLst>
          </p:cNvPr>
          <p:cNvPicPr>
            <a:picLocks noChangeAspect="1"/>
          </p:cNvPicPr>
          <p:nvPr/>
        </p:nvPicPr>
        <p:blipFill>
          <a:blip r:embed="rId3"/>
          <a:stretch>
            <a:fillRect/>
          </a:stretch>
        </p:blipFill>
        <p:spPr>
          <a:xfrm>
            <a:off x="2964259" y="6240285"/>
            <a:ext cx="757136" cy="183326"/>
          </a:xfrm>
          <a:prstGeom prst="rect">
            <a:avLst/>
          </a:prstGeom>
        </p:spPr>
      </p:pic>
      <p:sp>
        <p:nvSpPr>
          <p:cNvPr id="62" name="직사각형 61">
            <a:extLst>
              <a:ext uri="{FF2B5EF4-FFF2-40B4-BE49-F238E27FC236}">
                <a16:creationId xmlns:a16="http://schemas.microsoft.com/office/drawing/2014/main" id="{12852525-4D1C-E854-F716-E865EA3D0D3B}"/>
              </a:ext>
            </a:extLst>
          </p:cNvPr>
          <p:cNvSpPr/>
          <p:nvPr/>
        </p:nvSpPr>
        <p:spPr>
          <a:xfrm>
            <a:off x="3870250" y="5995607"/>
            <a:ext cx="2690033" cy="648000"/>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pP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전기차 충전소 위치정보</a:t>
            </a: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충전기 정보 제공 </a:t>
            </a:r>
            <a:endPar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pP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충전소 이용 후기 실시간 업데이트</a:t>
            </a:r>
            <a:endPar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pP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Pay with </a:t>
            </a:r>
            <a:r>
              <a:rPr lang="en-US" altLang="ko-KR" sz="85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PlugShare</a:t>
            </a: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제공을 통한 결제 프로세스 간소화 </a:t>
            </a:r>
          </a:p>
        </p:txBody>
      </p:sp>
      <p:cxnSp>
        <p:nvCxnSpPr>
          <p:cNvPr id="64" name="직선 화살표 연결선 63">
            <a:extLst>
              <a:ext uri="{FF2B5EF4-FFF2-40B4-BE49-F238E27FC236}">
                <a16:creationId xmlns:a16="http://schemas.microsoft.com/office/drawing/2014/main" id="{E6A0712D-D704-6A12-B6B4-C4B82F9F42C6}"/>
              </a:ext>
            </a:extLst>
          </p:cNvPr>
          <p:cNvCxnSpPr>
            <a:cxnSpLocks/>
            <a:stCxn id="55" idx="3"/>
            <a:endCxn id="52" idx="1"/>
          </p:cNvCxnSpPr>
          <p:nvPr/>
        </p:nvCxnSpPr>
        <p:spPr>
          <a:xfrm>
            <a:off x="2424223" y="6322597"/>
            <a:ext cx="417833" cy="1"/>
          </a:xfrm>
          <a:prstGeom prst="straightConnector1">
            <a:avLst/>
          </a:prstGeom>
          <a:ln w="6350">
            <a:solidFill>
              <a:schemeClr val="bg1">
                <a:lumMod val="75000"/>
              </a:schemeClr>
            </a:solidFill>
            <a:headEnd type="oval" w="sm" len="sm"/>
            <a:tailEnd type="oval" w="sm" len="sm"/>
          </a:ln>
          <a:effectLst/>
        </p:spPr>
        <p:style>
          <a:lnRef idx="2">
            <a:schemeClr val="accent3"/>
          </a:lnRef>
          <a:fillRef idx="0">
            <a:schemeClr val="accent3"/>
          </a:fillRef>
          <a:effectRef idx="1">
            <a:schemeClr val="accent3"/>
          </a:effectRef>
          <a:fontRef idx="minor">
            <a:schemeClr val="tx1"/>
          </a:fontRef>
        </p:style>
      </p:cxnSp>
      <p:sp>
        <p:nvSpPr>
          <p:cNvPr id="65" name="직사각형 64">
            <a:extLst>
              <a:ext uri="{FF2B5EF4-FFF2-40B4-BE49-F238E27FC236}">
                <a16:creationId xmlns:a16="http://schemas.microsoft.com/office/drawing/2014/main" id="{3B6126E4-6704-EC3A-8305-5B05B3585011}"/>
              </a:ext>
            </a:extLst>
          </p:cNvPr>
          <p:cNvSpPr/>
          <p:nvPr/>
        </p:nvSpPr>
        <p:spPr>
          <a:xfrm>
            <a:off x="2842056" y="6785928"/>
            <a:ext cx="1001542" cy="648000"/>
          </a:xfrm>
          <a:prstGeom prst="rect">
            <a:avLst/>
          </a:prstGeom>
          <a:solidFill>
            <a:srgbClr val="E5E0F3"/>
          </a:solidFill>
          <a:ln>
            <a:solidFill>
              <a:srgbClr val="CCB7FF"/>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ko-KR" altLang="en-US" sz="1000" b="1" dirty="0">
              <a:ln>
                <a:solidFill>
                  <a:srgbClr val="D9D9D9">
                    <a:alpha val="0"/>
                  </a:srgbClr>
                </a:solidFill>
              </a:ln>
              <a:solidFill>
                <a:srgbClr val="7213EA"/>
              </a:solidFill>
              <a:latin typeface="KoPub돋움체 Medium" panose="00000600000000000000" pitchFamily="2" charset="-127"/>
              <a:ea typeface="KoPub돋움체 Medium" panose="00000600000000000000" pitchFamily="2" charset="-127"/>
            </a:endParaRPr>
          </a:p>
        </p:txBody>
      </p:sp>
      <p:sp>
        <p:nvSpPr>
          <p:cNvPr id="67" name="직사각형 66">
            <a:extLst>
              <a:ext uri="{FF2B5EF4-FFF2-40B4-BE49-F238E27FC236}">
                <a16:creationId xmlns:a16="http://schemas.microsoft.com/office/drawing/2014/main" id="{50CF3462-1F3F-9D70-0698-942F6336419A}"/>
              </a:ext>
            </a:extLst>
          </p:cNvPr>
          <p:cNvSpPr/>
          <p:nvPr/>
        </p:nvSpPr>
        <p:spPr>
          <a:xfrm>
            <a:off x="3870250" y="6785928"/>
            <a:ext cx="2690033" cy="648000"/>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pP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충전소 위치정보</a:t>
            </a: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가용여부 등 실시간 정보 제공</a:t>
            </a:r>
            <a:endPar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pP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로밍 서비스 제공하여 쉘 뿐만 아니라 제휴 파트너사의 충전기에서도 충전 서비스 제공 </a:t>
            </a:r>
            <a:endPar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pPr>
            <a:r>
              <a:rPr lang="ko-KR" altLang="en-US" sz="85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플러그앤차지</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기능 제공</a:t>
            </a: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전용 앱 불필요</a:t>
            </a: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endPar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8" name="직사각형 67">
            <a:extLst>
              <a:ext uri="{FF2B5EF4-FFF2-40B4-BE49-F238E27FC236}">
                <a16:creationId xmlns:a16="http://schemas.microsoft.com/office/drawing/2014/main" id="{E51EDF7E-29C3-19A1-9113-23B7AEEC9C0E}"/>
              </a:ext>
            </a:extLst>
          </p:cNvPr>
          <p:cNvSpPr/>
          <p:nvPr/>
        </p:nvSpPr>
        <p:spPr>
          <a:xfrm>
            <a:off x="2842056" y="7559080"/>
            <a:ext cx="1001542" cy="646786"/>
          </a:xfrm>
          <a:prstGeom prst="rect">
            <a:avLst/>
          </a:prstGeom>
          <a:solidFill>
            <a:srgbClr val="E5E0F3"/>
          </a:solidFill>
          <a:ln>
            <a:solidFill>
              <a:srgbClr val="CCB7FF"/>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ko-KR" altLang="en-US" sz="1000" b="1" dirty="0">
              <a:ln>
                <a:solidFill>
                  <a:srgbClr val="D9D9D9">
                    <a:alpha val="0"/>
                  </a:srgbClr>
                </a:solidFill>
              </a:ln>
              <a:solidFill>
                <a:srgbClr val="7213EA"/>
              </a:solidFill>
              <a:latin typeface="KoPub돋움체 Medium" panose="00000600000000000000" pitchFamily="2" charset="-127"/>
              <a:ea typeface="KoPub돋움체 Medium" panose="00000600000000000000" pitchFamily="2" charset="-127"/>
            </a:endParaRPr>
          </a:p>
        </p:txBody>
      </p:sp>
      <p:sp>
        <p:nvSpPr>
          <p:cNvPr id="70" name="직사각형 69">
            <a:extLst>
              <a:ext uri="{FF2B5EF4-FFF2-40B4-BE49-F238E27FC236}">
                <a16:creationId xmlns:a16="http://schemas.microsoft.com/office/drawing/2014/main" id="{A3B95538-3359-2480-AD7E-10020427C84A}"/>
              </a:ext>
            </a:extLst>
          </p:cNvPr>
          <p:cNvSpPr/>
          <p:nvPr/>
        </p:nvSpPr>
        <p:spPr>
          <a:xfrm>
            <a:off x="3870250" y="7559080"/>
            <a:ext cx="2690033" cy="648000"/>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pP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세계 최대 규모의 전기차 충전 네트워크인 </a:t>
            </a:r>
            <a:r>
              <a:rPr lang="ko-KR" altLang="en-US" sz="85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이로밍</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플랫폼 </a:t>
            </a: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en-US" altLang="ko-KR" sz="85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Intercharge</a:t>
            </a: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제공</a:t>
            </a:r>
            <a:endPar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pP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52</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개 국의 </a:t>
            </a: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400,000</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기 이상의 충전기 연계 </a:t>
            </a:r>
            <a:endPar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pPr>
            <a:r>
              <a:rPr lang="ko-KR" altLang="en-US" sz="85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플러그앤차지</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기능 제공 </a:t>
            </a:r>
          </a:p>
        </p:txBody>
      </p:sp>
      <p:sp>
        <p:nvSpPr>
          <p:cNvPr id="71" name="직사각형 70">
            <a:extLst>
              <a:ext uri="{FF2B5EF4-FFF2-40B4-BE49-F238E27FC236}">
                <a16:creationId xmlns:a16="http://schemas.microsoft.com/office/drawing/2014/main" id="{9F555C96-AAAE-59D2-8F08-86AF0FE53973}"/>
              </a:ext>
            </a:extLst>
          </p:cNvPr>
          <p:cNvSpPr/>
          <p:nvPr/>
        </p:nvSpPr>
        <p:spPr>
          <a:xfrm>
            <a:off x="2842056" y="8345198"/>
            <a:ext cx="1001542" cy="648000"/>
          </a:xfrm>
          <a:prstGeom prst="rect">
            <a:avLst/>
          </a:prstGeom>
          <a:solidFill>
            <a:srgbClr val="E5E0F3"/>
          </a:solidFill>
          <a:ln>
            <a:solidFill>
              <a:srgbClr val="CCB7FF"/>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ko-KR" altLang="en-US" sz="1000" b="1" dirty="0">
              <a:ln>
                <a:solidFill>
                  <a:srgbClr val="D9D9D9">
                    <a:alpha val="0"/>
                  </a:srgbClr>
                </a:solidFill>
              </a:ln>
              <a:solidFill>
                <a:srgbClr val="7213EA"/>
              </a:solidFill>
              <a:latin typeface="KoPub돋움체 Medium" panose="00000600000000000000" pitchFamily="2" charset="-127"/>
              <a:ea typeface="KoPub돋움체 Medium" panose="00000600000000000000" pitchFamily="2" charset="-127"/>
            </a:endParaRPr>
          </a:p>
        </p:txBody>
      </p:sp>
      <p:sp>
        <p:nvSpPr>
          <p:cNvPr id="72" name="직사각형 71">
            <a:extLst>
              <a:ext uri="{FF2B5EF4-FFF2-40B4-BE49-F238E27FC236}">
                <a16:creationId xmlns:a16="http://schemas.microsoft.com/office/drawing/2014/main" id="{A1BEB7B5-EDF9-5217-D419-25D6269B466C}"/>
              </a:ext>
            </a:extLst>
          </p:cNvPr>
          <p:cNvSpPr/>
          <p:nvPr/>
        </p:nvSpPr>
        <p:spPr>
          <a:xfrm>
            <a:off x="3870250" y="8345198"/>
            <a:ext cx="2690033" cy="648000"/>
          </a:xfrm>
          <a:prstGeom prst="rect">
            <a:avLst/>
          </a:prstGeom>
          <a:solidFill>
            <a:schemeClr val="bg1">
              <a:lumMod val="95000"/>
            </a:schemeClr>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7313" indent="-87313" defTabSz="520700" eaLnBrk="0" hangingPunct="0">
              <a:buFont typeface="Arial" panose="020B0604020202020204" pitchFamily="34" charset="0"/>
              <a:buChar char="•"/>
            </a:pP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이동형 충전 배달 서비스</a:t>
            </a: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(ESS</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와 전기차 충전기를 설치한 트럭 활용하여 고객을 찾아가는 서비스</a:t>
            </a: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제공</a:t>
            </a:r>
            <a:endPar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defTabSz="520700" eaLnBrk="0" hangingPunct="0">
              <a:buFont typeface="Arial" panose="020B0604020202020204" pitchFamily="34" charset="0"/>
              <a:buChar char="•"/>
            </a:pP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앱 기반 충전소 추천</a:t>
            </a:r>
            <a:r>
              <a:rPr lang="en-US" altLang="ko-KR"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8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및 충전기 정보 실시간 제공</a:t>
            </a:r>
          </a:p>
        </p:txBody>
      </p:sp>
      <p:cxnSp>
        <p:nvCxnSpPr>
          <p:cNvPr id="73" name="직선 화살표 연결선 72">
            <a:extLst>
              <a:ext uri="{FF2B5EF4-FFF2-40B4-BE49-F238E27FC236}">
                <a16:creationId xmlns:a16="http://schemas.microsoft.com/office/drawing/2014/main" id="{E516A728-4404-613D-9ED5-ADBB14A225F1}"/>
              </a:ext>
            </a:extLst>
          </p:cNvPr>
          <p:cNvCxnSpPr>
            <a:cxnSpLocks/>
            <a:stCxn id="56" idx="3"/>
            <a:endCxn id="52" idx="1"/>
          </p:cNvCxnSpPr>
          <p:nvPr/>
        </p:nvCxnSpPr>
        <p:spPr>
          <a:xfrm flipV="1">
            <a:off x="2424223" y="6322598"/>
            <a:ext cx="417833" cy="1564399"/>
          </a:xfrm>
          <a:prstGeom prst="straightConnector1">
            <a:avLst/>
          </a:prstGeom>
          <a:ln w="6350">
            <a:solidFill>
              <a:schemeClr val="bg1">
                <a:lumMod val="75000"/>
              </a:schemeClr>
            </a:solidFill>
            <a:headEnd type="oval" w="sm" len="sm"/>
            <a:tailEnd type="oval" w="sm" len="sm"/>
          </a:ln>
          <a:effectLst/>
        </p:spPr>
        <p:style>
          <a:lnRef idx="2">
            <a:schemeClr val="accent3"/>
          </a:lnRef>
          <a:fillRef idx="0">
            <a:schemeClr val="accent3"/>
          </a:fillRef>
          <a:effectRef idx="1">
            <a:schemeClr val="accent3"/>
          </a:effectRef>
          <a:fontRef idx="minor">
            <a:schemeClr val="tx1"/>
          </a:fontRef>
        </p:style>
      </p:cxnSp>
      <p:pic>
        <p:nvPicPr>
          <p:cNvPr id="74" name="그림 73" descr="열기구, 스크린샷, 풍선이(가) 표시된 사진&#10;&#10;자동 생성된 설명">
            <a:extLst>
              <a:ext uri="{FF2B5EF4-FFF2-40B4-BE49-F238E27FC236}">
                <a16:creationId xmlns:a16="http://schemas.microsoft.com/office/drawing/2014/main" id="{48727C54-C702-816D-1AB4-DA17E54AF538}"/>
              </a:ext>
            </a:extLst>
          </p:cNvPr>
          <p:cNvPicPr>
            <a:picLocks noChangeAspect="1"/>
          </p:cNvPicPr>
          <p:nvPr/>
        </p:nvPicPr>
        <p:blipFill rotWithShape="1">
          <a:blip r:embed="rId4"/>
          <a:srcRect l="10025" t="40399" r="9928" b="39598"/>
          <a:stretch/>
        </p:blipFill>
        <p:spPr>
          <a:xfrm>
            <a:off x="2926356" y="7011353"/>
            <a:ext cx="832940" cy="208154"/>
          </a:xfrm>
          <a:prstGeom prst="rect">
            <a:avLst/>
          </a:prstGeom>
        </p:spPr>
      </p:pic>
      <p:cxnSp>
        <p:nvCxnSpPr>
          <p:cNvPr id="75" name="직선 화살표 연결선 74">
            <a:extLst>
              <a:ext uri="{FF2B5EF4-FFF2-40B4-BE49-F238E27FC236}">
                <a16:creationId xmlns:a16="http://schemas.microsoft.com/office/drawing/2014/main" id="{3A7E13A5-D1BE-C730-284C-114D101A89EB}"/>
              </a:ext>
            </a:extLst>
          </p:cNvPr>
          <p:cNvCxnSpPr>
            <a:cxnSpLocks/>
            <a:stCxn id="57" idx="3"/>
            <a:endCxn id="74" idx="1"/>
          </p:cNvCxnSpPr>
          <p:nvPr/>
        </p:nvCxnSpPr>
        <p:spPr>
          <a:xfrm>
            <a:off x="2424223" y="7104797"/>
            <a:ext cx="502133" cy="10633"/>
          </a:xfrm>
          <a:prstGeom prst="straightConnector1">
            <a:avLst/>
          </a:prstGeom>
          <a:ln w="6350">
            <a:solidFill>
              <a:schemeClr val="bg1">
                <a:lumMod val="75000"/>
              </a:schemeClr>
            </a:solidFill>
            <a:headEnd type="oval" w="sm" len="sm"/>
            <a:tailEnd type="oval" w="sm" len="sm"/>
          </a:ln>
          <a:effectLst/>
        </p:spPr>
        <p:style>
          <a:lnRef idx="2">
            <a:schemeClr val="accent3"/>
          </a:lnRef>
          <a:fillRef idx="0">
            <a:schemeClr val="accent3"/>
          </a:fillRef>
          <a:effectRef idx="1">
            <a:schemeClr val="accent3"/>
          </a:effectRef>
          <a:fontRef idx="minor">
            <a:schemeClr val="tx1"/>
          </a:fontRef>
        </p:style>
      </p:cxnSp>
      <p:cxnSp>
        <p:nvCxnSpPr>
          <p:cNvPr id="76" name="직선 화살표 연결선 75">
            <a:extLst>
              <a:ext uri="{FF2B5EF4-FFF2-40B4-BE49-F238E27FC236}">
                <a16:creationId xmlns:a16="http://schemas.microsoft.com/office/drawing/2014/main" id="{7F080D45-E7DD-15D1-0C16-AED87C70C926}"/>
              </a:ext>
            </a:extLst>
          </p:cNvPr>
          <p:cNvCxnSpPr>
            <a:cxnSpLocks/>
            <a:stCxn id="56" idx="3"/>
            <a:endCxn id="65" idx="1"/>
          </p:cNvCxnSpPr>
          <p:nvPr/>
        </p:nvCxnSpPr>
        <p:spPr>
          <a:xfrm flipV="1">
            <a:off x="2424223" y="7109928"/>
            <a:ext cx="417833" cy="777069"/>
          </a:xfrm>
          <a:prstGeom prst="straightConnector1">
            <a:avLst/>
          </a:prstGeom>
          <a:ln w="6350">
            <a:solidFill>
              <a:schemeClr val="bg1">
                <a:lumMod val="75000"/>
              </a:schemeClr>
            </a:solidFill>
            <a:headEnd type="oval" w="sm" len="sm"/>
            <a:tailEnd type="oval" w="sm" len="sm"/>
          </a:ln>
          <a:effectLst/>
        </p:spPr>
        <p:style>
          <a:lnRef idx="2">
            <a:schemeClr val="accent3"/>
          </a:lnRef>
          <a:fillRef idx="0">
            <a:schemeClr val="accent3"/>
          </a:fillRef>
          <a:effectRef idx="1">
            <a:schemeClr val="accent3"/>
          </a:effectRef>
          <a:fontRef idx="minor">
            <a:schemeClr val="tx1"/>
          </a:fontRef>
        </p:style>
      </p:cxnSp>
      <p:pic>
        <p:nvPicPr>
          <p:cNvPr id="77" name="그림 76" descr="스크린샷, 그래픽, 디자인이(가) 표시된 사진&#10;&#10;자동 생성된 설명">
            <a:extLst>
              <a:ext uri="{FF2B5EF4-FFF2-40B4-BE49-F238E27FC236}">
                <a16:creationId xmlns:a16="http://schemas.microsoft.com/office/drawing/2014/main" id="{047912CE-615E-67B0-B847-6DF1F23A8C29}"/>
              </a:ext>
            </a:extLst>
          </p:cNvPr>
          <p:cNvPicPr>
            <a:picLocks noChangeAspect="1"/>
          </p:cNvPicPr>
          <p:nvPr/>
        </p:nvPicPr>
        <p:blipFill rotWithShape="1">
          <a:blip r:embed="rId5"/>
          <a:srcRect l="18160" t="23543" r="24160" b="37583"/>
          <a:stretch/>
        </p:blipFill>
        <p:spPr>
          <a:xfrm>
            <a:off x="2981307" y="7769513"/>
            <a:ext cx="729456" cy="192165"/>
          </a:xfrm>
          <a:prstGeom prst="rect">
            <a:avLst/>
          </a:prstGeom>
        </p:spPr>
      </p:pic>
      <p:cxnSp>
        <p:nvCxnSpPr>
          <p:cNvPr id="78" name="직선 화살표 연결선 77">
            <a:extLst>
              <a:ext uri="{FF2B5EF4-FFF2-40B4-BE49-F238E27FC236}">
                <a16:creationId xmlns:a16="http://schemas.microsoft.com/office/drawing/2014/main" id="{96F894A2-A750-A681-A028-02CA57DB6096}"/>
              </a:ext>
            </a:extLst>
          </p:cNvPr>
          <p:cNvCxnSpPr>
            <a:cxnSpLocks/>
            <a:stCxn id="57" idx="3"/>
            <a:endCxn id="68" idx="1"/>
          </p:cNvCxnSpPr>
          <p:nvPr/>
        </p:nvCxnSpPr>
        <p:spPr>
          <a:xfrm>
            <a:off x="2424223" y="7104797"/>
            <a:ext cx="417833" cy="777676"/>
          </a:xfrm>
          <a:prstGeom prst="straightConnector1">
            <a:avLst/>
          </a:prstGeom>
          <a:ln w="6350">
            <a:solidFill>
              <a:schemeClr val="bg1">
                <a:lumMod val="75000"/>
              </a:schemeClr>
            </a:solidFill>
            <a:headEnd type="oval" w="sm" len="sm"/>
            <a:tailEnd type="oval" w="sm" len="sm"/>
          </a:ln>
          <a:effectLst/>
        </p:spPr>
        <p:style>
          <a:lnRef idx="2">
            <a:schemeClr val="accent3"/>
          </a:lnRef>
          <a:fillRef idx="0">
            <a:schemeClr val="accent3"/>
          </a:fillRef>
          <a:effectRef idx="1">
            <a:schemeClr val="accent3"/>
          </a:effectRef>
          <a:fontRef idx="minor">
            <a:schemeClr val="tx1"/>
          </a:fontRef>
        </p:style>
      </p:cxnSp>
      <p:cxnSp>
        <p:nvCxnSpPr>
          <p:cNvPr id="79" name="직선 화살표 연결선 78">
            <a:extLst>
              <a:ext uri="{FF2B5EF4-FFF2-40B4-BE49-F238E27FC236}">
                <a16:creationId xmlns:a16="http://schemas.microsoft.com/office/drawing/2014/main" id="{4681D393-5C4D-89C5-7C94-8DBFB630695D}"/>
              </a:ext>
            </a:extLst>
          </p:cNvPr>
          <p:cNvCxnSpPr>
            <a:cxnSpLocks/>
            <a:stCxn id="56" idx="3"/>
            <a:endCxn id="68" idx="1"/>
          </p:cNvCxnSpPr>
          <p:nvPr/>
        </p:nvCxnSpPr>
        <p:spPr>
          <a:xfrm flipV="1">
            <a:off x="2424223" y="7882473"/>
            <a:ext cx="417833" cy="4524"/>
          </a:xfrm>
          <a:prstGeom prst="straightConnector1">
            <a:avLst/>
          </a:prstGeom>
          <a:ln w="6350">
            <a:solidFill>
              <a:schemeClr val="bg1">
                <a:lumMod val="75000"/>
              </a:schemeClr>
            </a:solidFill>
            <a:headEnd type="oval" w="sm" len="sm"/>
            <a:tailEnd type="oval" w="sm" len="sm"/>
          </a:ln>
          <a:effectLst/>
        </p:spPr>
        <p:style>
          <a:lnRef idx="2">
            <a:schemeClr val="accent3"/>
          </a:lnRef>
          <a:fillRef idx="0">
            <a:schemeClr val="accent3"/>
          </a:fillRef>
          <a:effectRef idx="1">
            <a:schemeClr val="accent3"/>
          </a:effectRef>
          <a:fontRef idx="minor">
            <a:schemeClr val="tx1"/>
          </a:fontRef>
        </p:style>
      </p:cxnSp>
      <p:cxnSp>
        <p:nvCxnSpPr>
          <p:cNvPr id="80" name="직선 화살표 연결선 79">
            <a:extLst>
              <a:ext uri="{FF2B5EF4-FFF2-40B4-BE49-F238E27FC236}">
                <a16:creationId xmlns:a16="http://schemas.microsoft.com/office/drawing/2014/main" id="{B454A819-F5D5-8E72-B599-881BF53CE637}"/>
              </a:ext>
            </a:extLst>
          </p:cNvPr>
          <p:cNvCxnSpPr>
            <a:cxnSpLocks/>
            <a:stCxn id="55" idx="3"/>
            <a:endCxn id="65" idx="1"/>
          </p:cNvCxnSpPr>
          <p:nvPr/>
        </p:nvCxnSpPr>
        <p:spPr>
          <a:xfrm>
            <a:off x="2424223" y="6322597"/>
            <a:ext cx="417833" cy="787331"/>
          </a:xfrm>
          <a:prstGeom prst="straightConnector1">
            <a:avLst/>
          </a:prstGeom>
          <a:ln w="6350">
            <a:solidFill>
              <a:schemeClr val="bg1">
                <a:lumMod val="75000"/>
              </a:schemeClr>
            </a:solidFill>
            <a:headEnd type="oval" w="sm" len="sm"/>
            <a:tailEnd type="oval" w="sm" len="sm"/>
          </a:ln>
          <a:effectLst/>
        </p:spPr>
        <p:style>
          <a:lnRef idx="2">
            <a:schemeClr val="accent3"/>
          </a:lnRef>
          <a:fillRef idx="0">
            <a:schemeClr val="accent3"/>
          </a:fillRef>
          <a:effectRef idx="1">
            <a:schemeClr val="accent3"/>
          </a:effectRef>
          <a:fontRef idx="minor">
            <a:schemeClr val="tx1"/>
          </a:fontRef>
        </p:style>
      </p:cxnSp>
      <p:pic>
        <p:nvPicPr>
          <p:cNvPr id="81" name="그림 80" descr="그래픽, 어둠, 스크린샷이(가) 표시된 사진&#10;&#10;자동 생성된 설명">
            <a:extLst>
              <a:ext uri="{FF2B5EF4-FFF2-40B4-BE49-F238E27FC236}">
                <a16:creationId xmlns:a16="http://schemas.microsoft.com/office/drawing/2014/main" id="{166B1549-B13B-6908-CDA7-6B24915D3504}"/>
              </a:ext>
            </a:extLst>
          </p:cNvPr>
          <p:cNvPicPr>
            <a:picLocks noChangeAspect="1"/>
          </p:cNvPicPr>
          <p:nvPr/>
        </p:nvPicPr>
        <p:blipFill>
          <a:blip r:embed="rId6"/>
          <a:stretch>
            <a:fillRect/>
          </a:stretch>
        </p:blipFill>
        <p:spPr>
          <a:xfrm>
            <a:off x="2932358" y="8581006"/>
            <a:ext cx="820936" cy="218916"/>
          </a:xfrm>
          <a:prstGeom prst="rect">
            <a:avLst/>
          </a:prstGeom>
        </p:spPr>
      </p:pic>
      <p:cxnSp>
        <p:nvCxnSpPr>
          <p:cNvPr id="82" name="직선 화살표 연결선 81">
            <a:extLst>
              <a:ext uri="{FF2B5EF4-FFF2-40B4-BE49-F238E27FC236}">
                <a16:creationId xmlns:a16="http://schemas.microsoft.com/office/drawing/2014/main" id="{0AD27A4C-AC0B-CF41-A770-EFFE4BCB2AB0}"/>
              </a:ext>
            </a:extLst>
          </p:cNvPr>
          <p:cNvCxnSpPr>
            <a:cxnSpLocks/>
            <a:stCxn id="55" idx="3"/>
            <a:endCxn id="71" idx="1"/>
          </p:cNvCxnSpPr>
          <p:nvPr/>
        </p:nvCxnSpPr>
        <p:spPr>
          <a:xfrm>
            <a:off x="2424223" y="6322597"/>
            <a:ext cx="417833" cy="2346601"/>
          </a:xfrm>
          <a:prstGeom prst="straightConnector1">
            <a:avLst/>
          </a:prstGeom>
          <a:ln w="6350">
            <a:solidFill>
              <a:schemeClr val="bg1">
                <a:lumMod val="75000"/>
              </a:schemeClr>
            </a:solidFill>
            <a:headEnd type="oval" w="sm" len="sm"/>
            <a:tailEnd type="oval" w="sm" len="sm"/>
          </a:ln>
          <a:effectLst/>
        </p:spPr>
        <p:style>
          <a:lnRef idx="2">
            <a:schemeClr val="accent3"/>
          </a:lnRef>
          <a:fillRef idx="0">
            <a:schemeClr val="accent3"/>
          </a:fillRef>
          <a:effectRef idx="1">
            <a:schemeClr val="accent3"/>
          </a:effectRef>
          <a:fontRef idx="minor">
            <a:schemeClr val="tx1"/>
          </a:fontRef>
        </p:style>
      </p:cxnSp>
      <p:cxnSp>
        <p:nvCxnSpPr>
          <p:cNvPr id="83" name="직선 화살표 연결선 82">
            <a:extLst>
              <a:ext uri="{FF2B5EF4-FFF2-40B4-BE49-F238E27FC236}">
                <a16:creationId xmlns:a16="http://schemas.microsoft.com/office/drawing/2014/main" id="{0221B73D-1860-DEBF-15FD-99802AC0B3A0}"/>
              </a:ext>
            </a:extLst>
          </p:cNvPr>
          <p:cNvCxnSpPr>
            <a:cxnSpLocks/>
            <a:stCxn id="58" idx="3"/>
            <a:endCxn id="71" idx="1"/>
          </p:cNvCxnSpPr>
          <p:nvPr/>
        </p:nvCxnSpPr>
        <p:spPr>
          <a:xfrm>
            <a:off x="2424223" y="8669198"/>
            <a:ext cx="417833" cy="0"/>
          </a:xfrm>
          <a:prstGeom prst="straightConnector1">
            <a:avLst/>
          </a:prstGeom>
          <a:ln w="6350">
            <a:solidFill>
              <a:schemeClr val="bg1">
                <a:lumMod val="75000"/>
              </a:schemeClr>
            </a:solidFill>
            <a:headEnd type="oval" w="sm" len="sm"/>
            <a:tailEnd type="oval" w="sm" len="sm"/>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831804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8" name="사각형: 둥근 모서리 57">
            <a:extLst>
              <a:ext uri="{FF2B5EF4-FFF2-40B4-BE49-F238E27FC236}">
                <a16:creationId xmlns:a16="http://schemas.microsoft.com/office/drawing/2014/main" id="{8D997C8B-64AD-48DD-823A-BD585A29CA03}"/>
              </a:ext>
            </a:extLst>
          </p:cNvPr>
          <p:cNvSpPr/>
          <p:nvPr/>
        </p:nvSpPr>
        <p:spPr>
          <a:xfrm>
            <a:off x="333375" y="706438"/>
            <a:ext cx="6191250" cy="8531225"/>
          </a:xfrm>
          <a:prstGeom prst="roundRect">
            <a:avLst>
              <a:gd name="adj" fmla="val 266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E5E5E5"/>
              </a:solidFill>
              <a:effectLst/>
              <a:uLnTx/>
              <a:uFillTx/>
              <a:latin typeface="Calibri"/>
              <a:ea typeface="맑은 고딕" panose="020B0503020000020004" pitchFamily="50" charset="-127"/>
              <a:cs typeface="+mn-cs"/>
            </a:endParaRPr>
          </a:p>
        </p:txBody>
      </p:sp>
      <p:sp>
        <p:nvSpPr>
          <p:cNvPr id="12" name="화살표: 오각형 11">
            <a:extLst>
              <a:ext uri="{FF2B5EF4-FFF2-40B4-BE49-F238E27FC236}">
                <a16:creationId xmlns:a16="http://schemas.microsoft.com/office/drawing/2014/main" id="{118FEDAF-EC31-A925-8747-007969FEEC35}"/>
              </a:ext>
            </a:extLst>
          </p:cNvPr>
          <p:cNvSpPr/>
          <p:nvPr/>
        </p:nvSpPr>
        <p:spPr>
          <a:xfrm rot="10800000">
            <a:off x="598353" y="5136308"/>
            <a:ext cx="2754445" cy="3671380"/>
          </a:xfrm>
          <a:prstGeom prst="homePlate">
            <a:avLst>
              <a:gd name="adj" fmla="val 0"/>
            </a:avLst>
          </a:prstGeom>
          <a:solidFill>
            <a:srgbClr val="F3FCFF"/>
          </a:solidFill>
          <a:ln>
            <a:solidFill>
              <a:srgbClr val="E1F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1" name="화살표: 오각형 10">
            <a:extLst>
              <a:ext uri="{FF2B5EF4-FFF2-40B4-BE49-F238E27FC236}">
                <a16:creationId xmlns:a16="http://schemas.microsoft.com/office/drawing/2014/main" id="{05ACFF5C-8DF3-2A61-2F6D-EB5AD47FDDA2}"/>
              </a:ext>
            </a:extLst>
          </p:cNvPr>
          <p:cNvSpPr/>
          <p:nvPr/>
        </p:nvSpPr>
        <p:spPr>
          <a:xfrm rot="10800000">
            <a:off x="599060" y="2959965"/>
            <a:ext cx="5648231" cy="1838406"/>
          </a:xfrm>
          <a:prstGeom prst="homePlate">
            <a:avLst>
              <a:gd name="adj" fmla="val 0"/>
            </a:avLst>
          </a:prstGeom>
          <a:solidFill>
            <a:srgbClr val="F3FCFF"/>
          </a:solidFill>
          <a:ln>
            <a:solidFill>
              <a:srgbClr val="E1F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60" name="TextBox 59">
            <a:extLst>
              <a:ext uri="{FF2B5EF4-FFF2-40B4-BE49-F238E27FC236}">
                <a16:creationId xmlns:a16="http://schemas.microsoft.com/office/drawing/2014/main" id="{619859F8-1125-4F83-8754-4FD2A7688549}"/>
              </a:ext>
            </a:extLst>
          </p:cNvPr>
          <p:cNvSpPr txBox="1"/>
          <p:nvPr/>
        </p:nvSpPr>
        <p:spPr>
          <a:xfrm>
            <a:off x="599061" y="902608"/>
            <a:ext cx="4270400" cy="521645"/>
          </a:xfrm>
          <a:prstGeom prst="rect">
            <a:avLst/>
          </a:prstGeom>
          <a:noFill/>
        </p:spPr>
        <p:txBody>
          <a:bodyPr wrap="none" lIns="0" tIns="180000" rIns="0" bIns="108000" rtlCol="0">
            <a:spAutoFit/>
          </a:bodyPr>
          <a:lstStyle/>
          <a:p>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참고</a:t>
            </a:r>
            <a:r>
              <a:rPr lang="en-US" altLang="ko-KR"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 </a:t>
            </a:r>
            <a:r>
              <a:rPr lang="ko-KR" altLang="en-US" sz="1500" dirty="0">
                <a:ln>
                  <a:solidFill>
                    <a:schemeClr val="accent6">
                      <a:alpha val="0"/>
                    </a:schemeClr>
                  </a:solidFill>
                </a:ln>
                <a:solidFill>
                  <a:srgbClr val="1E49E2"/>
                </a:solidFill>
                <a:latin typeface="KoPub돋움체 Bold" panose="02020603020101020101" pitchFamily="18" charset="-127"/>
                <a:ea typeface="KoPub돋움체 Bold" panose="02020603020101020101" pitchFamily="18" charset="-127"/>
              </a:rPr>
              <a:t>국내 전기차 충전 인프라 기업의 서비스 제공 동향</a:t>
            </a:r>
          </a:p>
        </p:txBody>
      </p:sp>
      <p:sp>
        <p:nvSpPr>
          <p:cNvPr id="257" name="직사각형 256">
            <a:extLst>
              <a:ext uri="{FF2B5EF4-FFF2-40B4-BE49-F238E27FC236}">
                <a16:creationId xmlns:a16="http://schemas.microsoft.com/office/drawing/2014/main" id="{945D8094-0997-4FD5-B0DF-CDA60CE48EAA}"/>
              </a:ext>
            </a:extLst>
          </p:cNvPr>
          <p:cNvSpPr/>
          <p:nvPr/>
        </p:nvSpPr>
        <p:spPr>
          <a:xfrm>
            <a:off x="599061" y="1469797"/>
            <a:ext cx="5648231" cy="13359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36000" tIns="36000" rIns="36000" bIns="36000" rtlCol="0" anchor="t">
            <a:noAutofit/>
          </a:bodyPr>
          <a:lstStyle/>
          <a:p>
            <a:pPr marL="0" marR="0" lvl="0" indent="0" algn="just" defTabSz="914400" rtl="0" eaLnBrk="1" fontAlgn="auto" latinLnBrk="0" hangingPunct="1">
              <a:lnSpc>
                <a:spcPct val="125000"/>
              </a:lnSpc>
              <a:spcBef>
                <a:spcPts val="600"/>
              </a:spcBef>
              <a:spcAft>
                <a:spcPts val="600"/>
              </a:spcAft>
              <a:buClrTx/>
              <a:buSzTx/>
              <a:buFontTx/>
              <a:buNone/>
              <a:tabLst/>
              <a:defRPr/>
            </a:pPr>
            <a:r>
              <a:rPr kumimoji="0" lang="ko-KR" altLang="en-US"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국내 전기차 충전 인프라 기업 중에서 충전 관련 서비스를 적극적으로 제공하고 혁신하는 기업들을 추가로 살펴보자</a:t>
            </a:r>
            <a:r>
              <a:rPr kumimoji="0" lang="en-US" altLang="ko-KR"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다양한 기업들이 있지만</a:t>
            </a:r>
            <a:r>
              <a:rPr kumimoji="0" lang="en-US" altLang="ko-KR"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normalizeH="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본 고에서는 앞서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정의한 서비스 개선</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혁신 방향을 토대로 총 </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3</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개의 기업을 선별하였다</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우선 충전소 관련 정보 정확성 제고 및 실시간 정보 제공</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충전소별 별도의 회원 가입 없이도 충전할 수 있는 체계 마련 측면에서는 </a:t>
            </a:r>
            <a:r>
              <a:rPr lang="ko-KR" altLang="en-US" sz="1050" dirty="0" err="1">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소프트베리</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충전 서비스 이용 시 사용자가 개입해야 하는 요소 최소화</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언제 어디서나 충전할 수 있는 여건 및 선제적 충전 서비스 실현 가능성 확보 측면에서는 현대자동차의 동향을 알아보도록 한다</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p>
        </p:txBody>
      </p:sp>
      <p:sp>
        <p:nvSpPr>
          <p:cNvPr id="7" name="직사각형 6">
            <a:extLst>
              <a:ext uri="{FF2B5EF4-FFF2-40B4-BE49-F238E27FC236}">
                <a16:creationId xmlns:a16="http://schemas.microsoft.com/office/drawing/2014/main" id="{42CBF7F1-FDF5-4965-903E-CE16F6FF2FA0}"/>
              </a:ext>
            </a:extLst>
          </p:cNvPr>
          <p:cNvSpPr/>
          <p:nvPr/>
        </p:nvSpPr>
        <p:spPr>
          <a:xfrm>
            <a:off x="588856" y="8858323"/>
            <a:ext cx="5919719"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cxnSp>
        <p:nvCxnSpPr>
          <p:cNvPr id="6" name="직선 연결선 5">
            <a:extLst>
              <a:ext uri="{FF2B5EF4-FFF2-40B4-BE49-F238E27FC236}">
                <a16:creationId xmlns:a16="http://schemas.microsoft.com/office/drawing/2014/main" id="{7CCB7A60-A6ED-C434-11F2-A682C4469D9E}"/>
              </a:ext>
            </a:extLst>
          </p:cNvPr>
          <p:cNvCxnSpPr>
            <a:cxnSpLocks/>
          </p:cNvCxnSpPr>
          <p:nvPr/>
        </p:nvCxnSpPr>
        <p:spPr>
          <a:xfrm>
            <a:off x="604884" y="2960715"/>
            <a:ext cx="5648231" cy="0"/>
          </a:xfrm>
          <a:prstGeom prst="line">
            <a:avLst/>
          </a:prstGeom>
          <a:ln w="28575">
            <a:solidFill>
              <a:srgbClr val="1E49E2"/>
            </a:solidFill>
          </a:ln>
          <a:effectLst/>
        </p:spPr>
        <p:style>
          <a:lnRef idx="2">
            <a:schemeClr val="accent3"/>
          </a:lnRef>
          <a:fillRef idx="0">
            <a:schemeClr val="accent3"/>
          </a:fillRef>
          <a:effectRef idx="1">
            <a:schemeClr val="accent3"/>
          </a:effectRef>
          <a:fontRef idx="minor">
            <a:schemeClr val="tx1"/>
          </a:fontRef>
        </p:style>
      </p:cxnSp>
      <p:pic>
        <p:nvPicPr>
          <p:cNvPr id="27" name="그림 26" descr="폰트, 그래픽, 텍스트, 로고이(가) 표시된 사진&#10;&#10;자동 생성된 설명">
            <a:extLst>
              <a:ext uri="{FF2B5EF4-FFF2-40B4-BE49-F238E27FC236}">
                <a16:creationId xmlns:a16="http://schemas.microsoft.com/office/drawing/2014/main" id="{6B0FF6F7-E9FA-CC11-0E5A-A11A0DFD54DB}"/>
              </a:ext>
            </a:extLst>
          </p:cNvPr>
          <p:cNvPicPr>
            <a:picLocks noChangeAspect="1"/>
          </p:cNvPicPr>
          <p:nvPr/>
        </p:nvPicPr>
        <p:blipFill rotWithShape="1">
          <a:blip r:embed="rId2"/>
          <a:srcRect t="29734" b="29012"/>
          <a:stretch/>
        </p:blipFill>
        <p:spPr>
          <a:xfrm>
            <a:off x="644894" y="3112985"/>
            <a:ext cx="1617345" cy="222412"/>
          </a:xfrm>
          <a:prstGeom prst="rect">
            <a:avLst/>
          </a:prstGeom>
        </p:spPr>
      </p:pic>
      <p:pic>
        <p:nvPicPr>
          <p:cNvPr id="31" name="그림 30" descr="폰트, 그래픽, 로고, 스크린샷이(가) 표시된 사진&#10;&#10;자동 생성된 설명">
            <a:extLst>
              <a:ext uri="{FF2B5EF4-FFF2-40B4-BE49-F238E27FC236}">
                <a16:creationId xmlns:a16="http://schemas.microsoft.com/office/drawing/2014/main" id="{8B00A46D-8C1A-D86D-A55E-15372A8AA9DD}"/>
              </a:ext>
            </a:extLst>
          </p:cNvPr>
          <p:cNvPicPr>
            <a:picLocks noChangeAspect="1"/>
          </p:cNvPicPr>
          <p:nvPr/>
        </p:nvPicPr>
        <p:blipFill>
          <a:blip r:embed="rId3"/>
          <a:stretch>
            <a:fillRect/>
          </a:stretch>
        </p:blipFill>
        <p:spPr>
          <a:xfrm>
            <a:off x="677066" y="5273932"/>
            <a:ext cx="1284642" cy="165598"/>
          </a:xfrm>
          <a:prstGeom prst="rect">
            <a:avLst/>
          </a:prstGeom>
        </p:spPr>
      </p:pic>
      <p:sp>
        <p:nvSpPr>
          <p:cNvPr id="5" name="직사각형 4">
            <a:extLst>
              <a:ext uri="{FF2B5EF4-FFF2-40B4-BE49-F238E27FC236}">
                <a16:creationId xmlns:a16="http://schemas.microsoft.com/office/drawing/2014/main" id="{A10B1E6D-332E-6B03-D2AB-945DC8B4E1AE}"/>
              </a:ext>
            </a:extLst>
          </p:cNvPr>
          <p:cNvSpPr/>
          <p:nvPr/>
        </p:nvSpPr>
        <p:spPr>
          <a:xfrm>
            <a:off x="604877" y="3380265"/>
            <a:ext cx="5578209" cy="134341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just" defTabSz="520700" eaLnBrk="0" hangingPunct="0">
              <a:lnSpc>
                <a:spcPct val="125000"/>
              </a:lnSpc>
              <a:spcBef>
                <a:spcPts val="600"/>
              </a:spcBef>
              <a:spcAft>
                <a:spcPts val="600"/>
              </a:spcAft>
            </a:pPr>
            <a:r>
              <a:rPr lang="ko-KR" altLang="en-US" sz="1050" spc="-2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소프트베리는</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충전기 약 </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20</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만 기에 대한 정보를 </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‘EV</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Infra’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앱을 통해 제공한다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사용자는 충전소 위치</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충전기 가용 여부 등의 정보를 탐색할 뿐만 아니라 사용자들이 해당 앱에 실시간으로 업로드 하는 충전기 고장 상황이나 관련 리뷰까지 볼 수 있다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또한 </a:t>
            </a:r>
            <a:r>
              <a:rPr lang="ko-KR" altLang="en-US" sz="1050" spc="-2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소프트베리는</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충전 결제 편의 증진에도 힘쓰고 있다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환경부</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제주도청</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한국전력</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GS</a:t>
            </a:r>
            <a:r>
              <a:rPr lang="ko-KR" altLang="en-US" sz="1050" spc="-2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칼텍스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에스트래픽</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에버온</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등 </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15</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개 기관 및 기업과 협력하여 로밍 서비스를 제공하고 있기 때문이다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즉</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‘EV Infra’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회원카드로 </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15</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개 기관 및 기업의 충전소에서 추가 회원 가입 절차 없이 충전할 수 있다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향후 로밍 사업자를 더 확대하여 고객 편의성 개선에 힘쓴다는 방침이다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endPar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2" name="직사각형 31">
            <a:extLst>
              <a:ext uri="{FF2B5EF4-FFF2-40B4-BE49-F238E27FC236}">
                <a16:creationId xmlns:a16="http://schemas.microsoft.com/office/drawing/2014/main" id="{E72DAC49-56EC-BAEB-5411-D7DC8531E84D}"/>
              </a:ext>
            </a:extLst>
          </p:cNvPr>
          <p:cNvSpPr/>
          <p:nvPr/>
        </p:nvSpPr>
        <p:spPr>
          <a:xfrm>
            <a:off x="604877" y="5596090"/>
            <a:ext cx="2704379" cy="31313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just" defTabSz="520700" eaLnBrk="0" hangingPunct="0">
              <a:lnSpc>
                <a:spcPct val="125000"/>
              </a:lnSpc>
              <a:spcBef>
                <a:spcPts val="600"/>
              </a:spcBef>
              <a:spcAft>
                <a:spcPts val="600"/>
              </a:spcAft>
              <a:defRPr/>
            </a:pP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2022</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년 </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2</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월</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현대자동차그룹은 </a:t>
            </a:r>
            <a:r>
              <a:rPr lang="ko-KR" altLang="en-US" sz="1050" spc="-2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롯데렌탈</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차량공유 브랜드인 </a:t>
            </a:r>
            <a:r>
              <a:rPr lang="ko-KR" altLang="en-US" sz="1050" spc="-2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그린카</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en-US" altLang="ko-KR" sz="1050" spc="-2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Greencar</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와 함께 제네시스 </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GV60</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에 대해 무선충전 서비스 시범사업을 도입한 바 있다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무선충전은 충전 케이블 없이 충전을 지원하는 기술을 말한다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제네시스의 경우</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바닥에 설치된 충전 패드가 있는 구역에 주차를 하면 전기차를 충전할 수 있다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이러한 무선충전 방식을 기존 충전 방식과 비교한다면</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운전자가 기존에는 충전을 위해 차에서 내려서 커넥터를 꽂고 충전 조건을 입력하고 결제를 하는 등 충전 서비스를 이용할 때 수행해야 했던 프로세스가 상당히 단축되어 사용자의 수고를 덜 수 있기 때문에 서비스 개선 및 혁신 방향에 적합하다고 평가된다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p>
        </p:txBody>
      </p:sp>
      <p:pic>
        <p:nvPicPr>
          <p:cNvPr id="46" name="그림 45" descr="그래픽, 폰트, 그래픽 디자인, 로고이(가) 표시된 사진&#10;&#10;자동 생성된 설명">
            <a:extLst>
              <a:ext uri="{FF2B5EF4-FFF2-40B4-BE49-F238E27FC236}">
                <a16:creationId xmlns:a16="http://schemas.microsoft.com/office/drawing/2014/main" id="{E440013C-E78E-97BC-BC5F-E8232CC34816}"/>
              </a:ext>
            </a:extLst>
          </p:cNvPr>
          <p:cNvPicPr>
            <a:picLocks noChangeAspect="1"/>
          </p:cNvPicPr>
          <p:nvPr/>
        </p:nvPicPr>
        <p:blipFill>
          <a:blip r:embed="rId4"/>
          <a:stretch>
            <a:fillRect/>
          </a:stretch>
        </p:blipFill>
        <p:spPr>
          <a:xfrm>
            <a:off x="2262239" y="5201157"/>
            <a:ext cx="943252" cy="290910"/>
          </a:xfrm>
          <a:prstGeom prst="rect">
            <a:avLst/>
          </a:prstGeom>
        </p:spPr>
      </p:pic>
      <p:sp>
        <p:nvSpPr>
          <p:cNvPr id="47" name="더하기 기호 46">
            <a:extLst>
              <a:ext uri="{FF2B5EF4-FFF2-40B4-BE49-F238E27FC236}">
                <a16:creationId xmlns:a16="http://schemas.microsoft.com/office/drawing/2014/main" id="{1CF88B59-A45C-C7B8-A2F4-231C1F86084A}"/>
              </a:ext>
            </a:extLst>
          </p:cNvPr>
          <p:cNvSpPr/>
          <p:nvPr/>
        </p:nvSpPr>
        <p:spPr>
          <a:xfrm>
            <a:off x="2011681" y="5252253"/>
            <a:ext cx="214952" cy="219889"/>
          </a:xfrm>
          <a:prstGeom prst="mathPlus">
            <a:avLst>
              <a:gd name="adj1" fmla="val 2352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48" name="화살표: 오각형 47">
            <a:extLst>
              <a:ext uri="{FF2B5EF4-FFF2-40B4-BE49-F238E27FC236}">
                <a16:creationId xmlns:a16="http://schemas.microsoft.com/office/drawing/2014/main" id="{166D2A50-7B7F-8365-9F27-1DF5AC0E465A}"/>
              </a:ext>
            </a:extLst>
          </p:cNvPr>
          <p:cNvSpPr/>
          <p:nvPr/>
        </p:nvSpPr>
        <p:spPr>
          <a:xfrm rot="10800000">
            <a:off x="3526971" y="5136306"/>
            <a:ext cx="2720320" cy="3671383"/>
          </a:xfrm>
          <a:prstGeom prst="homePlate">
            <a:avLst>
              <a:gd name="adj" fmla="val 0"/>
            </a:avLst>
          </a:prstGeom>
          <a:solidFill>
            <a:srgbClr val="F3FCFF"/>
          </a:solidFill>
          <a:ln>
            <a:solidFill>
              <a:srgbClr val="E1F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39" name="직사각형 38">
            <a:extLst>
              <a:ext uri="{FF2B5EF4-FFF2-40B4-BE49-F238E27FC236}">
                <a16:creationId xmlns:a16="http://schemas.microsoft.com/office/drawing/2014/main" id="{F54DBAD0-4FC1-1D93-04F4-0CAB9654E3E1}"/>
              </a:ext>
            </a:extLst>
          </p:cNvPr>
          <p:cNvSpPr/>
          <p:nvPr/>
        </p:nvSpPr>
        <p:spPr>
          <a:xfrm>
            <a:off x="3542201" y="5592108"/>
            <a:ext cx="2710894" cy="13448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just" defTabSz="520700" eaLnBrk="0" hangingPunct="0">
              <a:lnSpc>
                <a:spcPct val="125000"/>
              </a:lnSpc>
              <a:spcBef>
                <a:spcPts val="600"/>
              </a:spcBef>
              <a:spcAft>
                <a:spcPts val="600"/>
              </a:spcAft>
            </a:pP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현대자동차그룹은 </a:t>
            </a:r>
            <a:r>
              <a:rPr lang="ko-KR" altLang="en-US" sz="1050" spc="-2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초급속</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충전 환경에서 충전 케이블이 점차 두꺼워지며 무거워질 것을 대비해 사람을 대신하여 충전 서비스를 수행할 충전 로봇을 개발했다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해당 로봇은 외팔형 로봇으로 충전기 케이블을 차량에 연결해주고 충전 완료 시 충전기를 제자리에 돌려 놓는 역할을 한다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양산 시점은 미정이나</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자율주행 기능이 장착된 충전 로봇이 상용화된다면</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endPar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pic>
        <p:nvPicPr>
          <p:cNvPr id="51" name="그림 50" descr="바퀴, 타이어, 자동차 부품, 야외이(가) 표시된 사진&#10;&#10;자동 생성된 설명">
            <a:extLst>
              <a:ext uri="{FF2B5EF4-FFF2-40B4-BE49-F238E27FC236}">
                <a16:creationId xmlns:a16="http://schemas.microsoft.com/office/drawing/2014/main" id="{7E92E463-5D6B-1BEE-78AE-41F4B934CA60}"/>
              </a:ext>
            </a:extLst>
          </p:cNvPr>
          <p:cNvPicPr>
            <a:picLocks noChangeAspect="1"/>
          </p:cNvPicPr>
          <p:nvPr/>
        </p:nvPicPr>
        <p:blipFill rotWithShape="1">
          <a:blip r:embed="rId5"/>
          <a:srcRect l="25417" t="7342" r="26389" b="12635"/>
          <a:stretch/>
        </p:blipFill>
        <p:spPr>
          <a:xfrm>
            <a:off x="4568361" y="7207883"/>
            <a:ext cx="1590556" cy="1506657"/>
          </a:xfrm>
          <a:prstGeom prst="ellipse">
            <a:avLst/>
          </a:prstGeom>
        </p:spPr>
      </p:pic>
      <p:sp>
        <p:nvSpPr>
          <p:cNvPr id="53" name="직사각형 52">
            <a:extLst>
              <a:ext uri="{FF2B5EF4-FFF2-40B4-BE49-F238E27FC236}">
                <a16:creationId xmlns:a16="http://schemas.microsoft.com/office/drawing/2014/main" id="{4164629D-7DD8-0C0A-D712-0DD1A4C8DD22}"/>
              </a:ext>
            </a:extLst>
          </p:cNvPr>
          <p:cNvSpPr/>
          <p:nvPr/>
        </p:nvSpPr>
        <p:spPr>
          <a:xfrm>
            <a:off x="3542201" y="7212837"/>
            <a:ext cx="937786" cy="13448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just" defTabSz="520700" eaLnBrk="0" hangingPunct="0">
              <a:lnSpc>
                <a:spcPct val="125000"/>
              </a:lnSpc>
              <a:spcBef>
                <a:spcPts val="600"/>
              </a:spcBef>
              <a:spcAft>
                <a:spcPts val="600"/>
              </a:spcAft>
            </a:pPr>
            <a:r>
              <a:rPr lang="ko-KR" altLang="en-US"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충전 서비스를 언제 어디서나 사용할 여건이 마련된다는 점에서 서비스 혁신 방향에 부합한다</a:t>
            </a:r>
            <a:r>
              <a:rPr lang="en-US" altLang="ko-KR" sz="1050" spc="-2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p>
        </p:txBody>
      </p:sp>
      <p:cxnSp>
        <p:nvCxnSpPr>
          <p:cNvPr id="8" name="직선 연결선 7">
            <a:extLst>
              <a:ext uri="{FF2B5EF4-FFF2-40B4-BE49-F238E27FC236}">
                <a16:creationId xmlns:a16="http://schemas.microsoft.com/office/drawing/2014/main" id="{FB744878-4DE9-360A-F9C9-34D744931B40}"/>
              </a:ext>
            </a:extLst>
          </p:cNvPr>
          <p:cNvCxnSpPr>
            <a:cxnSpLocks/>
          </p:cNvCxnSpPr>
          <p:nvPr/>
        </p:nvCxnSpPr>
        <p:spPr>
          <a:xfrm>
            <a:off x="604884" y="5136307"/>
            <a:ext cx="5648231" cy="0"/>
          </a:xfrm>
          <a:prstGeom prst="line">
            <a:avLst/>
          </a:prstGeom>
          <a:ln w="28575">
            <a:solidFill>
              <a:srgbClr val="1E49E2"/>
            </a:solidFill>
          </a:ln>
          <a:effectLst/>
        </p:spPr>
        <p:style>
          <a:lnRef idx="2">
            <a:schemeClr val="accent3"/>
          </a:lnRef>
          <a:fillRef idx="0">
            <a:schemeClr val="accent3"/>
          </a:fillRef>
          <a:effectRef idx="1">
            <a:schemeClr val="accent3"/>
          </a:effectRef>
          <a:fontRef idx="minor">
            <a:schemeClr val="tx1"/>
          </a:fontRef>
        </p:style>
      </p:cxnSp>
      <p:pic>
        <p:nvPicPr>
          <p:cNvPr id="3" name="그림 2" descr="폰트, 그래픽, 로고, 스크린샷이(가) 표시된 사진&#10;&#10;자동 생성된 설명">
            <a:extLst>
              <a:ext uri="{FF2B5EF4-FFF2-40B4-BE49-F238E27FC236}">
                <a16:creationId xmlns:a16="http://schemas.microsoft.com/office/drawing/2014/main" id="{B2409C4B-400F-95EF-EFE3-5DF79F1FFD16}"/>
              </a:ext>
            </a:extLst>
          </p:cNvPr>
          <p:cNvPicPr>
            <a:picLocks noChangeAspect="1"/>
          </p:cNvPicPr>
          <p:nvPr/>
        </p:nvPicPr>
        <p:blipFill>
          <a:blip r:embed="rId3"/>
          <a:stretch>
            <a:fillRect/>
          </a:stretch>
        </p:blipFill>
        <p:spPr>
          <a:xfrm>
            <a:off x="3655398" y="5273932"/>
            <a:ext cx="1284642" cy="165598"/>
          </a:xfrm>
          <a:prstGeom prst="rect">
            <a:avLst/>
          </a:prstGeom>
        </p:spPr>
      </p:pic>
    </p:spTree>
    <p:extLst>
      <p:ext uri="{BB962C8B-B14F-4D97-AF65-F5344CB8AC3E}">
        <p14:creationId xmlns:p14="http://schemas.microsoft.com/office/powerpoint/2010/main" val="1012991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②  </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고객 기반 마련 </a:t>
            </a:r>
            <a:r>
              <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sym typeface="Wingdings" panose="05000000000000000000" pitchFamily="2" charset="2"/>
              </a:rPr>
              <a:t></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충전 서비스 개선</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혁신 지속 </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 </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sym typeface="Wingdings" panose="05000000000000000000" pitchFamily="2" charset="2"/>
              </a:rPr>
              <a:t>고객 재방문 활성화</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e-Mobility</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역량을 가진 기업은 전기차 운전자의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미충족된</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니즈를 발견하고 이를 충족하는 데 서비스 개선 방향의 방점을 찍고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이러한 서비스 개선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더 나아가 혁신의 성공 여부는 니즈를 충족하는 것에 그치지 않고 지속 가능하도록 만들어야 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1</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회성이나 파일럿으로 시행되는 것이 아니라 지속적으로 서비스가 제공될 때</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전기차 운전자가 서비스를 필요로 하는 순간마다 니즈를 충족시켜 줄 수 있기 때문에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지속가능성</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에 서비스 개선과 혁신의 성공 여부가 달려 있다고 해도 과언이 아니다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그렇다면 충전 서비스가 지속적으로 제공되기 위해 어떻게 해야 할까</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서비스의 존속 여부를 결정하는 것은 결국 최종 소비자다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최종 소비자가 많이 활용해야 해당 서비스가 존재할 수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더 나아가 서비스 활용 고객의 규모가 일정 수준을 넘어야 수익성을 담보할 수 있으므로</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고객 규모의 임계치를 넘었을 때 비로소 지속가능한 서비스의 토대가 만들어진다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따라서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e-Mobility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기업은 자사 플랫폼이나 서비스에 연결된 고객의 기반을 마련하는 데 집중할 필요가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다만 전기차 충전 인프라 생태계를 볼 때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EMSP</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와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CPO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간의 경계가 흐려지고 있기 때문에 비단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EMSP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뿐 아니라 전기차 충전소 운영 등 관련 기업을  아울러 살펴보자</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전기차 충전 인프라 생태계에서 최종 소비자와 접점에 있는 기업이 자사 고객 기반을 확대할 때 크게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가지 방향으로 접근하는 것을 관찰할 수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첫 번째는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EMSP</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가 다양한 충전소 또는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CPO</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와 제휴하여 고객 규모의 외연을 확대하는 것이다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쉘 그룹이 인수한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그린랏츠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en-US" altLang="ko-KR"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Greenlots</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는</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모바일 앱을 통해서 공용 충전소 위치 정보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충전기별 세부 정보를 제공할 뿐만 아니라 스마트폰을 통해 결제 서비스도 제공하는 업체로</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 회사는 자사 서비스를 이용하는 고객을 확대하기 위하여 차지포인트</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이브이커넥트</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(EV Connect),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플로</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(FLO)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등을 자유롭게 이용할 수 있는 로밍 서비스를 제공하고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따라서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그린랏츠를</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이용하는 고객들은 미국과 캐나다에서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54,000</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개에 해당하는 공용 충전소 관련 정보를 수집하고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방문하며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 서비스를 이용한 후에 자신의 스마트폰을 이용하여 결제까지 할 수 있게 되었다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이는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EMSP</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가 제휴 전략을 통해 자사 서비스나 플랫폼을 이용하는 고객의 범위를 확대한 사례다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marL="0" marR="0" lvl="0" indent="0" algn="di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두 번째 방향은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CPO</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가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EMSP</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를 인수 또는 협업하면서 자사 고객들의 충성도를 강화하는 것이다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대표적인 사례로 북미 지역에서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이브이고가</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플러그쉐어를</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인수하면서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플러그쉐어</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데이터를 자사 충전소 이용 고객의 편의성 증진과 서비스 신뢰도 확보에 활용한 것을 들 수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2021</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북미 지역에서 급속 충전 방식으로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CPO</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를 운영하는 이브이고는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플러그쉐어를</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인수했다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그리고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2023</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1</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월 이브이고는 유지보수 프로그램인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en-US" altLang="ko-KR"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EVgo</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en-US" altLang="ko-KR"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Renew</a:t>
            </a:r>
            <a:r>
              <a:rPr lang="en-US" altLang="ko-KR" sz="1050" baseline="3000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TM</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을</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선보였다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해당 프로그램을 통해 충전기를 교체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업그레이드</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또는 폐기하면서 자사의 충전기 가용성을 증진시키고 자사 충전기를 이용하는 모든 운전자들에 대해 자사 충전 서비스에 대한 </a:t>
            </a:r>
            <a:endPar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040671"/>
            <a:ext cx="1813778" cy="2727934"/>
            <a:chOff x="162169" y="1816262"/>
            <a:chExt cx="1813778" cy="2727934"/>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343867"/>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충전 서비스는 전기차 운전자의 </a:t>
              </a:r>
              <a:r>
                <a:rPr lang="ko-KR" altLang="en-US" spc="-20" dirty="0" err="1">
                  <a:solidFill>
                    <a:schemeClr val="accent4"/>
                  </a:solidFill>
                </a:rPr>
                <a:t>미충족된</a:t>
              </a:r>
              <a:r>
                <a:rPr lang="ko-KR" altLang="en-US" spc="-20" dirty="0">
                  <a:solidFill>
                    <a:schemeClr val="accent4"/>
                  </a:solidFill>
                </a:rPr>
                <a:t> 니즈를 발견</a:t>
              </a:r>
              <a:r>
                <a:rPr lang="en-US" altLang="ko-KR" spc="-20" dirty="0">
                  <a:solidFill>
                    <a:schemeClr val="accent4"/>
                  </a:solidFill>
                </a:rPr>
                <a:t>, </a:t>
              </a:r>
              <a:r>
                <a:rPr lang="ko-KR" altLang="en-US" spc="-20" dirty="0">
                  <a:solidFill>
                    <a:schemeClr val="accent4"/>
                  </a:solidFill>
                </a:rPr>
                <a:t>충족시키는 것을 넘어 지속 가능해야 하며</a:t>
              </a:r>
              <a:r>
                <a:rPr lang="en-US" altLang="ko-KR" spc="-20" dirty="0">
                  <a:solidFill>
                    <a:schemeClr val="accent4"/>
                  </a:solidFill>
                </a:rPr>
                <a:t>,</a:t>
              </a:r>
              <a:r>
                <a:rPr lang="ko-KR" altLang="en-US" spc="-20" dirty="0">
                  <a:solidFill>
                    <a:schemeClr val="accent4"/>
                  </a:solidFill>
                </a:rPr>
                <a:t> 이는 소비자의 선택에 달려</a:t>
              </a:r>
              <a:r>
                <a:rPr lang="en-US" altLang="ko-KR" spc="-20" dirty="0">
                  <a:solidFill>
                    <a:schemeClr val="accent4"/>
                  </a:solidFill>
                </a:rPr>
                <a:t>…</a:t>
              </a: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738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 name="그룹 1">
            <a:extLst>
              <a:ext uri="{FF2B5EF4-FFF2-40B4-BE49-F238E27FC236}">
                <a16:creationId xmlns:a16="http://schemas.microsoft.com/office/drawing/2014/main" id="{3E7576EC-58F6-83CA-8868-78C06359E0F7}"/>
              </a:ext>
            </a:extLst>
          </p:cNvPr>
          <p:cNvGrpSpPr/>
          <p:nvPr/>
        </p:nvGrpSpPr>
        <p:grpSpPr>
          <a:xfrm>
            <a:off x="156073" y="5277647"/>
            <a:ext cx="1813778" cy="2886430"/>
            <a:chOff x="162169" y="1816262"/>
            <a:chExt cx="1813778" cy="2886430"/>
          </a:xfrm>
        </p:grpSpPr>
        <p:sp>
          <p:nvSpPr>
            <p:cNvPr id="3" name="TextBox 2">
              <a:extLst>
                <a:ext uri="{FF2B5EF4-FFF2-40B4-BE49-F238E27FC236}">
                  <a16:creationId xmlns:a16="http://schemas.microsoft.com/office/drawing/2014/main" id="{32F364EB-FBE7-F2B9-E412-0E30E7E422A3}"/>
                </a:ext>
              </a:extLst>
            </p:cNvPr>
            <p:cNvSpPr txBox="1"/>
            <p:nvPr/>
          </p:nvSpPr>
          <p:spPr>
            <a:xfrm>
              <a:off x="1427843" y="350236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4" name="TextBox 3">
              <a:extLst>
                <a:ext uri="{FF2B5EF4-FFF2-40B4-BE49-F238E27FC236}">
                  <a16:creationId xmlns:a16="http://schemas.microsoft.com/office/drawing/2014/main" id="{4181C4E5-9D40-B774-48AA-D2A38AEE7C91}"/>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5" name="TextBox 4">
              <a:extLst>
                <a:ext uri="{FF2B5EF4-FFF2-40B4-BE49-F238E27FC236}">
                  <a16:creationId xmlns:a16="http://schemas.microsoft.com/office/drawing/2014/main" id="{16F4B9BE-D894-4F7D-4586-2D8A375C545A}"/>
                </a:ext>
              </a:extLst>
            </p:cNvPr>
            <p:cNvSpPr txBox="1"/>
            <p:nvPr/>
          </p:nvSpPr>
          <p:spPr>
            <a:xfrm>
              <a:off x="405765" y="2248598"/>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고객 기반을 마련하기 위해 </a:t>
              </a:r>
              <a:r>
                <a:rPr lang="en-US" altLang="ko-KR" spc="-20" dirty="0">
                  <a:solidFill>
                    <a:schemeClr val="accent4"/>
                  </a:solidFill>
                </a:rPr>
                <a:t>2</a:t>
              </a:r>
              <a:r>
                <a:rPr lang="ko-KR" altLang="en-US" spc="-20" dirty="0">
                  <a:solidFill>
                    <a:schemeClr val="accent4"/>
                  </a:solidFill>
                </a:rPr>
                <a:t>가지 접근 방식 가능</a:t>
              </a:r>
              <a:r>
                <a:rPr lang="en-US" altLang="ko-KR" spc="-20" dirty="0">
                  <a:solidFill>
                    <a:schemeClr val="accent4"/>
                  </a:solidFill>
                </a:rPr>
                <a:t>. </a:t>
              </a:r>
            </a:p>
            <a:p>
              <a:r>
                <a:rPr lang="ko-KR" altLang="en-US" spc="-20" dirty="0">
                  <a:solidFill>
                    <a:schemeClr val="accent4"/>
                  </a:solidFill>
                </a:rPr>
                <a:t>우선</a:t>
              </a:r>
              <a:r>
                <a:rPr lang="en-US" altLang="ko-KR" spc="-20" dirty="0">
                  <a:solidFill>
                    <a:schemeClr val="accent4"/>
                  </a:solidFill>
                </a:rPr>
                <a:t>, </a:t>
              </a:r>
              <a:r>
                <a:rPr lang="ko-KR" altLang="en-US" spc="-20" dirty="0">
                  <a:solidFill>
                    <a:schemeClr val="accent4"/>
                  </a:solidFill>
                </a:rPr>
                <a:t>서비스 제공 기업이 충전소</a:t>
              </a:r>
              <a:r>
                <a:rPr lang="en-US" altLang="ko-KR" spc="-20" dirty="0">
                  <a:solidFill>
                    <a:schemeClr val="accent4"/>
                  </a:solidFill>
                </a:rPr>
                <a:t> </a:t>
              </a:r>
              <a:r>
                <a:rPr lang="ko-KR" altLang="en-US" spc="-20" dirty="0">
                  <a:solidFill>
                    <a:schemeClr val="accent4"/>
                  </a:solidFill>
                </a:rPr>
                <a:t>또는</a:t>
              </a:r>
              <a:r>
                <a:rPr lang="en-US" altLang="ko-KR" spc="-20" dirty="0">
                  <a:solidFill>
                    <a:schemeClr val="accent4"/>
                  </a:solidFill>
                </a:rPr>
                <a:t> CPO</a:t>
              </a:r>
              <a:r>
                <a:rPr lang="ko-KR" altLang="en-US" spc="-20" dirty="0">
                  <a:solidFill>
                    <a:schemeClr val="accent4"/>
                  </a:solidFill>
                </a:rPr>
                <a:t>와 제휴하여 고객 규모 확대하여 고객 기반 마련  </a:t>
              </a:r>
              <a:endParaRPr lang="en-US" altLang="ko-KR" spc="-20" dirty="0">
                <a:solidFill>
                  <a:schemeClr val="accent4"/>
                </a:solidFill>
              </a:endParaRPr>
            </a:p>
          </p:txBody>
        </p:sp>
      </p:grpSp>
    </p:spTree>
    <p:extLst>
      <p:ext uri="{BB962C8B-B14F-4D97-AF65-F5344CB8AC3E}">
        <p14:creationId xmlns:p14="http://schemas.microsoft.com/office/powerpoint/2010/main" val="2335517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177578"/>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신뢰도를 높일 것으로 기대하고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 과정에서 이브이고는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플러그쉐어의</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데이터를 적극 활용한다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이브이고의</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발표에 따르면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유지보수</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대상 충전기를 선별할 때 자사 콜센터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SNS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채널</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설문조사에 대한 응답</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전용 앱을 통한 이슈 보고 뿐만 아니라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플러그쉐어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앱을 통해 수집된 자사 충전기에 대한 정보도 함께 분석한다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특히 원격으로 진단하기 어렵지만 수리가 필요한 부분</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예를 들어 충전기 화면이 깨지거나 충전 케이블이 손상된 것과 같은 문제를 전용 앱이나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플러그쉐어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앱을 통해 고객에게 쉽게 알릴 수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즉</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이브이고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충전기에 이슈가 발생한 순간 빠른 시간 내 수리할 수 있는 환경을 마련하며 전용 앱이나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플러그쉐어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앱에서 해당 충전기에 대해 수리가 필요하다는 상태를 실시간으로 업데이트하여 고객이 자사 충전기에 대한 정확한 정보를 알 수 있도록 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이브이고는</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궁극적으로 자사 고객에게 긍정적인 충전 경험을 제공함으로써 충성도를 제고하는 것을 기대하고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 인프라 산업의 서막은 이미 올랐다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국내에서도 중소</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중견 업체로 구성되던 충전 인프라 시장에 대기업도 활발하게 참여하고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또한 충전기 제조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충전소 구축</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 관련 서비스 제공 등으로 시장 내 참여자별 고유한 영역을 가지고 있던 기존 상황에서 벗어나 인접 영역의 기능까지 제공하거나 관련 기업을 인수하면서 충전 인프라 산업의 전반을 아우르는 기업들도 두각을 드러내는 등</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충전 인프라 산업은 변모 중이다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이럴 때일수록 변화하는 시장의 속도를 뒤따라 가는 것이 아니라 시장의 변화를 선제적으로 읽고 이를 주도하는 것이 안전하다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우리 기업이 글로벌 충전 인프라 산업의 변화를 선도하고 그 선봉에 서기를 기대하며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본 보고서가 미력하나마 도움이 되기를 바란다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sym typeface="Wingdings" panose="05000000000000000000" pitchFamily="2" charset="2"/>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406687"/>
            <a:ext cx="1813778" cy="2471902"/>
            <a:chOff x="162169" y="1816262"/>
            <a:chExt cx="1813778" cy="2471902"/>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087835"/>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또한 </a:t>
              </a:r>
              <a:r>
                <a:rPr lang="en-US" altLang="ko-KR" spc="-20" dirty="0">
                  <a:solidFill>
                    <a:schemeClr val="accent4"/>
                  </a:solidFill>
                </a:rPr>
                <a:t>CPO</a:t>
              </a:r>
              <a:r>
                <a:rPr lang="ko-KR" altLang="en-US" spc="-20" dirty="0">
                  <a:solidFill>
                    <a:schemeClr val="accent4"/>
                  </a:solidFill>
                </a:rPr>
                <a:t>가 서비스 제공 기업을 인수 또는 협업하며 자사 고객 충성도 강화하여 고객 기반 마련 가능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endParaRPr lang="ko-KR" altLang="en-US" sz="20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14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3" name="그림 2" descr="텍스트, 차량, 야외, 육상 차량이(가) 표시된 사진&#10;&#10;자동 생성된 설명">
            <a:extLst>
              <a:ext uri="{FF2B5EF4-FFF2-40B4-BE49-F238E27FC236}">
                <a16:creationId xmlns:a16="http://schemas.microsoft.com/office/drawing/2014/main" id="{E6664401-B76E-3497-2A7B-AA3CA4F2877D}"/>
              </a:ext>
            </a:extLst>
          </p:cNvPr>
          <p:cNvPicPr>
            <a:picLocks noChangeAspect="1"/>
          </p:cNvPicPr>
          <p:nvPr/>
        </p:nvPicPr>
        <p:blipFill rotWithShape="1">
          <a:blip r:embed="rId3"/>
          <a:srcRect l="8001" r="10995"/>
          <a:stretch/>
        </p:blipFill>
        <p:spPr>
          <a:xfrm>
            <a:off x="333375" y="5688533"/>
            <a:ext cx="6191249" cy="3296717"/>
          </a:xfrm>
          <a:prstGeom prst="rect">
            <a:avLst/>
          </a:prstGeom>
        </p:spPr>
      </p:pic>
    </p:spTree>
    <p:extLst>
      <p:ext uri="{BB962C8B-B14F-4D97-AF65-F5344CB8AC3E}">
        <p14:creationId xmlns:p14="http://schemas.microsoft.com/office/powerpoint/2010/main" val="3681210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 스크린샷, 웹 페이지, 온라인 광고이(가) 표시된 사진&#10;&#10;자동 생성된 설명">
            <a:extLst>
              <a:ext uri="{FF2B5EF4-FFF2-40B4-BE49-F238E27FC236}">
                <a16:creationId xmlns:a16="http://schemas.microsoft.com/office/drawing/2014/main" id="{CC4ABA64-FF81-A103-DA5B-605B374E612A}"/>
              </a:ext>
            </a:extLst>
          </p:cNvPr>
          <p:cNvPicPr>
            <a:picLocks noChangeAspect="1"/>
          </p:cNvPicPr>
          <p:nvPr/>
        </p:nvPicPr>
        <p:blipFill>
          <a:blip r:embed="rId3"/>
          <a:stretch>
            <a:fillRect/>
          </a:stretch>
        </p:blipFill>
        <p:spPr>
          <a:xfrm>
            <a:off x="0" y="102624"/>
            <a:ext cx="6858000" cy="9803376"/>
          </a:xfrm>
          <a:prstGeom prst="rect">
            <a:avLst/>
          </a:prstGeom>
        </p:spPr>
      </p:pic>
      <p:sp>
        <p:nvSpPr>
          <p:cNvPr id="105" name="TextBox 104">
            <a:extLst>
              <a:ext uri="{FF2B5EF4-FFF2-40B4-BE49-F238E27FC236}">
                <a16:creationId xmlns:a16="http://schemas.microsoft.com/office/drawing/2014/main" id="{FFE4BDA4-60DC-4D3E-A4AD-75D9EBE73FFF}"/>
              </a:ext>
            </a:extLst>
          </p:cNvPr>
          <p:cNvSpPr txBox="1"/>
          <p:nvPr/>
        </p:nvSpPr>
        <p:spPr>
          <a:xfrm>
            <a:off x="345408" y="495605"/>
            <a:ext cx="2923877" cy="553998"/>
          </a:xfrm>
          <a:prstGeom prst="rect">
            <a:avLst/>
          </a:prstGeom>
          <a:noFill/>
        </p:spPr>
        <p:txBody>
          <a:bodyPr wrap="none" lIns="0" tIns="0" rIns="0" bIns="0" rtlCol="0">
            <a:spAutoFit/>
          </a:bodyPr>
          <a:lstStyle/>
          <a:p>
            <a:r>
              <a:rPr lang="en-US" altLang="ko-KR" sz="3600" dirty="0">
                <a:ln>
                  <a:solidFill>
                    <a:schemeClr val="tx2">
                      <a:alpha val="0"/>
                    </a:schemeClr>
                  </a:solidFill>
                </a:ln>
                <a:solidFill>
                  <a:schemeClr val="tx2"/>
                </a:solidFill>
                <a:latin typeface="KPMG Bold" panose="020B0803030202040204" pitchFamily="34" charset="0"/>
                <a:ea typeface="KoPub돋움체 Medium" panose="02020603020101020101" pitchFamily="18" charset="-127"/>
              </a:rPr>
              <a:t>Infographic Summary</a:t>
            </a:r>
          </a:p>
        </p:txBody>
      </p:sp>
      <p:pic>
        <p:nvPicPr>
          <p:cNvPr id="29" name="그림 28">
            <a:extLst>
              <a:ext uri="{FF2B5EF4-FFF2-40B4-BE49-F238E27FC236}">
                <a16:creationId xmlns:a16="http://schemas.microsoft.com/office/drawing/2014/main" id="{7FF85EE2-FACE-A844-2B90-89079E3C0850}"/>
              </a:ext>
            </a:extLst>
          </p:cNvPr>
          <p:cNvPicPr>
            <a:picLocks noChangeAspect="1"/>
          </p:cNvPicPr>
          <p:nvPr/>
        </p:nvPicPr>
        <p:blipFill>
          <a:blip r:embed="rId4"/>
          <a:stretch>
            <a:fillRect/>
          </a:stretch>
        </p:blipFill>
        <p:spPr>
          <a:xfrm>
            <a:off x="333375" y="9504333"/>
            <a:ext cx="739950" cy="171849"/>
          </a:xfrm>
          <a:prstGeom prst="rect">
            <a:avLst/>
          </a:prstGeom>
        </p:spPr>
      </p:pic>
      <p:sp>
        <p:nvSpPr>
          <p:cNvPr id="30" name="TextBox 29">
            <a:extLst>
              <a:ext uri="{FF2B5EF4-FFF2-40B4-BE49-F238E27FC236}">
                <a16:creationId xmlns:a16="http://schemas.microsoft.com/office/drawing/2014/main" id="{FD09897A-0013-F84E-B41F-1E0B36A07818}"/>
              </a:ext>
              <a:ext uri="{C183D7F6-B498-43B3-948B-1728B52AA6E4}">
                <adec:decorative xmlns:adec="http://schemas.microsoft.com/office/drawing/2017/decorative" val="1"/>
              </a:ext>
            </a:extLst>
          </p:cNvPr>
          <p:cNvSpPr txBox="1"/>
          <p:nvPr/>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pic>
        <p:nvPicPr>
          <p:cNvPr id="41" name="그림 40" descr="육상 차량, 차량, 바퀴, 자동차이(가) 표시된 사진&#10;&#10;자동 생성된 설명">
            <a:extLst>
              <a:ext uri="{FF2B5EF4-FFF2-40B4-BE49-F238E27FC236}">
                <a16:creationId xmlns:a16="http://schemas.microsoft.com/office/drawing/2014/main" id="{E19F330E-88FD-FCD4-DFCC-121F384BDFC8}"/>
              </a:ext>
            </a:extLst>
          </p:cNvPr>
          <p:cNvPicPr>
            <a:picLocks noChangeAspect="1"/>
          </p:cNvPicPr>
          <p:nvPr/>
        </p:nvPicPr>
        <p:blipFill>
          <a:blip r:embed="rId5"/>
          <a:stretch>
            <a:fillRect/>
          </a:stretch>
        </p:blipFill>
        <p:spPr>
          <a:xfrm>
            <a:off x="4564353" y="102624"/>
            <a:ext cx="1967645" cy="1160182"/>
          </a:xfrm>
          <a:prstGeom prst="rect">
            <a:avLst/>
          </a:prstGeom>
        </p:spPr>
      </p:pic>
    </p:spTree>
    <p:extLst>
      <p:ext uri="{BB962C8B-B14F-4D97-AF65-F5344CB8AC3E}">
        <p14:creationId xmlns:p14="http://schemas.microsoft.com/office/powerpoint/2010/main" val="1753616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338D"/>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850F9E9-BD6A-40E2-B826-5C437324D188}"/>
              </a:ext>
            </a:extLst>
          </p:cNvPr>
          <p:cNvSpPr txBox="1"/>
          <p:nvPr/>
        </p:nvSpPr>
        <p:spPr>
          <a:xfrm>
            <a:off x="333375" y="1274149"/>
            <a:ext cx="2551981" cy="553998"/>
          </a:xfrm>
          <a:prstGeom prst="rect">
            <a:avLst/>
          </a:prstGeom>
          <a:noFill/>
        </p:spPr>
        <p:txBody>
          <a:bodyPr wrap="none" lIns="0" tIns="0" rIns="0" bIns="0" rtlCol="0">
            <a:spAutoFit/>
          </a:bodyPr>
          <a:lstStyle/>
          <a:p>
            <a:r>
              <a:rPr lang="en-US" altLang="ko-KR" sz="3600">
                <a:ln>
                  <a:solidFill>
                    <a:schemeClr val="tx2">
                      <a:alpha val="0"/>
                    </a:schemeClr>
                  </a:solidFill>
                </a:ln>
                <a:solidFill>
                  <a:schemeClr val="bg1"/>
                </a:solidFill>
                <a:latin typeface="KPMG Bold" panose="020B0803030202040204" pitchFamily="34" charset="0"/>
                <a:ea typeface="KoPub돋움체 Medium" panose="02020603020101020101" pitchFamily="18" charset="-127"/>
              </a:rPr>
              <a:t>Business Contacts</a:t>
            </a:r>
          </a:p>
        </p:txBody>
      </p:sp>
      <p:graphicFrame>
        <p:nvGraphicFramePr>
          <p:cNvPr id="17" name="표 16">
            <a:extLst>
              <a:ext uri="{FF2B5EF4-FFF2-40B4-BE49-F238E27FC236}">
                <a16:creationId xmlns:a16="http://schemas.microsoft.com/office/drawing/2014/main" id="{9E59F3B7-EE88-499A-ABC6-E0D06F1DECD7}"/>
              </a:ext>
            </a:extLst>
          </p:cNvPr>
          <p:cNvGraphicFramePr>
            <a:graphicFrameLocks noGrp="1"/>
          </p:cNvGraphicFramePr>
          <p:nvPr>
            <p:extLst>
              <p:ext uri="{D42A27DB-BD31-4B8C-83A1-F6EECF244321}">
                <p14:modId xmlns:p14="http://schemas.microsoft.com/office/powerpoint/2010/main" val="2008398229"/>
              </p:ext>
            </p:extLst>
          </p:nvPr>
        </p:nvGraphicFramePr>
        <p:xfrm>
          <a:off x="333375" y="1771662"/>
          <a:ext cx="6224179" cy="4866300"/>
        </p:xfrm>
        <a:graphic>
          <a:graphicData uri="http://schemas.openxmlformats.org/drawingml/2006/table">
            <a:tbl>
              <a:tblPr firstRow="1" bandRow="1"/>
              <a:tblGrid>
                <a:gridCol w="1547813">
                  <a:extLst>
                    <a:ext uri="{9D8B030D-6E8A-4147-A177-3AD203B41FA5}">
                      <a16:colId xmlns:a16="http://schemas.microsoft.com/office/drawing/2014/main" val="968525178"/>
                    </a:ext>
                  </a:extLst>
                </a:gridCol>
                <a:gridCol w="1541281">
                  <a:extLst>
                    <a:ext uri="{9D8B030D-6E8A-4147-A177-3AD203B41FA5}">
                      <a16:colId xmlns:a16="http://schemas.microsoft.com/office/drawing/2014/main" val="2373283035"/>
                    </a:ext>
                  </a:extLst>
                </a:gridCol>
                <a:gridCol w="1672045">
                  <a:extLst>
                    <a:ext uri="{9D8B030D-6E8A-4147-A177-3AD203B41FA5}">
                      <a16:colId xmlns:a16="http://schemas.microsoft.com/office/drawing/2014/main" val="2192865859"/>
                    </a:ext>
                  </a:extLst>
                </a:gridCol>
                <a:gridCol w="1463040">
                  <a:extLst>
                    <a:ext uri="{9D8B030D-6E8A-4147-A177-3AD203B41FA5}">
                      <a16:colId xmlns:a16="http://schemas.microsoft.com/office/drawing/2014/main" val="3835351547"/>
                    </a:ext>
                  </a:extLst>
                </a:gridCol>
              </a:tblGrid>
              <a:tr h="0">
                <a:tc gridSpan="4">
                  <a:txBody>
                    <a:bodyPr/>
                    <a:lstStyle>
                      <a:lvl1pPr marL="0" algn="l" defTabSz="495285" rtl="0" eaLnBrk="1" latinLnBrk="1" hangingPunct="1">
                        <a:defRPr sz="1950" b="1" kern="1200">
                          <a:solidFill>
                            <a:schemeClr val="lt1"/>
                          </a:solidFill>
                          <a:latin typeface="KoPub돋움체 Medium"/>
                          <a:ea typeface="KoPub돋움체 Medium"/>
                        </a:defRPr>
                      </a:lvl1pPr>
                      <a:lvl2pPr marL="495285" algn="l" defTabSz="495285" rtl="0" eaLnBrk="1" latinLnBrk="1" hangingPunct="1">
                        <a:defRPr sz="1950" b="1" kern="1200">
                          <a:solidFill>
                            <a:schemeClr val="lt1"/>
                          </a:solidFill>
                          <a:latin typeface="KoPub돋움체 Medium"/>
                          <a:ea typeface="KoPub돋움체 Medium"/>
                        </a:defRPr>
                      </a:lvl2pPr>
                      <a:lvl3pPr marL="990570" algn="l" defTabSz="495285" rtl="0" eaLnBrk="1" latinLnBrk="1" hangingPunct="1">
                        <a:defRPr sz="1950" b="1" kern="1200">
                          <a:solidFill>
                            <a:schemeClr val="lt1"/>
                          </a:solidFill>
                          <a:latin typeface="KoPub돋움체 Medium"/>
                          <a:ea typeface="KoPub돋움체 Medium"/>
                        </a:defRPr>
                      </a:lvl3pPr>
                      <a:lvl4pPr marL="1485854" algn="l" defTabSz="495285" rtl="0" eaLnBrk="1" latinLnBrk="1" hangingPunct="1">
                        <a:defRPr sz="1950" b="1" kern="1200">
                          <a:solidFill>
                            <a:schemeClr val="lt1"/>
                          </a:solidFill>
                          <a:latin typeface="KoPub돋움체 Medium"/>
                          <a:ea typeface="KoPub돋움체 Medium"/>
                        </a:defRPr>
                      </a:lvl4pPr>
                      <a:lvl5pPr marL="1981139" algn="l" defTabSz="495285" rtl="0" eaLnBrk="1" latinLnBrk="1" hangingPunct="1">
                        <a:defRPr sz="1950" b="1" kern="1200">
                          <a:solidFill>
                            <a:schemeClr val="lt1"/>
                          </a:solidFill>
                          <a:latin typeface="KoPub돋움체 Medium"/>
                          <a:ea typeface="KoPub돋움체 Medium"/>
                        </a:defRPr>
                      </a:lvl5pPr>
                      <a:lvl6pPr marL="2476424" algn="l" defTabSz="495285" rtl="0" eaLnBrk="1" latinLnBrk="1" hangingPunct="1">
                        <a:defRPr sz="1950" b="1" kern="1200">
                          <a:solidFill>
                            <a:schemeClr val="lt1"/>
                          </a:solidFill>
                          <a:latin typeface="KoPub돋움체 Medium"/>
                          <a:ea typeface="KoPub돋움체 Medium"/>
                        </a:defRPr>
                      </a:lvl6pPr>
                      <a:lvl7pPr marL="2971709" algn="l" defTabSz="495285" rtl="0" eaLnBrk="1" latinLnBrk="1" hangingPunct="1">
                        <a:defRPr sz="1950" b="1" kern="1200">
                          <a:solidFill>
                            <a:schemeClr val="lt1"/>
                          </a:solidFill>
                          <a:latin typeface="KoPub돋움체 Medium"/>
                          <a:ea typeface="KoPub돋움체 Medium"/>
                        </a:defRPr>
                      </a:lvl7pPr>
                      <a:lvl8pPr marL="3466993" algn="l" defTabSz="495285" rtl="0" eaLnBrk="1" latinLnBrk="1" hangingPunct="1">
                        <a:defRPr sz="1950" b="1" kern="1200">
                          <a:solidFill>
                            <a:schemeClr val="lt1"/>
                          </a:solidFill>
                          <a:latin typeface="KoPub돋움체 Medium"/>
                          <a:ea typeface="KoPub돋움체 Medium"/>
                        </a:defRPr>
                      </a:lvl8pPr>
                      <a:lvl9pPr marL="3962278" algn="l" defTabSz="495285" rtl="0" eaLnBrk="1" latinLnBrk="1" hangingPunct="1">
                        <a:defRPr sz="1950" b="1" kern="1200">
                          <a:solidFill>
                            <a:schemeClr val="lt1"/>
                          </a:solidFill>
                          <a:latin typeface="KoPub돋움체 Medium"/>
                          <a:ea typeface="KoPub돋움체 Medium"/>
                        </a:defRPr>
                      </a:lvl9p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1300" b="0" i="0" u="none" strike="noStrike" kern="0" cap="none" spc="0" normalizeH="0" baseline="0" noProof="0" dirty="0">
                          <a:ln>
                            <a:solidFill>
                              <a:srgbClr val="00338D">
                                <a:alpha val="0"/>
                              </a:srgbClr>
                            </a:solidFill>
                          </a:ln>
                          <a:solidFill>
                            <a:schemeClr val="bg1"/>
                          </a:solidFill>
                          <a:effectLst/>
                          <a:uLnTx/>
                          <a:uFillTx/>
                          <a:latin typeface="+mj-ea"/>
                          <a:ea typeface="+mj-ea"/>
                          <a:cs typeface="Arial" panose="020B0604020202020204" pitchFamily="34" charset="0"/>
                        </a:rPr>
                        <a:t>전기차 충전 인프라 산업 </a:t>
                      </a:r>
                      <a:r>
                        <a:rPr kumimoji="0" lang="ko-KR" altLang="en-US" sz="1300" b="0" i="0" u="none" strike="noStrike" kern="0" cap="none" spc="0" normalizeH="0" baseline="0" noProof="0" dirty="0" err="1">
                          <a:ln>
                            <a:solidFill>
                              <a:srgbClr val="00338D">
                                <a:alpha val="0"/>
                              </a:srgbClr>
                            </a:solidFill>
                          </a:ln>
                          <a:solidFill>
                            <a:schemeClr val="bg1"/>
                          </a:solidFill>
                          <a:effectLst/>
                          <a:uLnTx/>
                          <a:uFillTx/>
                          <a:latin typeface="+mj-ea"/>
                          <a:ea typeface="+mj-ea"/>
                          <a:cs typeface="Arial" panose="020B0604020202020204" pitchFamily="34" charset="0"/>
                        </a:rPr>
                        <a:t>전문팀</a:t>
                      </a:r>
                      <a:endParaRPr kumimoji="0" lang="en-US" altLang="ko-KR" sz="1300" b="0" i="0" u="none" strike="noStrike" kern="0" cap="none" spc="0" normalizeH="0" baseline="0" noProof="0" dirty="0">
                        <a:ln>
                          <a:solidFill>
                            <a:srgbClr val="00338D">
                              <a:alpha val="0"/>
                            </a:srgbClr>
                          </a:solidFill>
                        </a:ln>
                        <a:solidFill>
                          <a:schemeClr val="bg1"/>
                        </a:solidFill>
                        <a:effectLst/>
                        <a:uLnTx/>
                        <a:uFillTx/>
                        <a:latin typeface="+mj-ea"/>
                        <a:ea typeface="+mj-ea"/>
                        <a:cs typeface="Arial" panose="020B0604020202020204" pitchFamily="34" charset="0"/>
                      </a:endParaRPr>
                    </a:p>
                    <a:p>
                      <a:pPr marL="0" marR="0" lvl="0" indent="0" algn="l" defTabSz="495285" rtl="0" eaLnBrk="1" fontAlgn="auto" latinLnBrk="1" hangingPunct="1">
                        <a:lnSpc>
                          <a:spcPct val="100000"/>
                        </a:lnSpc>
                        <a:spcBef>
                          <a:spcPts val="0"/>
                        </a:spcBef>
                        <a:spcAft>
                          <a:spcPts val="0"/>
                        </a:spcAft>
                        <a:buClrTx/>
                        <a:buSzTx/>
                        <a:buFontTx/>
                        <a:buNone/>
                        <a:tabLst/>
                        <a:defRPr/>
                      </a:pPr>
                      <a:endParaRPr kumimoji="0" lang="en-US" altLang="ko-KR" sz="1300" b="0" i="0" u="none" strike="noStrike" kern="0" cap="none" spc="0" normalizeH="0" baseline="0" noProof="0" dirty="0">
                        <a:ln>
                          <a:solidFill>
                            <a:srgbClr val="00338D">
                              <a:alpha val="0"/>
                            </a:srgbClr>
                          </a:solidFill>
                        </a:ln>
                        <a:solidFill>
                          <a:schemeClr val="bg1"/>
                        </a:solidFill>
                        <a:effectLst/>
                        <a:uLnTx/>
                        <a:uFillTx/>
                        <a:latin typeface="+mj-ea"/>
                        <a:ea typeface="+mj-ea"/>
                        <a:cs typeface="Arial" panose="020B0604020202020204" pitchFamily="34" charset="0"/>
                      </a:endParaRPr>
                    </a:p>
                    <a:p>
                      <a:pPr marL="0" marR="0" lvl="0" indent="0" algn="l" defTabSz="495285" rtl="0" eaLnBrk="1" fontAlgn="auto" latinLnBrk="1" hangingPunct="1">
                        <a:lnSpc>
                          <a:spcPct val="100000"/>
                        </a:lnSpc>
                        <a:spcBef>
                          <a:spcPts val="0"/>
                        </a:spcBef>
                        <a:spcAft>
                          <a:spcPts val="0"/>
                        </a:spcAft>
                        <a:buClrTx/>
                        <a:buSzTx/>
                        <a:buFontTx/>
                        <a:buNone/>
                        <a:tabLst/>
                        <a:defRPr/>
                      </a:pPr>
                      <a:r>
                        <a:rPr kumimoji="0" lang="en-US" altLang="ko-KR" sz="1300" b="0" i="0" u="none" strike="noStrike" kern="0" cap="none" spc="0" normalizeH="0" baseline="0" noProof="0" dirty="0">
                          <a:ln>
                            <a:solidFill>
                              <a:srgbClr val="00338D">
                                <a:alpha val="0"/>
                              </a:srgbClr>
                            </a:solidFill>
                          </a:ln>
                          <a:solidFill>
                            <a:schemeClr val="bg1"/>
                          </a:solidFill>
                          <a:effectLst/>
                          <a:uLnTx/>
                          <a:uFillTx/>
                          <a:latin typeface="+mj-ea"/>
                          <a:ea typeface="+mj-ea"/>
                          <a:cs typeface="Arial" panose="020B0604020202020204" pitchFamily="34" charset="0"/>
                        </a:rPr>
                        <a:t>Audit</a:t>
                      </a:r>
                    </a:p>
                    <a:p>
                      <a:pPr marL="0" marR="0" lvl="0" indent="0" algn="l" defTabSz="495285" rtl="0" eaLnBrk="1" fontAlgn="auto" latinLnBrk="1" hangingPunct="1">
                        <a:lnSpc>
                          <a:spcPct val="100000"/>
                        </a:lnSpc>
                        <a:spcBef>
                          <a:spcPts val="0"/>
                        </a:spcBef>
                        <a:spcAft>
                          <a:spcPts val="0"/>
                        </a:spcAft>
                        <a:buClrTx/>
                        <a:buSzTx/>
                        <a:buFontTx/>
                        <a:buNone/>
                        <a:tabLst/>
                        <a:defRPr/>
                      </a:pPr>
                      <a:endParaRPr lang="en-US" altLang="ko-KR" sz="1300" b="0" spc="0" dirty="0">
                        <a:ln>
                          <a:solidFill>
                            <a:srgbClr val="00338D">
                              <a:alpha val="0"/>
                            </a:srgbClr>
                          </a:solidFill>
                        </a:ln>
                        <a:solidFill>
                          <a:schemeClr val="bg1"/>
                        </a:solidFill>
                        <a:latin typeface="+mj-ea"/>
                        <a:ea typeface="+mj-ea"/>
                        <a:cs typeface="Arial" panose="020B0604020202020204" pitchFamily="34" charset="0"/>
                      </a:endParaRPr>
                    </a:p>
                  </a:txBody>
                  <a:tcPr marL="0" marR="0" marT="1800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0873500"/>
                  </a:ext>
                </a:extLst>
              </a:tr>
              <a:tr h="0">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변영훈</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err="1">
                          <a:ln>
                            <a:solidFill>
                              <a:schemeClr val="accent1">
                                <a:alpha val="0"/>
                              </a:schemeClr>
                            </a:solidFill>
                          </a:ln>
                          <a:solidFill>
                            <a:schemeClr val="bg1"/>
                          </a:solidFill>
                          <a:effectLst/>
                          <a:uLnTx/>
                          <a:uFillTx/>
                          <a:latin typeface="+mn-ea"/>
                          <a:ea typeface="+mn-ea"/>
                          <a:cs typeface="Arial" pitchFamily="34" charset="0"/>
                        </a:rPr>
                        <a:t>부대표</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T 02-2112-0506</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E ybyun@kr.kpmg.com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강성채</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02-2112-0635</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sungchaekang@kr.kpmg.com</a:t>
                      </a:r>
                    </a:p>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전현호</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02-2112-0638</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hyunhojeon@kr.kpmg.com</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차용재</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02-2112-6616</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ycha@kr.kpmg.com</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endParaRPr kumimoji="0" lang="en-US" altLang="ko-KR" sz="1300" b="0"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Arial" panose="020B0604020202020204" pitchFamily="34" charset="0"/>
                      </a:endParaRPr>
                    </a:p>
                    <a:p>
                      <a:pPr marL="0" defTabSz="914400">
                        <a:lnSpc>
                          <a:spcPct val="100000"/>
                        </a:lnSpc>
                        <a:spcBef>
                          <a:spcPts val="0"/>
                        </a:spcBef>
                        <a:spcAft>
                          <a:spcPts val="0"/>
                        </a:spcAft>
                        <a:defRPr/>
                      </a:pPr>
                      <a:r>
                        <a:rPr kumimoji="0" lang="en-US" altLang="ko-KR" sz="1300" b="0" i="0" u="none" strike="noStrike" kern="0" cap="none" spc="0" normalizeH="0" baseline="0" noProof="0" dirty="0">
                          <a:ln>
                            <a:solidFill>
                              <a:srgbClr val="00338D">
                                <a:alpha val="0"/>
                              </a:srgbClr>
                            </a:solidFill>
                          </a:ln>
                          <a:solidFill>
                            <a:srgbClr val="FFFFFF"/>
                          </a:solidFill>
                          <a:effectLst/>
                          <a:uLnTx/>
                          <a:uFillTx/>
                          <a:latin typeface="KoPub돋움체 Bold"/>
                          <a:ea typeface="KoPub돋움체 Bold"/>
                          <a:cs typeface="Arial" panose="020B0604020202020204" pitchFamily="34" charset="0"/>
                        </a:rPr>
                        <a:t>Deal Advisory</a:t>
                      </a:r>
                    </a:p>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김효진</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부대표</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02-2112-0393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hkim68@kr.kpmg.com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mn-ea"/>
                          <a:cs typeface="Arial" pitchFamily="34" charset="0"/>
                        </a:rPr>
                        <a:t>황재남</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err="1">
                          <a:ln>
                            <a:solidFill>
                              <a:schemeClr val="accent1">
                                <a:alpha val="0"/>
                              </a:schemeClr>
                            </a:solidFill>
                          </a:ln>
                          <a:solidFill>
                            <a:schemeClr val="bg1"/>
                          </a:solidFill>
                          <a:effectLst/>
                          <a:uLnTx/>
                          <a:uFillTx/>
                          <a:latin typeface="+mn-ea"/>
                          <a:ea typeface="+mn-ea"/>
                          <a:cs typeface="Arial" pitchFamily="34" charset="0"/>
                        </a:rPr>
                        <a:t>부대표</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T 02-2112-7609</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E jaenamhwang@kr.kpmg.com</a:t>
                      </a:r>
                    </a:p>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김재연</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02-2112-0206</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jaeyeonkim@kr.kpmg.com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이채능</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02-2112-7884</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chaeneunglee@kr.kpmg.com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조화수</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02-2112-3354</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hwasoocho@kr.kpmg.com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김일훈</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02-2112-0268</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ilhoonkim@kr.kpmg.com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mn-ea"/>
                          <a:cs typeface="Arial" pitchFamily="34" charset="0"/>
                        </a:rPr>
                        <a:t>위승훈</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err="1">
                          <a:ln>
                            <a:solidFill>
                              <a:schemeClr val="accent1">
                                <a:alpha val="0"/>
                              </a:schemeClr>
                            </a:solidFill>
                          </a:ln>
                          <a:solidFill>
                            <a:schemeClr val="bg1"/>
                          </a:solidFill>
                          <a:effectLst/>
                          <a:uLnTx/>
                          <a:uFillTx/>
                          <a:latin typeface="+mn-ea"/>
                          <a:ea typeface="+mn-ea"/>
                          <a:cs typeface="Arial" pitchFamily="34" charset="0"/>
                        </a:rPr>
                        <a:t>부대표</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T 02-2112-0620</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E swi@kr.kpmg.com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지동현</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02-2112-7662</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dchi@kr.kpmg.com</a:t>
                      </a:r>
                    </a:p>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김대진</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02-2112-7812</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daejinkim@kr.kpmg.com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황현동</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02-2112-0524</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hyundonghwang@kr.kpmg.com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홍민성</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02-2112-3564</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minsunghong@kr.kpmg.com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변재준</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02-2112-0828</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jbyun@kr.kpmg.com</a:t>
                      </a:r>
                    </a:p>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최연석</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02-2112-0129</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ychoi@kr.kpmg.com</a:t>
                      </a:r>
                    </a:p>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김현석</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02-2112-3245</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hyunsukkim@kr.kpmg.com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696042"/>
                  </a:ext>
                </a:extLst>
              </a:tr>
            </a:tbl>
          </a:graphicData>
        </a:graphic>
      </p:graphicFrame>
    </p:spTree>
    <p:extLst>
      <p:ext uri="{BB962C8B-B14F-4D97-AF65-F5344CB8AC3E}">
        <p14:creationId xmlns:p14="http://schemas.microsoft.com/office/powerpoint/2010/main" val="31454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전기차</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자동차 시장의 </a:t>
            </a:r>
            <a:r>
              <a:rPr lang="ko-KR" altLang="en-US" sz="1200" b="1" dirty="0" err="1">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루키</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(Rookie)</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에서 이제는 대세로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오늘날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전기차는 자동차 산업의 대세로 확실히 자리매김했다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프랑스의 발명가인 구스타프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트루베가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전기 동력 기반의 삼륜 자동차를 최초로 운행한 지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140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여 년 만이다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전기차가 자동차 산업에서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입지를 공고히 다지기까지 발생한 주요 사건을 간략히 알아보자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전기차의 시초라고 할 수 있는 전기 동차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電氣 動車</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영국의 로버트 앤더슨이라는 사업가에 의해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1830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년대에 발명되었다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동 시대에 미국과 영국에서 각각 전기 기관차가 발명되면서 전력을 동력원으로 삼는 탈것들이 나타나기 시작했다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1850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년대에 이르러 축전지가 발명되었고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1880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년에는 이를 더욱 개선한 형태가 개발되면서 전기차의 발전에 이바지했다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역사상 최초로 운행된 전기차를 꼽자면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1881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프랑스 파리에서 구스타프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트루베가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전기 모터와 전지를 삼륜 자전거에 장착하여 만든 전기차를 들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구스타프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트루베는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1881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일 전기차 운행에 성공했다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이후 휘발유의 경제성이 갖춰지게 되기 전까지 전기차는 여러 나라에서 판매되며 성공 가도를 달리는 듯 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년대 들어 석유 개발 사업이 전 세계 곳곳에서 성공한 후부터 전기차의 위상은 급격히 실추되었다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di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그로부터 몇 십년이 지난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1990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년대부터 주요 국가가 환경오염 문제를 사회적 이슈로 거론하기 시작하면서 전기차에 대한 관심이 조금씩 늘어갔다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특히 내연기관차에서</a:t>
            </a: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321087"/>
            <a:ext cx="1813778" cy="2435326"/>
            <a:chOff x="162169" y="1816262"/>
            <a:chExt cx="1813778" cy="2435326"/>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05125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en-US" altLang="ko-KR" spc="-20" dirty="0">
                  <a:solidFill>
                    <a:schemeClr val="accent4"/>
                  </a:solidFill>
                </a:rPr>
                <a:t>1830</a:t>
              </a:r>
              <a:r>
                <a:rPr lang="ko-KR" altLang="en-US" spc="-20" dirty="0">
                  <a:solidFill>
                    <a:schemeClr val="accent4"/>
                  </a:solidFill>
                </a:rPr>
                <a:t>년대에 발명된 전기차</a:t>
              </a:r>
              <a:r>
                <a:rPr lang="en-US" altLang="ko-KR" spc="-20" dirty="0">
                  <a:solidFill>
                    <a:schemeClr val="accent4"/>
                  </a:solidFill>
                </a:rPr>
                <a:t>, </a:t>
              </a:r>
            </a:p>
            <a:p>
              <a:r>
                <a:rPr lang="en-US" altLang="ko-KR" spc="-20" dirty="0">
                  <a:solidFill>
                    <a:schemeClr val="accent4"/>
                  </a:solidFill>
                </a:rPr>
                <a:t>2000</a:t>
              </a:r>
              <a:r>
                <a:rPr lang="ko-KR" altLang="en-US" spc="-20" dirty="0">
                  <a:solidFill>
                    <a:schemeClr val="accent4"/>
                  </a:solidFill>
                </a:rPr>
                <a:t>년대 대중화 시작</a:t>
              </a:r>
              <a:r>
                <a:rPr lang="en-US" altLang="ko-KR" spc="-20" dirty="0">
                  <a:solidFill>
                    <a:schemeClr val="accent4"/>
                  </a:solidFill>
                </a:rPr>
                <a:t>, 2020</a:t>
              </a:r>
              <a:r>
                <a:rPr lang="ko-KR" altLang="en-US" spc="-20" dirty="0">
                  <a:solidFill>
                    <a:schemeClr val="accent4"/>
                  </a:solidFill>
                </a:rPr>
                <a:t>년 전 세계 판매량 </a:t>
              </a:r>
              <a:r>
                <a:rPr lang="en-US" altLang="ko-KR" spc="-20" dirty="0">
                  <a:solidFill>
                    <a:schemeClr val="accent4"/>
                  </a:solidFill>
                </a:rPr>
                <a:t>200</a:t>
              </a:r>
              <a:r>
                <a:rPr lang="ko-KR" altLang="en-US" spc="-20" dirty="0">
                  <a:solidFill>
                    <a:schemeClr val="accent4"/>
                  </a:solidFill>
                </a:rPr>
                <a:t>만 대 돌파</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r>
              <a:rPr lang="ko-KR" altLang="en-US"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충전 인프라 시장을 견인하는 전기차 시장</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154683"/>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 name="직선 화살표 연결선 1">
            <a:extLst>
              <a:ext uri="{FF2B5EF4-FFF2-40B4-BE49-F238E27FC236}">
                <a16:creationId xmlns:a16="http://schemas.microsoft.com/office/drawing/2014/main" id="{529EE55B-B904-9D54-9CFE-380DE97BA764}"/>
              </a:ext>
            </a:extLst>
          </p:cNvPr>
          <p:cNvCxnSpPr>
            <a:cxnSpLocks/>
            <a:stCxn id="17" idx="4"/>
            <a:endCxn id="18" idx="0"/>
          </p:cNvCxnSpPr>
          <p:nvPr/>
        </p:nvCxnSpPr>
        <p:spPr>
          <a:xfrm>
            <a:off x="916944" y="6431535"/>
            <a:ext cx="0" cy="346073"/>
          </a:xfrm>
          <a:prstGeom prst="straightConnector1">
            <a:avLst/>
          </a:prstGeom>
          <a:ln w="6350">
            <a:solidFill>
              <a:schemeClr val="bg1">
                <a:lumMod val="8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3" name="직선 화살표 연결선 2">
            <a:extLst>
              <a:ext uri="{FF2B5EF4-FFF2-40B4-BE49-F238E27FC236}">
                <a16:creationId xmlns:a16="http://schemas.microsoft.com/office/drawing/2014/main" id="{E121184A-F4D3-F91F-B83F-3DA452BD4E91}"/>
              </a:ext>
            </a:extLst>
          </p:cNvPr>
          <p:cNvCxnSpPr>
            <a:cxnSpLocks/>
            <a:stCxn id="20" idx="4"/>
            <a:endCxn id="21" idx="0"/>
          </p:cNvCxnSpPr>
          <p:nvPr/>
        </p:nvCxnSpPr>
        <p:spPr>
          <a:xfrm>
            <a:off x="1751455" y="6431535"/>
            <a:ext cx="0" cy="1366639"/>
          </a:xfrm>
          <a:prstGeom prst="straightConnector1">
            <a:avLst/>
          </a:prstGeom>
          <a:ln w="6350">
            <a:solidFill>
              <a:schemeClr val="bg1">
                <a:lumMod val="8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6" name="직선 화살표 연결선 5">
            <a:extLst>
              <a:ext uri="{FF2B5EF4-FFF2-40B4-BE49-F238E27FC236}">
                <a16:creationId xmlns:a16="http://schemas.microsoft.com/office/drawing/2014/main" id="{10B931D3-F161-C3C3-BC08-45C5B33A128D}"/>
              </a:ext>
            </a:extLst>
          </p:cNvPr>
          <p:cNvCxnSpPr>
            <a:cxnSpLocks/>
            <a:stCxn id="25" idx="4"/>
            <a:endCxn id="37" idx="0"/>
          </p:cNvCxnSpPr>
          <p:nvPr/>
        </p:nvCxnSpPr>
        <p:spPr>
          <a:xfrm>
            <a:off x="2624991" y="6431535"/>
            <a:ext cx="0" cy="346072"/>
          </a:xfrm>
          <a:prstGeom prst="straightConnector1">
            <a:avLst/>
          </a:prstGeom>
          <a:ln w="6350">
            <a:solidFill>
              <a:schemeClr val="bg1">
                <a:lumMod val="8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7" name="직선 화살표 연결선 6">
            <a:extLst>
              <a:ext uri="{FF2B5EF4-FFF2-40B4-BE49-F238E27FC236}">
                <a16:creationId xmlns:a16="http://schemas.microsoft.com/office/drawing/2014/main" id="{38601C3C-6A01-0208-0E4F-C7D3E69BCADB}"/>
              </a:ext>
            </a:extLst>
          </p:cNvPr>
          <p:cNvCxnSpPr>
            <a:cxnSpLocks/>
            <a:stCxn id="43" idx="4"/>
            <a:endCxn id="44" idx="0"/>
          </p:cNvCxnSpPr>
          <p:nvPr/>
        </p:nvCxnSpPr>
        <p:spPr>
          <a:xfrm>
            <a:off x="3498527" y="6431535"/>
            <a:ext cx="0" cy="1345970"/>
          </a:xfrm>
          <a:prstGeom prst="straightConnector1">
            <a:avLst/>
          </a:prstGeom>
          <a:ln w="6350">
            <a:solidFill>
              <a:schemeClr val="bg1">
                <a:lumMod val="8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8" name="직선 화살표 연결선 7">
            <a:extLst>
              <a:ext uri="{FF2B5EF4-FFF2-40B4-BE49-F238E27FC236}">
                <a16:creationId xmlns:a16="http://schemas.microsoft.com/office/drawing/2014/main" id="{6163FE57-3C06-50BF-E958-D913A4EB1BB9}"/>
              </a:ext>
            </a:extLst>
          </p:cNvPr>
          <p:cNvCxnSpPr>
            <a:cxnSpLocks/>
            <a:stCxn id="52" idx="4"/>
            <a:endCxn id="53" idx="0"/>
          </p:cNvCxnSpPr>
          <p:nvPr/>
        </p:nvCxnSpPr>
        <p:spPr>
          <a:xfrm>
            <a:off x="4372063" y="6431535"/>
            <a:ext cx="0" cy="327275"/>
          </a:xfrm>
          <a:prstGeom prst="straightConnector1">
            <a:avLst/>
          </a:prstGeom>
          <a:ln w="6350">
            <a:solidFill>
              <a:schemeClr val="bg1">
                <a:lumMod val="85000"/>
              </a:schemeClr>
            </a:solidFill>
            <a:tailEnd type="triangle"/>
          </a:ln>
          <a:effectLst/>
        </p:spPr>
        <p:style>
          <a:lnRef idx="2">
            <a:schemeClr val="accent3"/>
          </a:lnRef>
          <a:fillRef idx="0">
            <a:schemeClr val="accent3"/>
          </a:fillRef>
          <a:effectRef idx="1">
            <a:schemeClr val="accent3"/>
          </a:effectRef>
          <a:fontRef idx="minor">
            <a:schemeClr val="tx1"/>
          </a:fontRef>
        </p:style>
      </p:cxnSp>
      <p:cxnSp>
        <p:nvCxnSpPr>
          <p:cNvPr id="11" name="직선 화살표 연결선 10">
            <a:extLst>
              <a:ext uri="{FF2B5EF4-FFF2-40B4-BE49-F238E27FC236}">
                <a16:creationId xmlns:a16="http://schemas.microsoft.com/office/drawing/2014/main" id="{9246BE9D-C9A4-B00F-8D1A-066E781B0FB1}"/>
              </a:ext>
            </a:extLst>
          </p:cNvPr>
          <p:cNvCxnSpPr>
            <a:cxnSpLocks/>
            <a:stCxn id="60" idx="4"/>
            <a:endCxn id="62" idx="0"/>
          </p:cNvCxnSpPr>
          <p:nvPr/>
        </p:nvCxnSpPr>
        <p:spPr>
          <a:xfrm>
            <a:off x="5245597" y="6431535"/>
            <a:ext cx="0" cy="1366638"/>
          </a:xfrm>
          <a:prstGeom prst="straightConnector1">
            <a:avLst/>
          </a:prstGeom>
          <a:ln w="6350">
            <a:solidFill>
              <a:schemeClr val="bg1">
                <a:lumMod val="85000"/>
              </a:schemeClr>
            </a:solidFill>
            <a:tailEnd type="triangle"/>
          </a:ln>
          <a:effectLst/>
        </p:spPr>
        <p:style>
          <a:lnRef idx="2">
            <a:schemeClr val="accent3"/>
          </a:lnRef>
          <a:fillRef idx="0">
            <a:schemeClr val="accent3"/>
          </a:fillRef>
          <a:effectRef idx="1">
            <a:schemeClr val="accent3"/>
          </a:effectRef>
          <a:fontRef idx="minor">
            <a:schemeClr val="tx1"/>
          </a:fontRef>
        </p:style>
      </p:cxnSp>
      <p:sp>
        <p:nvSpPr>
          <p:cNvPr id="13" name="TextBox 12">
            <a:extLst>
              <a:ext uri="{FF2B5EF4-FFF2-40B4-BE49-F238E27FC236}">
                <a16:creationId xmlns:a16="http://schemas.microsoft.com/office/drawing/2014/main" id="{6F70BA9B-5428-B426-5A2F-B3D4CDA5C7CD}"/>
              </a:ext>
            </a:extLst>
          </p:cNvPr>
          <p:cNvSpPr txBox="1"/>
          <p:nvPr/>
        </p:nvSpPr>
        <p:spPr>
          <a:xfrm>
            <a:off x="333375" y="5435796"/>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전기차 시장의 발전 과정 및 주요 마일스톤</a:t>
            </a:r>
            <a:r>
              <a:rPr lang="en-US" altLang="ko-KR" dirty="0">
                <a:solidFill>
                  <a:schemeClr val="tx1">
                    <a:lumMod val="85000"/>
                    <a:lumOff val="15000"/>
                  </a:schemeClr>
                </a:solidFill>
              </a:rPr>
              <a:t>(Milestone)</a:t>
            </a:r>
            <a:r>
              <a:rPr lang="ko-KR" altLang="en-US" dirty="0">
                <a:solidFill>
                  <a:schemeClr val="tx1">
                    <a:lumMod val="85000"/>
                    <a:lumOff val="15000"/>
                  </a:schemeClr>
                </a:solidFill>
              </a:rPr>
              <a:t>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15" name="직사각형 14">
            <a:extLst>
              <a:ext uri="{FF2B5EF4-FFF2-40B4-BE49-F238E27FC236}">
                <a16:creationId xmlns:a16="http://schemas.microsoft.com/office/drawing/2014/main" id="{B8699054-2A49-EBDA-140A-445B404961C9}"/>
              </a:ext>
            </a:extLst>
          </p:cNvPr>
          <p:cNvSpPr/>
          <p:nvPr/>
        </p:nvSpPr>
        <p:spPr>
          <a:xfrm>
            <a:off x="333375" y="8785013"/>
            <a:ext cx="6191249" cy="47838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LMC Automotive,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경제연구원 재구성</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1):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트루베는</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1880</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삼륜자전거에 충전지를 연결해 최초로 전기차 개발</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1881</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4</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월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19</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일 시험 운행 성공</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업계는 이를 최초의 전기차로 받아들임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2): Battery Electric Vehicle</a:t>
            </a:r>
            <a:endPar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16" name="화살표: 오른쪽 15">
            <a:extLst>
              <a:ext uri="{FF2B5EF4-FFF2-40B4-BE49-F238E27FC236}">
                <a16:creationId xmlns:a16="http://schemas.microsoft.com/office/drawing/2014/main" id="{E761D39F-700D-77CF-6B3F-BBBDAC9F0767}"/>
              </a:ext>
            </a:extLst>
          </p:cNvPr>
          <p:cNvSpPr/>
          <p:nvPr/>
        </p:nvSpPr>
        <p:spPr>
          <a:xfrm>
            <a:off x="351151" y="6246360"/>
            <a:ext cx="5508582" cy="229994"/>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7" name="타원 16">
            <a:extLst>
              <a:ext uri="{FF2B5EF4-FFF2-40B4-BE49-F238E27FC236}">
                <a16:creationId xmlns:a16="http://schemas.microsoft.com/office/drawing/2014/main" id="{6BCE82C8-E1BD-3C9F-6C79-B40C4BABDF2D}"/>
              </a:ext>
            </a:extLst>
          </p:cNvPr>
          <p:cNvSpPr/>
          <p:nvPr/>
        </p:nvSpPr>
        <p:spPr>
          <a:xfrm>
            <a:off x="826944" y="6251535"/>
            <a:ext cx="180000" cy="180000"/>
          </a:xfrm>
          <a:prstGeom prst="ellipse">
            <a:avLst/>
          </a:prstGeom>
          <a:solidFill>
            <a:schemeClr val="bg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200" dirty="0">
              <a:solidFill>
                <a:schemeClr val="accent3"/>
              </a:solidFill>
              <a:latin typeface="KoPub돋움체 Medium" panose="02020603020101020101" pitchFamily="18" charset="-127"/>
              <a:ea typeface="KoPub돋움체 Medium" panose="02020603020101020101" pitchFamily="18" charset="-127"/>
            </a:endParaRPr>
          </a:p>
        </p:txBody>
      </p:sp>
      <p:sp>
        <p:nvSpPr>
          <p:cNvPr id="18" name="직사각형 17">
            <a:extLst>
              <a:ext uri="{FF2B5EF4-FFF2-40B4-BE49-F238E27FC236}">
                <a16:creationId xmlns:a16="http://schemas.microsoft.com/office/drawing/2014/main" id="{A7269130-1498-D7EC-B391-E7464B8913AF}"/>
              </a:ext>
            </a:extLst>
          </p:cNvPr>
          <p:cNvSpPr/>
          <p:nvPr/>
        </p:nvSpPr>
        <p:spPr>
          <a:xfrm>
            <a:off x="315920" y="6777608"/>
            <a:ext cx="1202048" cy="850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프랑스 발명가 구스타프 </a:t>
            </a:r>
            <a:r>
              <a:rPr lang="ko-KR" altLang="en-US" sz="1000" b="1"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트루베</a:t>
            </a:r>
            <a:r>
              <a:rPr lang="en-US" altLang="ko-KR"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b="1"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전기 동력 기반 삼륜 자동차 최초 운행</a:t>
            </a:r>
          </a:p>
        </p:txBody>
      </p:sp>
      <p:sp>
        <p:nvSpPr>
          <p:cNvPr id="19" name="TextBox 18">
            <a:extLst>
              <a:ext uri="{FF2B5EF4-FFF2-40B4-BE49-F238E27FC236}">
                <a16:creationId xmlns:a16="http://schemas.microsoft.com/office/drawing/2014/main" id="{2B441857-41AE-85F9-538D-7FF04F2528FC}"/>
              </a:ext>
            </a:extLst>
          </p:cNvPr>
          <p:cNvSpPr txBox="1"/>
          <p:nvPr/>
        </p:nvSpPr>
        <p:spPr>
          <a:xfrm>
            <a:off x="730208" y="6021186"/>
            <a:ext cx="375031" cy="153888"/>
          </a:xfrm>
          <a:prstGeom prst="rect">
            <a:avLst/>
          </a:prstGeom>
          <a:noFill/>
        </p:spPr>
        <p:txBody>
          <a:bodyPr wrap="square" lIns="0" tIns="0" rIns="0" bIns="0" rtlCol="0">
            <a:spAutoFit/>
          </a:bodyPr>
          <a:lstStyle/>
          <a:p>
            <a:pPr algn="ct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1881</a:t>
            </a:r>
            <a:endPar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20" name="타원 19">
            <a:extLst>
              <a:ext uri="{FF2B5EF4-FFF2-40B4-BE49-F238E27FC236}">
                <a16:creationId xmlns:a16="http://schemas.microsoft.com/office/drawing/2014/main" id="{23293DBA-B5E7-1A3A-5D17-0A8ED8A6CEAA}"/>
              </a:ext>
            </a:extLst>
          </p:cNvPr>
          <p:cNvSpPr/>
          <p:nvPr/>
        </p:nvSpPr>
        <p:spPr>
          <a:xfrm>
            <a:off x="1661455" y="6251535"/>
            <a:ext cx="180000" cy="180000"/>
          </a:xfrm>
          <a:prstGeom prst="ellipse">
            <a:avLst/>
          </a:prstGeom>
          <a:solidFill>
            <a:schemeClr val="bg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200" dirty="0">
              <a:solidFill>
                <a:schemeClr val="accent3"/>
              </a:solidFill>
              <a:latin typeface="KoPub돋움체 Medium" panose="02020603020101020101" pitchFamily="18" charset="-127"/>
              <a:ea typeface="KoPub돋움체 Medium" panose="02020603020101020101" pitchFamily="18" charset="-127"/>
            </a:endParaRPr>
          </a:p>
        </p:txBody>
      </p:sp>
      <p:sp>
        <p:nvSpPr>
          <p:cNvPr id="21" name="직사각형 20">
            <a:extLst>
              <a:ext uri="{FF2B5EF4-FFF2-40B4-BE49-F238E27FC236}">
                <a16:creationId xmlns:a16="http://schemas.microsoft.com/office/drawing/2014/main" id="{57E7689A-9FC1-6B4B-E4C5-E40DA34E8CD8}"/>
              </a:ext>
            </a:extLst>
          </p:cNvPr>
          <p:cNvSpPr/>
          <p:nvPr/>
        </p:nvSpPr>
        <p:spPr>
          <a:xfrm>
            <a:off x="1152843" y="7798174"/>
            <a:ext cx="1197224" cy="9117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GM, EV1 </a:t>
            </a:r>
            <a:r>
              <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생산</a:t>
            </a:r>
            <a:endPar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최장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208</a:t>
            </a:r>
            <a:r>
              <a:rPr lang="en-US" altLang="ko-KR" sz="8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km</a:t>
            </a:r>
            <a:r>
              <a:rPr lang="ko-KR" altLang="en-US" sz="8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를 </a:t>
            </a:r>
            <a:r>
              <a:rPr lang="en-US" altLang="ko-KR" sz="8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150km/h</a:t>
            </a:r>
            <a:r>
              <a:rPr lang="ko-KR" altLang="en-US" sz="8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로 주행</a:t>
            </a:r>
            <a:r>
              <a:rPr lang="en-US" altLang="ko-KR" sz="8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수익성 문제로 전량 회수 후 폐기</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단종</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2" name="TextBox 21">
            <a:extLst>
              <a:ext uri="{FF2B5EF4-FFF2-40B4-BE49-F238E27FC236}">
                <a16:creationId xmlns:a16="http://schemas.microsoft.com/office/drawing/2014/main" id="{A1BCCA66-51A3-22D2-D93C-FF6B44FF2345}"/>
              </a:ext>
            </a:extLst>
          </p:cNvPr>
          <p:cNvSpPr txBox="1"/>
          <p:nvPr/>
        </p:nvSpPr>
        <p:spPr>
          <a:xfrm>
            <a:off x="1559926" y="6014561"/>
            <a:ext cx="375031" cy="153888"/>
          </a:xfrm>
          <a:prstGeom prst="rect">
            <a:avLst/>
          </a:prstGeom>
          <a:noFill/>
        </p:spPr>
        <p:txBody>
          <a:bodyPr wrap="square" lIns="0" tIns="0" rIns="0" bIns="0" rtlCol="0">
            <a:spAutoFit/>
          </a:bodyPr>
          <a:lstStyle/>
          <a:p>
            <a:pPr algn="ct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1996</a:t>
            </a:r>
            <a:endPar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25" name="타원 24">
            <a:extLst>
              <a:ext uri="{FF2B5EF4-FFF2-40B4-BE49-F238E27FC236}">
                <a16:creationId xmlns:a16="http://schemas.microsoft.com/office/drawing/2014/main" id="{1FE64617-983C-6FE1-66D8-5458E1513943}"/>
              </a:ext>
            </a:extLst>
          </p:cNvPr>
          <p:cNvSpPr/>
          <p:nvPr/>
        </p:nvSpPr>
        <p:spPr>
          <a:xfrm>
            <a:off x="2534991" y="6251535"/>
            <a:ext cx="180000" cy="180000"/>
          </a:xfrm>
          <a:prstGeom prst="ellipse">
            <a:avLst/>
          </a:prstGeom>
          <a:solidFill>
            <a:schemeClr val="bg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200" dirty="0">
              <a:solidFill>
                <a:schemeClr val="accent3"/>
              </a:solidFill>
              <a:latin typeface="KoPub돋움체 Medium" panose="02020603020101020101" pitchFamily="18" charset="-127"/>
              <a:ea typeface="KoPub돋움체 Medium" panose="02020603020101020101" pitchFamily="18" charset="-127"/>
            </a:endParaRPr>
          </a:p>
        </p:txBody>
      </p:sp>
      <p:sp>
        <p:nvSpPr>
          <p:cNvPr id="37" name="직사각형 36">
            <a:extLst>
              <a:ext uri="{FF2B5EF4-FFF2-40B4-BE49-F238E27FC236}">
                <a16:creationId xmlns:a16="http://schemas.microsoft.com/office/drawing/2014/main" id="{7A4EF00A-B323-0B3A-07B1-625F6C368CEB}"/>
              </a:ext>
            </a:extLst>
          </p:cNvPr>
          <p:cNvSpPr/>
          <p:nvPr/>
        </p:nvSpPr>
        <p:spPr>
          <a:xfrm>
            <a:off x="2023967" y="6777607"/>
            <a:ext cx="1202048" cy="850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테슬라</a:t>
            </a:r>
            <a:r>
              <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모델 </a:t>
            </a:r>
            <a:r>
              <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S’ </a:t>
            </a:r>
            <a:r>
              <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최초 공개</a:t>
            </a:r>
            <a:endPar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프랑크푸르트 모터 쇼에서 최초 공개</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2012</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년부터 양산</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9" name="TextBox 38">
            <a:extLst>
              <a:ext uri="{FF2B5EF4-FFF2-40B4-BE49-F238E27FC236}">
                <a16:creationId xmlns:a16="http://schemas.microsoft.com/office/drawing/2014/main" id="{7A5FA4E6-7462-878D-6512-FCAD32B2C147}"/>
              </a:ext>
            </a:extLst>
          </p:cNvPr>
          <p:cNvSpPr txBox="1"/>
          <p:nvPr/>
        </p:nvSpPr>
        <p:spPr>
          <a:xfrm>
            <a:off x="2442270" y="6007936"/>
            <a:ext cx="375031" cy="153888"/>
          </a:xfrm>
          <a:prstGeom prst="rect">
            <a:avLst/>
          </a:prstGeom>
          <a:noFill/>
        </p:spPr>
        <p:txBody>
          <a:bodyPr wrap="square" lIns="0" tIns="0" rIns="0" bIns="0" rtlCol="0">
            <a:spAutoFit/>
          </a:bodyPr>
          <a:lstStyle/>
          <a:p>
            <a:pPr algn="ct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2009</a:t>
            </a:r>
            <a:endPar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43" name="타원 42">
            <a:extLst>
              <a:ext uri="{FF2B5EF4-FFF2-40B4-BE49-F238E27FC236}">
                <a16:creationId xmlns:a16="http://schemas.microsoft.com/office/drawing/2014/main" id="{52A04B5F-E577-5414-BB9A-E8F38A7AAA94}"/>
              </a:ext>
            </a:extLst>
          </p:cNvPr>
          <p:cNvSpPr/>
          <p:nvPr/>
        </p:nvSpPr>
        <p:spPr>
          <a:xfrm>
            <a:off x="3408527" y="6251535"/>
            <a:ext cx="180000" cy="180000"/>
          </a:xfrm>
          <a:prstGeom prst="ellipse">
            <a:avLst/>
          </a:prstGeom>
          <a:solidFill>
            <a:schemeClr val="bg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200" dirty="0">
              <a:solidFill>
                <a:schemeClr val="accent3"/>
              </a:solidFill>
              <a:latin typeface="KoPub돋움체 Medium" panose="02020603020101020101" pitchFamily="18" charset="-127"/>
              <a:ea typeface="KoPub돋움체 Medium" panose="02020603020101020101" pitchFamily="18" charset="-127"/>
            </a:endParaRPr>
          </a:p>
        </p:txBody>
      </p:sp>
      <p:sp>
        <p:nvSpPr>
          <p:cNvPr id="44" name="직사각형 43">
            <a:extLst>
              <a:ext uri="{FF2B5EF4-FFF2-40B4-BE49-F238E27FC236}">
                <a16:creationId xmlns:a16="http://schemas.microsoft.com/office/drawing/2014/main" id="{B57F4BBF-9A84-A5DD-8450-EE00FDFCBCB2}"/>
              </a:ext>
            </a:extLst>
          </p:cNvPr>
          <p:cNvSpPr/>
          <p:nvPr/>
        </p:nvSpPr>
        <p:spPr>
          <a:xfrm>
            <a:off x="2910084" y="7777505"/>
            <a:ext cx="1176886" cy="9117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글로벌</a:t>
            </a:r>
            <a:r>
              <a:rPr lang="ko-KR" altLang="en-US" sz="1000" b="1"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판매량 </a:t>
            </a:r>
            <a:r>
              <a:rPr lang="en-US" altLang="ko-KR" sz="1000" b="1"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100</a:t>
            </a:r>
            <a:r>
              <a:rPr lang="ko-KR" altLang="en-US" sz="1000" b="1"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만 대 돌파</a:t>
            </a:r>
            <a:endPar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(LMC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기준</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2018</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a:t>
            </a:r>
            <a:r>
              <a:rPr lang="en-US" altLang="ko-KR" sz="8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BEV</a:t>
            </a:r>
            <a:r>
              <a:rPr lang="en-US" altLang="ko-KR" sz="800" baseline="300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판매량 </a:t>
            </a:r>
            <a:r>
              <a:rPr kumimoji="0" lang="en-US" altLang="ko-KR" sz="800" b="0" i="0" u="none" strike="noStrike" kern="1200" cap="none" spc="0" normalizeH="0" baseline="0" noProof="0" dirty="0">
                <a:ln>
                  <a:solidFill>
                    <a:srgbClr val="1E49E2">
                      <a:alpha val="0"/>
                    </a:srgbClr>
                  </a:solidFill>
                </a:ln>
                <a:solidFill>
                  <a:schemeClr val="tx1"/>
                </a:solidFill>
                <a:effectLst/>
                <a:uLnTx/>
                <a:uFillTx/>
                <a:latin typeface="KoPub돋움체 Medium" panose="02020603020101020101" pitchFamily="18" charset="-127"/>
                <a:ea typeface="KoPub돋움체 Medium" panose="02020603020101020101" pitchFamily="18" charset="-127"/>
                <a:cs typeface="+mn-cs"/>
              </a:rPr>
              <a:t>143</a:t>
            </a:r>
            <a:r>
              <a:rPr kumimoji="0" lang="ko-KR" altLang="en-US" sz="800" b="0" i="0" u="none" strike="noStrike" kern="1200" cap="none" spc="0" normalizeH="0" baseline="0" noProof="0" dirty="0">
                <a:ln>
                  <a:solidFill>
                    <a:srgbClr val="1E49E2">
                      <a:alpha val="0"/>
                    </a:srgbClr>
                  </a:solidFill>
                </a:ln>
                <a:solidFill>
                  <a:schemeClr val="tx1"/>
                </a:solidFill>
                <a:effectLst/>
                <a:uLnTx/>
                <a:uFillTx/>
                <a:latin typeface="KoPub돋움체 Medium" panose="02020603020101020101" pitchFamily="18" charset="-127"/>
                <a:ea typeface="KoPub돋움체 Medium" panose="02020603020101020101" pitchFamily="18" charset="-127"/>
                <a:cs typeface="+mn-cs"/>
              </a:rPr>
              <a:t>만 대</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5" name="TextBox 44">
            <a:extLst>
              <a:ext uri="{FF2B5EF4-FFF2-40B4-BE49-F238E27FC236}">
                <a16:creationId xmlns:a16="http://schemas.microsoft.com/office/drawing/2014/main" id="{3E879EAA-26CD-F2F4-E2C7-8C6E060B47C0}"/>
              </a:ext>
            </a:extLst>
          </p:cNvPr>
          <p:cNvSpPr txBox="1"/>
          <p:nvPr/>
        </p:nvSpPr>
        <p:spPr>
          <a:xfrm>
            <a:off x="3315804" y="6014561"/>
            <a:ext cx="375031" cy="153888"/>
          </a:xfrm>
          <a:prstGeom prst="rect">
            <a:avLst/>
          </a:prstGeom>
          <a:noFill/>
        </p:spPr>
        <p:txBody>
          <a:bodyPr wrap="square" lIns="0" tIns="0" rIns="0" bIns="0" rtlCol="0">
            <a:spAutoFit/>
          </a:bodyPr>
          <a:lstStyle/>
          <a:p>
            <a:pPr algn="ct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2018</a:t>
            </a:r>
            <a:endPar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52" name="타원 51">
            <a:extLst>
              <a:ext uri="{FF2B5EF4-FFF2-40B4-BE49-F238E27FC236}">
                <a16:creationId xmlns:a16="http://schemas.microsoft.com/office/drawing/2014/main" id="{94DB26BD-6DA2-343F-D50C-DDA602F8AB9C}"/>
              </a:ext>
            </a:extLst>
          </p:cNvPr>
          <p:cNvSpPr/>
          <p:nvPr/>
        </p:nvSpPr>
        <p:spPr>
          <a:xfrm>
            <a:off x="4282063" y="6251535"/>
            <a:ext cx="180000" cy="180000"/>
          </a:xfrm>
          <a:prstGeom prst="ellipse">
            <a:avLst/>
          </a:prstGeom>
          <a:solidFill>
            <a:schemeClr val="bg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200" dirty="0">
              <a:solidFill>
                <a:schemeClr val="accent3"/>
              </a:solidFill>
              <a:latin typeface="KoPub돋움체 Medium" panose="02020603020101020101" pitchFamily="18" charset="-127"/>
              <a:ea typeface="KoPub돋움체 Medium" panose="02020603020101020101" pitchFamily="18" charset="-127"/>
            </a:endParaRPr>
          </a:p>
        </p:txBody>
      </p:sp>
      <p:sp>
        <p:nvSpPr>
          <p:cNvPr id="53" name="직사각형 52">
            <a:extLst>
              <a:ext uri="{FF2B5EF4-FFF2-40B4-BE49-F238E27FC236}">
                <a16:creationId xmlns:a16="http://schemas.microsoft.com/office/drawing/2014/main" id="{B551F4E2-506F-469A-9B83-9DDC86B26235}"/>
              </a:ext>
            </a:extLst>
          </p:cNvPr>
          <p:cNvSpPr/>
          <p:nvPr/>
        </p:nvSpPr>
        <p:spPr>
          <a:xfrm>
            <a:off x="3771039" y="6758810"/>
            <a:ext cx="1202048" cy="850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글로벌 판매량 </a:t>
            </a:r>
            <a:r>
              <a:rPr lang="en-US" altLang="ko-KR" sz="1000" b="1"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a:t>
            </a:r>
            <a:r>
              <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00</a:t>
            </a:r>
            <a:r>
              <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만 대 돌파</a:t>
            </a:r>
            <a:endPar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(LMC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기준</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2020</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BEV</a:t>
            </a:r>
            <a:r>
              <a:rPr kumimoji="0" lang="en-US" altLang="ko-KR" sz="850" b="0" i="0" u="none" strike="noStrike" kern="1200" cap="none" spc="0" normalizeH="0" baseline="3000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판매량 </a:t>
            </a:r>
            <a:r>
              <a:rPr lang="en-US" altLang="ko-KR" sz="85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222</a:t>
            </a:r>
            <a:r>
              <a:rPr kumimoji="0" lang="ko-KR" altLang="en-US" sz="850" b="0" i="0" u="none" strike="noStrike" kern="1200" cap="none" spc="0" normalizeH="0" baseline="0" noProof="0" dirty="0">
                <a:ln>
                  <a:solidFill>
                    <a:srgbClr val="1E49E2">
                      <a:alpha val="0"/>
                    </a:srgbClr>
                  </a:solidFill>
                </a:ln>
                <a:solidFill>
                  <a:schemeClr val="tx1"/>
                </a:solidFill>
                <a:effectLst/>
                <a:uLnTx/>
                <a:uFillTx/>
                <a:latin typeface="KoPub돋움체 Medium" panose="02020603020101020101" pitchFamily="18" charset="-127"/>
                <a:ea typeface="KoPub돋움체 Medium" panose="02020603020101020101" pitchFamily="18" charset="-127"/>
                <a:cs typeface="+mn-cs"/>
              </a:rPr>
              <a:t>만 대</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5" name="TextBox 54">
            <a:extLst>
              <a:ext uri="{FF2B5EF4-FFF2-40B4-BE49-F238E27FC236}">
                <a16:creationId xmlns:a16="http://schemas.microsoft.com/office/drawing/2014/main" id="{1BCE3448-6289-45F9-ACDF-47AF4920CBF5}"/>
              </a:ext>
            </a:extLst>
          </p:cNvPr>
          <p:cNvSpPr txBox="1"/>
          <p:nvPr/>
        </p:nvSpPr>
        <p:spPr>
          <a:xfrm>
            <a:off x="4184547" y="6007936"/>
            <a:ext cx="375031" cy="153888"/>
          </a:xfrm>
          <a:prstGeom prst="rect">
            <a:avLst/>
          </a:prstGeom>
          <a:noFill/>
        </p:spPr>
        <p:txBody>
          <a:bodyPr wrap="square" lIns="0" tIns="0" rIns="0" bIns="0" rtlCol="0">
            <a:spAutoFit/>
          </a:bodyPr>
          <a:lstStyle/>
          <a:p>
            <a:pPr algn="ct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2020</a:t>
            </a:r>
            <a:endPar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60" name="타원 59">
            <a:extLst>
              <a:ext uri="{FF2B5EF4-FFF2-40B4-BE49-F238E27FC236}">
                <a16:creationId xmlns:a16="http://schemas.microsoft.com/office/drawing/2014/main" id="{9161AC71-EE81-E0AF-F5DC-74D6812155F8}"/>
              </a:ext>
            </a:extLst>
          </p:cNvPr>
          <p:cNvSpPr/>
          <p:nvPr/>
        </p:nvSpPr>
        <p:spPr>
          <a:xfrm>
            <a:off x="5155597" y="6251535"/>
            <a:ext cx="180000" cy="180000"/>
          </a:xfrm>
          <a:prstGeom prst="ellipse">
            <a:avLst/>
          </a:prstGeom>
          <a:solidFill>
            <a:schemeClr val="bg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200" dirty="0">
              <a:solidFill>
                <a:schemeClr val="accent3"/>
              </a:solidFill>
              <a:latin typeface="KoPub돋움체 Medium" panose="02020603020101020101" pitchFamily="18" charset="-127"/>
              <a:ea typeface="KoPub돋움체 Medium" panose="02020603020101020101" pitchFamily="18" charset="-127"/>
            </a:endParaRPr>
          </a:p>
        </p:txBody>
      </p:sp>
      <p:sp>
        <p:nvSpPr>
          <p:cNvPr id="62" name="직사각형 61">
            <a:extLst>
              <a:ext uri="{FF2B5EF4-FFF2-40B4-BE49-F238E27FC236}">
                <a16:creationId xmlns:a16="http://schemas.microsoft.com/office/drawing/2014/main" id="{F4FC986E-24BF-88C4-4A3C-CBA664E24CA0}"/>
              </a:ext>
            </a:extLst>
          </p:cNvPr>
          <p:cNvSpPr/>
          <p:nvPr/>
        </p:nvSpPr>
        <p:spPr>
          <a:xfrm>
            <a:off x="4646985" y="7798173"/>
            <a:ext cx="1197224" cy="9117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연간 자동차 판매량 비중 대비</a:t>
            </a:r>
            <a:r>
              <a:rPr lang="ko-KR" altLang="en-US" sz="1000" b="1"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10% </a:t>
            </a:r>
            <a:r>
              <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차지</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(LMC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기준</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BEV</a:t>
            </a:r>
            <a:r>
              <a:rPr kumimoji="0" lang="en-US" altLang="ko-KR" sz="850" b="0" i="0" u="none" strike="noStrike" kern="1200" cap="none" spc="0" normalizeH="0" baseline="3000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판매 비중 </a:t>
            </a:r>
            <a:r>
              <a:rPr kumimoji="0" lang="en-US" altLang="ko-KR" sz="850" b="0" i="0" u="none" strike="noStrike" kern="1200" cap="none" spc="0" normalizeH="0" baseline="0" noProof="0" dirty="0">
                <a:ln>
                  <a:solidFill>
                    <a:srgbClr val="1E49E2">
                      <a:alpha val="0"/>
                    </a:srgbClr>
                  </a:solidFill>
                </a:ln>
                <a:solidFill>
                  <a:schemeClr val="tx1"/>
                </a:solidFill>
                <a:effectLst/>
                <a:uLnTx/>
                <a:uFillTx/>
                <a:latin typeface="KoPub돋움체 Medium" panose="02020603020101020101" pitchFamily="18" charset="-127"/>
                <a:ea typeface="KoPub돋움체 Medium" panose="02020603020101020101" pitchFamily="18" charset="-127"/>
                <a:cs typeface="+mn-cs"/>
              </a:rPr>
              <a:t>9.8%</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3" name="TextBox 62">
            <a:extLst>
              <a:ext uri="{FF2B5EF4-FFF2-40B4-BE49-F238E27FC236}">
                <a16:creationId xmlns:a16="http://schemas.microsoft.com/office/drawing/2014/main" id="{9DD3A2E2-C093-5A4F-FE90-477B211E69B9}"/>
              </a:ext>
            </a:extLst>
          </p:cNvPr>
          <p:cNvSpPr txBox="1"/>
          <p:nvPr/>
        </p:nvSpPr>
        <p:spPr>
          <a:xfrm>
            <a:off x="5058081" y="6001311"/>
            <a:ext cx="375031" cy="153888"/>
          </a:xfrm>
          <a:prstGeom prst="rect">
            <a:avLst/>
          </a:prstGeom>
          <a:noFill/>
        </p:spPr>
        <p:txBody>
          <a:bodyPr wrap="square" lIns="0" tIns="0" rIns="0" bIns="0" rtlCol="0">
            <a:spAutoFit/>
          </a:bodyPr>
          <a:lstStyle/>
          <a:p>
            <a:pPr algn="ctr"/>
            <a:r>
              <a:rPr lang="en-US" altLang="ko-KR"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2022</a:t>
            </a:r>
            <a:endParaRPr lang="ko-KR" altLang="en-US" sz="10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pic>
        <p:nvPicPr>
          <p:cNvPr id="74" name="그림 73" descr="그래픽, 클립아트, 상징, 디자인이(가) 표시된 사진&#10;&#10;자동 생성된 설명">
            <a:extLst>
              <a:ext uri="{FF2B5EF4-FFF2-40B4-BE49-F238E27FC236}">
                <a16:creationId xmlns:a16="http://schemas.microsoft.com/office/drawing/2014/main" id="{8FADFB04-5695-F1EA-F50F-185FC8192A98}"/>
              </a:ext>
            </a:extLst>
          </p:cNvPr>
          <p:cNvPicPr>
            <a:picLocks noChangeAspect="1"/>
          </p:cNvPicPr>
          <p:nvPr/>
        </p:nvPicPr>
        <p:blipFill>
          <a:blip r:embed="rId3"/>
          <a:stretch>
            <a:fillRect/>
          </a:stretch>
        </p:blipFill>
        <p:spPr>
          <a:xfrm>
            <a:off x="5929465" y="5970696"/>
            <a:ext cx="597964" cy="589660"/>
          </a:xfrm>
          <a:prstGeom prst="rect">
            <a:avLst/>
          </a:prstGeom>
        </p:spPr>
      </p:pic>
    </p:spTree>
    <p:extLst>
      <p:ext uri="{BB962C8B-B14F-4D97-AF65-F5344CB8AC3E}">
        <p14:creationId xmlns:p14="http://schemas.microsoft.com/office/powerpoint/2010/main" val="257951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유발되는 탄소배출량 문제가 핵심 이슈로 </a:t>
            </a:r>
            <a:r>
              <a:rPr lang="ko-KR" altLang="en-US" sz="1000" dirty="0">
                <a:ln>
                  <a:solidFill>
                    <a:schemeClr val="accent1">
                      <a:alpha val="0"/>
                    </a:schemeClr>
                  </a:solidFill>
                </a:ln>
                <a:latin typeface="KoPub돋움체 Medium" panose="02020603020101020101" pitchFamily="18" charset="-127"/>
                <a:ea typeface="KoPub돋움체 Medium" panose="02020603020101020101" pitchFamily="18" charset="-127"/>
              </a:rPr>
              <a:t>등장했으며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이를 해결하기 위한 방안으로 전기차가 주목받았다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주요 국가에서는 탄소중립을 달성하기 위해 정책적 지원도 아끼지 않으면서 전기차 시장이 성장하기 위한 외부 여건을 갖춰 나갔다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동시에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테슬라를</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중심으로 전기차에 중점을 둔 기업도 등장했다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수익성 문제로 인해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테슬라를</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비롯한 전기차 기업이 단 기간 내 시장의 주목을 받지는 못했지만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2009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테슬라가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모델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최초로 공개하고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년부터 미국에서 고객에게 인도하기 시작하면서 전기차의 실체를 인지한 고객들이 많아지게 되었다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그리고 이는 전기차 시장의 점진적 성장으로 이어졌다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미국은 민간 기업인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테슬라를</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중심으로 전기차 시장이 발전했으나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기준 전 세계 최대 전기차 시장인 중국은 정부 주도로 전기차 시장을 발전시켰다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중국은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자동차 산업 중장기 발전 계획을 발표하면서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년까지 전기차의 연간 판매량이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대를 돌파하도록 육성할 것을 목표로 세웠다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더불어 전기차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구매세</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면제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보조금 지급</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구매 시 대출한도 상한 조정 등을 통해 전기차 시장을 활성화 시켰다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중국의 전기차 기업으로는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비야디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(BYD),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니오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(NIO),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샤오펑</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en-US" altLang="ko-KR" sz="1050" dirty="0" err="1">
                <a:ln>
                  <a:solidFill>
                    <a:schemeClr val="accent1">
                      <a:alpha val="0"/>
                    </a:schemeClr>
                  </a:solidFill>
                </a:ln>
                <a:latin typeface="KoPub돋움체 Medium" panose="02020603020101020101" pitchFamily="18" charset="-127"/>
                <a:ea typeface="KoPub돋움체 Medium" panose="02020603020101020101" pitchFamily="18" charset="-127"/>
              </a:rPr>
              <a:t>Xpeng</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있고 기존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완성차</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기업인 베이징자동차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지리자동차 등도 전기차 모델을 출시하며 시장에 적극적으로 대응하고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한편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유럽 역시 전기차 시장에서 중요한 위상을 차지하고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시장의 태동이 유럽에서 시작했고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탄소중립 문제에 가장 민감하게 대응하고 있는 지역이기 때문에 소비자들의 전기차 수용도 역시 매우 높은 수준이다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일례로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격전지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 불리는 노르웨이에서는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전체 자동차 판매량에서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전기차가 차지한 바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미국</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중국</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유럽 등 자동차 시장에 높은 영향력을 끼치는 지역에서 전기차 시장이 확대됨에 따라 전 세계 전기차 시장은 빠른 속도로 성장하고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이러한 결과는 전기차 판매량으로 확인할 수 있는데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2018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전기차의 전 세계 판매량은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 돌파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대를 돌파했다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연도별 성장률은 점차 급격하게 증가하여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LMC Automotive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따르면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순수전기차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(BEV)</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798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 판매되었다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이는 전 세계 연간 자동차 판매량 중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차지하는 셈이다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향후에도 전기차 판매량은 지속적으로 증가할 것으로 예측되는 만큼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전기차는 이제 자동차 시장의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루키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(Rookie)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아니라 대세로서 점차 위상을 확보해 나가고 있다고 해도 과언이 아니다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3028223"/>
            <a:ext cx="1813778" cy="2386558"/>
            <a:chOff x="162169" y="1816262"/>
            <a:chExt cx="1813778" cy="2386558"/>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002491"/>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미국은 민간 중심으로 전기차 시장 발전</a:t>
              </a:r>
              <a:r>
                <a:rPr lang="en-US" altLang="ko-KR" spc="-20" dirty="0">
                  <a:solidFill>
                    <a:schemeClr val="accent4"/>
                  </a:solidFill>
                </a:rPr>
                <a:t>, </a:t>
              </a:r>
            </a:p>
            <a:p>
              <a:r>
                <a:rPr lang="ko-KR" altLang="en-US" spc="-20" dirty="0">
                  <a:solidFill>
                    <a:schemeClr val="accent4"/>
                  </a:solidFill>
                </a:rPr>
                <a:t>반면 중국은 정부 주도로 전기차 시장 육성 </a:t>
              </a:r>
              <a:endParaRPr lang="en-US" altLang="ko-KR" spc="-20" dirty="0">
                <a:solidFill>
                  <a:schemeClr val="accent4"/>
                </a:solidFill>
              </a:endParaRPr>
            </a:p>
          </p:txBody>
        </p:sp>
      </p:gr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2"/>
            <a:ext cx="0" cy="6535129"/>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7725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연간 순수전기차</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(BEV)</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판매량 </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800</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만 대</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충전 인프라 산업 성장의 서막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시장의 성장은 곧 충전 인프라 시장의 성장을 의미한다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 전기차라고 해서 모든 전기차에 전기 충전 인프라가 필요한 것은 아니다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그렇다면 전기차에는 어떤 종류가 있고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 중 어느 유형이 전기 충전 인프라를 필요로 하는 것인가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가지 유형으로 구분된다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순수전기차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(BEV),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플러그인 하이브리드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(PHEV),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하이브리드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(HEV),</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수소연료전기차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(FCEV)</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그 주인공이다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중 외부 전기 충전 인프라 사용 대상은 순수전기차와 플러그인 하이브리드다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우선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순수전기차는 일반적으로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 통용되고 있는데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전기만 활용하여 동력을 얻는다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따라서 외부 전기 충전 인프라로부터 전기를 충전해야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플러그인 하이브리드는 전기와 화석연료 모두 활용하나 전기만으로 차량을 운행할 수 있기 때문에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외부 전기 충전 인프라 사용 대상이다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하이브리드와 수소연료전기차는 외부 전기 충전 인프라를 사용하지 않는다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하이브리드는 전기와 화석연료 모두 활용하지만 엔진이 주 동력원이고 모터가 보조동력원으로 작동하기 때문에 전기를 활용하여 동력을 얻는 경우는 제한적이다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엔진 발전기 등으로 차내에서 전기를 소량 생산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충전함으로써 외부 전기 충전 인프라는 이용하지 않는다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마지막으로 수소연료전기차는 공급받은 수소를 산소와 화학반응 시킨 후 차내에서 직접 전기를 생산한다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따라서 외부 전기 충전 인프라를 이용하는 것이 아니라 수소 인프라를 이용하게 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1882175"/>
            <a:ext cx="1913124" cy="2654782"/>
            <a:chOff x="162169" y="1816262"/>
            <a:chExt cx="1913124" cy="2654782"/>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270715"/>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4" y="2248598"/>
              <a:ext cx="1669529"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전기차는 순수전기차</a:t>
              </a:r>
              <a:r>
                <a:rPr lang="en-US" altLang="ko-KR" spc="-20" dirty="0">
                  <a:solidFill>
                    <a:schemeClr val="accent4"/>
                  </a:solidFill>
                </a:rPr>
                <a:t>(BEV), </a:t>
              </a:r>
              <a:r>
                <a:rPr lang="ko-KR" altLang="en-US" spc="-20" dirty="0">
                  <a:solidFill>
                    <a:schemeClr val="accent4"/>
                  </a:solidFill>
                </a:rPr>
                <a:t>플러그인 하이브리드</a:t>
              </a:r>
              <a:r>
                <a:rPr lang="en-US" altLang="ko-KR" spc="-20" dirty="0">
                  <a:solidFill>
                    <a:schemeClr val="accent4"/>
                  </a:solidFill>
                </a:rPr>
                <a:t>(PHEV), </a:t>
              </a:r>
              <a:r>
                <a:rPr lang="ko-KR" altLang="en-US" spc="-20" dirty="0">
                  <a:solidFill>
                    <a:schemeClr val="accent4"/>
                  </a:solidFill>
                </a:rPr>
                <a:t>하이브리드</a:t>
              </a:r>
              <a:r>
                <a:rPr lang="en-US" altLang="ko-KR" spc="-20" dirty="0">
                  <a:solidFill>
                    <a:schemeClr val="accent4"/>
                  </a:solidFill>
                </a:rPr>
                <a:t>(HEV), </a:t>
              </a:r>
              <a:r>
                <a:rPr lang="ko-KR" altLang="en-US" spc="-20" dirty="0">
                  <a:solidFill>
                    <a:schemeClr val="accent4"/>
                  </a:solidFill>
                </a:rPr>
                <a:t>수소연료전기차</a:t>
              </a:r>
              <a:r>
                <a:rPr lang="en-US" altLang="ko-KR" spc="-20" dirty="0">
                  <a:solidFill>
                    <a:schemeClr val="accent4"/>
                  </a:solidFill>
                </a:rPr>
                <a:t>(FCEV)</a:t>
              </a:r>
              <a:r>
                <a:rPr lang="ko-KR" altLang="en-US" spc="-20" dirty="0">
                  <a:solidFill>
                    <a:schemeClr val="accent4"/>
                  </a:solidFill>
                </a:rPr>
                <a:t>로 구분 </a:t>
              </a:r>
              <a:endParaRPr lang="en-US" altLang="ko-KR" spc="-20" dirty="0">
                <a:solidFill>
                  <a:schemeClr val="accent4"/>
                </a:solidFill>
              </a:endParaRPr>
            </a:p>
          </p:txBody>
        </p:sp>
      </p:gr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004871"/>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직사각형 1">
            <a:extLst>
              <a:ext uri="{FF2B5EF4-FFF2-40B4-BE49-F238E27FC236}">
                <a16:creationId xmlns:a16="http://schemas.microsoft.com/office/drawing/2014/main" id="{4178DBF6-A79B-872E-0957-3987A57036B5}"/>
              </a:ext>
            </a:extLst>
          </p:cNvPr>
          <p:cNvSpPr/>
          <p:nvPr/>
        </p:nvSpPr>
        <p:spPr>
          <a:xfrm>
            <a:off x="333376" y="9029562"/>
            <a:ext cx="2845099"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3" name="TextBox 2">
            <a:extLst>
              <a:ext uri="{FF2B5EF4-FFF2-40B4-BE49-F238E27FC236}">
                <a16:creationId xmlns:a16="http://schemas.microsoft.com/office/drawing/2014/main" id="{61EF3280-63E0-8F3B-A68B-BE73CB9BCDF7}"/>
              </a:ext>
            </a:extLst>
          </p:cNvPr>
          <p:cNvSpPr txBox="1"/>
          <p:nvPr/>
        </p:nvSpPr>
        <p:spPr>
          <a:xfrm>
            <a:off x="333375" y="5382657"/>
            <a:ext cx="619125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전기차</a:t>
            </a:r>
            <a:r>
              <a:rPr lang="en-US" altLang="ko-KR" dirty="0">
                <a:solidFill>
                  <a:schemeClr val="tx1">
                    <a:lumMod val="85000"/>
                    <a:lumOff val="15000"/>
                  </a:schemeClr>
                </a:solidFill>
              </a:rPr>
              <a:t>(BEV, PHEV, HEV, FCEV) </a:t>
            </a:r>
            <a:r>
              <a:rPr lang="ko-KR" altLang="en-US" dirty="0">
                <a:solidFill>
                  <a:schemeClr val="tx1">
                    <a:lumMod val="85000"/>
                    <a:lumOff val="15000"/>
                  </a:schemeClr>
                </a:solidFill>
              </a:rPr>
              <a:t>유형별 특징</a:t>
            </a:r>
            <a:r>
              <a:rPr lang="en-US" altLang="ko-KR" dirty="0">
                <a:solidFill>
                  <a:schemeClr val="tx1">
                    <a:lumMod val="85000"/>
                    <a:lumOff val="15000"/>
                  </a:schemeClr>
                </a:solidFill>
              </a:rPr>
              <a:t> ]</a:t>
            </a:r>
            <a:endParaRPr lang="ko-KR" altLang="en-US" dirty="0">
              <a:solidFill>
                <a:schemeClr val="tx1">
                  <a:lumMod val="85000"/>
                  <a:lumOff val="15000"/>
                </a:schemeClr>
              </a:solidFill>
            </a:endParaRPr>
          </a:p>
        </p:txBody>
      </p:sp>
      <p:sp>
        <p:nvSpPr>
          <p:cNvPr id="4" name="직사각형 3">
            <a:extLst>
              <a:ext uri="{FF2B5EF4-FFF2-40B4-BE49-F238E27FC236}">
                <a16:creationId xmlns:a16="http://schemas.microsoft.com/office/drawing/2014/main" id="{4D7206FB-522A-920B-1260-10617DE0BBAC}"/>
              </a:ext>
            </a:extLst>
          </p:cNvPr>
          <p:cNvSpPr/>
          <p:nvPr/>
        </p:nvSpPr>
        <p:spPr>
          <a:xfrm>
            <a:off x="1233305" y="6339324"/>
            <a:ext cx="1291416" cy="393652"/>
          </a:xfrm>
          <a:prstGeom prst="rect">
            <a:avLst/>
          </a:prstGeom>
          <a:solidFill>
            <a:srgbClr val="098E7E"/>
          </a:solidFill>
          <a:ln>
            <a:solidFill>
              <a:srgbClr val="098E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순수전기차</a:t>
            </a:r>
            <a:endParaRPr lang="en-US" altLang="ko-KR"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a:p>
            <a:pPr algn="ctr"/>
            <a:r>
              <a:rPr lang="en-US" altLang="ko-KR"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(Battery EV)</a:t>
            </a:r>
            <a:endParaRPr lang="ko-KR" altLang="en-US"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p:txBody>
      </p:sp>
      <p:sp>
        <p:nvSpPr>
          <p:cNvPr id="6" name="직사각형 5">
            <a:extLst>
              <a:ext uri="{FF2B5EF4-FFF2-40B4-BE49-F238E27FC236}">
                <a16:creationId xmlns:a16="http://schemas.microsoft.com/office/drawing/2014/main" id="{52C0FA67-A76E-3E6A-C85F-A7198252BBC5}"/>
              </a:ext>
            </a:extLst>
          </p:cNvPr>
          <p:cNvSpPr/>
          <p:nvPr/>
        </p:nvSpPr>
        <p:spPr>
          <a:xfrm>
            <a:off x="2559054" y="6339324"/>
            <a:ext cx="1291416" cy="3936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ko-KR" altLang="en-US"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플러그인 하이브리드</a:t>
            </a:r>
            <a:endParaRPr lang="en-US" altLang="ko-KR"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a:p>
            <a:pPr algn="ctr"/>
            <a:r>
              <a:rPr lang="en-US" altLang="ko-KR"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(Plug-in Hybrid)</a:t>
            </a:r>
            <a:endParaRPr lang="ko-KR" altLang="en-US"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p:txBody>
      </p:sp>
      <p:sp>
        <p:nvSpPr>
          <p:cNvPr id="7" name="직사각형 6">
            <a:extLst>
              <a:ext uri="{FF2B5EF4-FFF2-40B4-BE49-F238E27FC236}">
                <a16:creationId xmlns:a16="http://schemas.microsoft.com/office/drawing/2014/main" id="{69DEB025-590F-5C97-FF88-DB079302F7E8}"/>
              </a:ext>
            </a:extLst>
          </p:cNvPr>
          <p:cNvSpPr/>
          <p:nvPr/>
        </p:nvSpPr>
        <p:spPr>
          <a:xfrm>
            <a:off x="3884803" y="6339324"/>
            <a:ext cx="1291416" cy="39365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하이브리드</a:t>
            </a:r>
            <a:endParaRPr lang="en-US" altLang="ko-KR"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a:p>
            <a:pPr algn="ctr"/>
            <a:r>
              <a:rPr lang="en-US" altLang="ko-KR"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(Hybrid)</a:t>
            </a:r>
            <a:endParaRPr lang="ko-KR" altLang="en-US"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p:txBody>
      </p:sp>
      <p:sp>
        <p:nvSpPr>
          <p:cNvPr id="8" name="직사각형 7">
            <a:extLst>
              <a:ext uri="{FF2B5EF4-FFF2-40B4-BE49-F238E27FC236}">
                <a16:creationId xmlns:a16="http://schemas.microsoft.com/office/drawing/2014/main" id="{C93FD81C-54A4-D7FE-517F-C69592A385BA}"/>
              </a:ext>
            </a:extLst>
          </p:cNvPr>
          <p:cNvSpPr/>
          <p:nvPr/>
        </p:nvSpPr>
        <p:spPr>
          <a:xfrm>
            <a:off x="5210551" y="6339324"/>
            <a:ext cx="1291416" cy="39365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수소연료전기차</a:t>
            </a:r>
            <a:endParaRPr lang="en-US" altLang="ko-KR"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a:p>
            <a:pPr algn="ctr"/>
            <a:r>
              <a:rPr lang="en-US" altLang="ko-KR"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(Fuel Cell EV)</a:t>
            </a:r>
            <a:endParaRPr lang="ko-KR" altLang="en-US" sz="10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p:txBody>
      </p:sp>
      <p:sp>
        <p:nvSpPr>
          <p:cNvPr id="9" name="직사각형 8">
            <a:extLst>
              <a:ext uri="{FF2B5EF4-FFF2-40B4-BE49-F238E27FC236}">
                <a16:creationId xmlns:a16="http://schemas.microsoft.com/office/drawing/2014/main" id="{09C2D729-0265-2D41-4F32-B8280A8F3613}"/>
              </a:ext>
            </a:extLst>
          </p:cNvPr>
          <p:cNvSpPr/>
          <p:nvPr/>
        </p:nvSpPr>
        <p:spPr>
          <a:xfrm>
            <a:off x="1233305" y="6775986"/>
            <a:ext cx="1291416" cy="71565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0" name="직사각형 9">
            <a:extLst>
              <a:ext uri="{FF2B5EF4-FFF2-40B4-BE49-F238E27FC236}">
                <a16:creationId xmlns:a16="http://schemas.microsoft.com/office/drawing/2014/main" id="{E08A74D6-F456-E058-6231-C7AABA6D41AB}"/>
              </a:ext>
            </a:extLst>
          </p:cNvPr>
          <p:cNvSpPr/>
          <p:nvPr/>
        </p:nvSpPr>
        <p:spPr>
          <a:xfrm>
            <a:off x="2559054" y="6789634"/>
            <a:ext cx="1291416" cy="71565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1" name="직사각형 10">
            <a:extLst>
              <a:ext uri="{FF2B5EF4-FFF2-40B4-BE49-F238E27FC236}">
                <a16:creationId xmlns:a16="http://schemas.microsoft.com/office/drawing/2014/main" id="{C0011F2D-4E89-88FC-6313-853B672CA10E}"/>
              </a:ext>
            </a:extLst>
          </p:cNvPr>
          <p:cNvSpPr/>
          <p:nvPr/>
        </p:nvSpPr>
        <p:spPr>
          <a:xfrm>
            <a:off x="3884803" y="6775986"/>
            <a:ext cx="1291416" cy="71565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3" name="직사각형 12">
            <a:extLst>
              <a:ext uri="{FF2B5EF4-FFF2-40B4-BE49-F238E27FC236}">
                <a16:creationId xmlns:a16="http://schemas.microsoft.com/office/drawing/2014/main" id="{FC892576-497B-E04E-7429-DEE030CD34B8}"/>
              </a:ext>
            </a:extLst>
          </p:cNvPr>
          <p:cNvSpPr/>
          <p:nvPr/>
        </p:nvSpPr>
        <p:spPr>
          <a:xfrm>
            <a:off x="5210551" y="6775986"/>
            <a:ext cx="1291416" cy="71565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5" name="직사각형 14">
            <a:extLst>
              <a:ext uri="{FF2B5EF4-FFF2-40B4-BE49-F238E27FC236}">
                <a16:creationId xmlns:a16="http://schemas.microsoft.com/office/drawing/2014/main" id="{063182F2-8623-9314-5380-2314A21703E9}"/>
              </a:ext>
            </a:extLst>
          </p:cNvPr>
          <p:cNvSpPr/>
          <p:nvPr/>
        </p:nvSpPr>
        <p:spPr>
          <a:xfrm>
            <a:off x="1233305" y="7528913"/>
            <a:ext cx="1291416" cy="70939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6" name="직사각형 15">
            <a:extLst>
              <a:ext uri="{FF2B5EF4-FFF2-40B4-BE49-F238E27FC236}">
                <a16:creationId xmlns:a16="http://schemas.microsoft.com/office/drawing/2014/main" id="{5A8478A3-BF57-DCDB-95A8-F9B39905CF29}"/>
              </a:ext>
            </a:extLst>
          </p:cNvPr>
          <p:cNvSpPr/>
          <p:nvPr/>
        </p:nvSpPr>
        <p:spPr>
          <a:xfrm>
            <a:off x="2559054" y="7528913"/>
            <a:ext cx="1291416" cy="70939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8" name="직사각형 17">
            <a:extLst>
              <a:ext uri="{FF2B5EF4-FFF2-40B4-BE49-F238E27FC236}">
                <a16:creationId xmlns:a16="http://schemas.microsoft.com/office/drawing/2014/main" id="{8903E7E6-50DA-F0E9-502A-E85F59247D34}"/>
              </a:ext>
            </a:extLst>
          </p:cNvPr>
          <p:cNvSpPr/>
          <p:nvPr/>
        </p:nvSpPr>
        <p:spPr>
          <a:xfrm>
            <a:off x="3884803" y="7528913"/>
            <a:ext cx="1291416" cy="70939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19" name="직사각형 18">
            <a:extLst>
              <a:ext uri="{FF2B5EF4-FFF2-40B4-BE49-F238E27FC236}">
                <a16:creationId xmlns:a16="http://schemas.microsoft.com/office/drawing/2014/main" id="{E880AAD5-BE17-F934-FDCF-5E68773CE325}"/>
              </a:ext>
            </a:extLst>
          </p:cNvPr>
          <p:cNvSpPr/>
          <p:nvPr/>
        </p:nvSpPr>
        <p:spPr>
          <a:xfrm>
            <a:off x="5210551" y="7528913"/>
            <a:ext cx="1291416" cy="70939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21" name="직사각형 20">
            <a:extLst>
              <a:ext uri="{FF2B5EF4-FFF2-40B4-BE49-F238E27FC236}">
                <a16:creationId xmlns:a16="http://schemas.microsoft.com/office/drawing/2014/main" id="{C7BB2780-67F0-927C-C3FD-430BB7E7BFA0}"/>
              </a:ext>
            </a:extLst>
          </p:cNvPr>
          <p:cNvSpPr/>
          <p:nvPr/>
        </p:nvSpPr>
        <p:spPr>
          <a:xfrm>
            <a:off x="1233305" y="8281840"/>
            <a:ext cx="1291416" cy="71565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9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sym typeface="Wingdings" panose="05000000000000000000" pitchFamily="2" charset="2"/>
              </a:rPr>
              <a:t>전기만 사용</a:t>
            </a:r>
            <a:endParaRPr lang="en-US" altLang="ko-KR" sz="9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sym typeface="Wingdings" panose="05000000000000000000" pitchFamily="2" charset="2"/>
            </a:endParaRPr>
          </a:p>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9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sym typeface="Wingdings" panose="05000000000000000000" pitchFamily="2" charset="2"/>
              </a:rPr>
              <a:t>외부 전기 충전 인프라 이용 대상</a:t>
            </a:r>
            <a:endParaRPr lang="ko-KR" altLang="en-US" sz="9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p:txBody>
      </p:sp>
      <p:sp>
        <p:nvSpPr>
          <p:cNvPr id="22" name="직사각형 21">
            <a:extLst>
              <a:ext uri="{FF2B5EF4-FFF2-40B4-BE49-F238E27FC236}">
                <a16:creationId xmlns:a16="http://schemas.microsoft.com/office/drawing/2014/main" id="{B985B3DD-2E0E-6D98-767F-13CC147EE3EC}"/>
              </a:ext>
            </a:extLst>
          </p:cNvPr>
          <p:cNvSpPr/>
          <p:nvPr/>
        </p:nvSpPr>
        <p:spPr>
          <a:xfrm>
            <a:off x="2559054" y="8281840"/>
            <a:ext cx="1291416" cy="71565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93663" indent="-93663">
              <a:buFont typeface="Arial" panose="020B0604020202020204" pitchFamily="34" charset="0"/>
              <a:buChar char="•"/>
              <a:defRPr/>
            </a:pPr>
            <a:r>
              <a:rPr lang="ko-KR" altLang="en-US" sz="9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전기</a:t>
            </a:r>
            <a:r>
              <a:rPr lang="en-US" altLang="ko-KR" sz="9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화석연료 사용</a:t>
            </a:r>
            <a:endParaRPr lang="en-US" altLang="ko-KR" sz="9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a:p>
            <a:pPr marL="93663" indent="-93663">
              <a:buFont typeface="Arial" panose="020B0604020202020204" pitchFamily="34" charset="0"/>
              <a:buChar char="•"/>
              <a:defRPr/>
            </a:pPr>
            <a:r>
              <a:rPr lang="ko-KR" altLang="en-US" sz="900" dirty="0">
                <a:ln>
                  <a:solidFill>
                    <a:schemeClr val="accent1">
                      <a:alpha val="0"/>
                    </a:scheme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외부 전기 충전 인프라 이용 대상</a:t>
            </a:r>
          </a:p>
        </p:txBody>
      </p:sp>
      <p:sp>
        <p:nvSpPr>
          <p:cNvPr id="26" name="직사각형 25">
            <a:extLst>
              <a:ext uri="{FF2B5EF4-FFF2-40B4-BE49-F238E27FC236}">
                <a16:creationId xmlns:a16="http://schemas.microsoft.com/office/drawing/2014/main" id="{D78C6133-5BE2-A534-3A80-60DCF0900B2C}"/>
              </a:ext>
            </a:extLst>
          </p:cNvPr>
          <p:cNvSpPr/>
          <p:nvPr/>
        </p:nvSpPr>
        <p:spPr>
          <a:xfrm>
            <a:off x="3884803" y="8281840"/>
            <a:ext cx="1291416" cy="71565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effectLst/>
                <a:uLnTx/>
                <a:uFillTx/>
                <a:latin typeface="KoPub돋움체 Medium" panose="02020603020101020101" pitchFamily="18" charset="-127"/>
                <a:ea typeface="KoPub돋움체 Medium" panose="02020603020101020101" pitchFamily="18" charset="-127"/>
                <a:cs typeface="+mn-cs"/>
              </a:rPr>
              <a:t>전기</a:t>
            </a:r>
            <a:r>
              <a:rPr kumimoji="0" lang="en-US" altLang="ko-KR" sz="900" b="0" i="0" u="none" strike="noStrike" kern="1200" cap="none" spc="0" normalizeH="0" baseline="0" noProof="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00" b="0" i="0" u="none" strike="noStrike" kern="1200" cap="none" spc="0" normalizeH="0" baseline="0" noProof="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effectLst/>
                <a:uLnTx/>
                <a:uFillTx/>
                <a:latin typeface="KoPub돋움체 Medium" panose="02020603020101020101" pitchFamily="18" charset="-127"/>
                <a:ea typeface="KoPub돋움체 Medium" panose="02020603020101020101" pitchFamily="18" charset="-127"/>
                <a:cs typeface="+mn-cs"/>
              </a:rPr>
              <a:t>화석연료 사용</a:t>
            </a:r>
            <a:endParaRPr kumimoji="0" lang="en-US" altLang="ko-KR" sz="900" b="0" i="0" u="none" strike="noStrike" kern="1200" cap="none" spc="0" normalizeH="0" baseline="0" noProof="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effectLst/>
              <a:uLnTx/>
              <a:uFillTx/>
              <a:latin typeface="KoPub돋움체 Medium" panose="02020603020101020101" pitchFamily="18" charset="-127"/>
              <a:ea typeface="KoPub돋움체 Medium" panose="02020603020101020101" pitchFamily="18" charset="-127"/>
              <a:cs typeface="+mn-cs"/>
            </a:endParaRPr>
          </a:p>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90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엔진 발전기 등으로 차내에서 전기 충전</a:t>
            </a:r>
            <a:endParaRPr lang="en-US" altLang="ko-KR" sz="90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effectLst/>
                <a:uLnTx/>
                <a:uFillTx/>
                <a:latin typeface="KoPub돋움체 Medium" panose="02020603020101020101" pitchFamily="18" charset="-127"/>
                <a:ea typeface="KoPub돋움체 Medium" panose="02020603020101020101" pitchFamily="18" charset="-127"/>
                <a:cs typeface="+mn-cs"/>
              </a:rPr>
              <a:t>외부 인프라 </a:t>
            </a:r>
            <a:r>
              <a:rPr kumimoji="0" lang="ko-KR" altLang="en-US" sz="900" b="0" i="0" u="none" strike="noStrike" kern="1200" cap="none" spc="0" normalizeH="0" baseline="0" noProof="0" dirty="0" err="1">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effectLst/>
                <a:uLnTx/>
                <a:uFillTx/>
                <a:latin typeface="KoPub돋움체 Medium" panose="02020603020101020101" pitchFamily="18" charset="-127"/>
                <a:ea typeface="KoPub돋움체 Medium" panose="02020603020101020101" pitchFamily="18" charset="-127"/>
                <a:cs typeface="+mn-cs"/>
              </a:rPr>
              <a:t>미이용</a:t>
            </a:r>
            <a:endParaRPr kumimoji="0" lang="ko-KR" altLang="en-US" sz="900" b="0" i="0" u="none" strike="noStrike" kern="1200" cap="none" spc="0" normalizeH="0" baseline="0" noProof="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effectLst/>
              <a:uLnTx/>
              <a:uFillTx/>
              <a:latin typeface="KoPub돋움체 Medium" panose="02020603020101020101" pitchFamily="18" charset="-127"/>
              <a:ea typeface="KoPub돋움체 Medium" panose="02020603020101020101" pitchFamily="18" charset="-127"/>
              <a:cs typeface="+mn-cs"/>
            </a:endParaRPr>
          </a:p>
        </p:txBody>
      </p:sp>
      <p:sp>
        <p:nvSpPr>
          <p:cNvPr id="32" name="직사각형 31">
            <a:extLst>
              <a:ext uri="{FF2B5EF4-FFF2-40B4-BE49-F238E27FC236}">
                <a16:creationId xmlns:a16="http://schemas.microsoft.com/office/drawing/2014/main" id="{58A2C8E5-2C8D-1CA5-BAD1-87CD3672FF30}"/>
              </a:ext>
            </a:extLst>
          </p:cNvPr>
          <p:cNvSpPr/>
          <p:nvPr/>
        </p:nvSpPr>
        <p:spPr>
          <a:xfrm>
            <a:off x="5210551" y="8281840"/>
            <a:ext cx="1291416" cy="71565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93663" indent="-93663">
              <a:buFont typeface="Arial" panose="020B0604020202020204" pitchFamily="34" charset="0"/>
              <a:buChar char="•"/>
            </a:pPr>
            <a:r>
              <a:rPr lang="ko-KR" altLang="en-US" sz="90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전기 사용</a:t>
            </a:r>
            <a:r>
              <a:rPr lang="en-US" altLang="ko-KR" sz="90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a:t>
            </a:r>
            <a:r>
              <a:rPr lang="ko-KR" altLang="en-US" sz="90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수소와 산소 화학반응 기반</a:t>
            </a:r>
            <a:r>
              <a:rPr lang="en-US" altLang="ko-KR" sz="90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 </a:t>
            </a:r>
          </a:p>
          <a:p>
            <a:pPr marL="93663" indent="-93663">
              <a:buFont typeface="Arial" panose="020B0604020202020204" pitchFamily="34" charset="0"/>
              <a:buChar char="•"/>
            </a:pPr>
            <a:r>
              <a:rPr lang="ko-KR" altLang="en-US" sz="90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차량 내 전기 생산</a:t>
            </a:r>
            <a:endParaRPr lang="en-US" altLang="ko-KR" sz="90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endParaRPr>
          </a:p>
          <a:p>
            <a:pPr marL="93663" indent="-93663">
              <a:buFont typeface="Arial" panose="020B0604020202020204" pitchFamily="34" charset="0"/>
              <a:buChar char="•"/>
            </a:pPr>
            <a:r>
              <a:rPr lang="ko-KR" altLang="en-US" sz="900" dirty="0">
                <a:ln>
                  <a:solidFill>
                    <a:srgbClr val="1E49E2">
                      <a:alpha val="0"/>
                    </a:srgbClr>
                  </a:solidFill>
                </a:ln>
                <a:gradFill>
                  <a:gsLst>
                    <a:gs pos="0">
                      <a:schemeClr val="tx1">
                        <a:lumMod val="85000"/>
                        <a:lumOff val="15000"/>
                      </a:schemeClr>
                    </a:gs>
                    <a:gs pos="100000">
                      <a:schemeClr val="tx1">
                        <a:lumMod val="85000"/>
                        <a:lumOff val="15000"/>
                      </a:schemeClr>
                    </a:gs>
                  </a:gsLst>
                  <a:lin ang="2700000" scaled="1"/>
                </a:gradFill>
                <a:latin typeface="KoPub돋움체 Medium" panose="02020603020101020101" pitchFamily="18" charset="-127"/>
                <a:ea typeface="KoPub돋움체 Medium" panose="02020603020101020101" pitchFamily="18" charset="-127"/>
              </a:rPr>
              <a:t>수소 인프라 이용 </a:t>
            </a:r>
          </a:p>
        </p:txBody>
      </p:sp>
      <p:sp>
        <p:nvSpPr>
          <p:cNvPr id="33" name="직사각형 32">
            <a:extLst>
              <a:ext uri="{FF2B5EF4-FFF2-40B4-BE49-F238E27FC236}">
                <a16:creationId xmlns:a16="http://schemas.microsoft.com/office/drawing/2014/main" id="{59CFD5AC-C46E-5455-84C6-254EE50C9BF6}"/>
              </a:ext>
            </a:extLst>
          </p:cNvPr>
          <p:cNvSpPr/>
          <p:nvPr/>
        </p:nvSpPr>
        <p:spPr>
          <a:xfrm>
            <a:off x="333374" y="6775986"/>
            <a:ext cx="859733" cy="71565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이용 대상 인프라</a:t>
            </a:r>
          </a:p>
        </p:txBody>
      </p:sp>
      <p:sp>
        <p:nvSpPr>
          <p:cNvPr id="34" name="직사각형 33">
            <a:extLst>
              <a:ext uri="{FF2B5EF4-FFF2-40B4-BE49-F238E27FC236}">
                <a16:creationId xmlns:a16="http://schemas.microsoft.com/office/drawing/2014/main" id="{92AB5454-B3EA-C053-31C8-70687B9A87B2}"/>
              </a:ext>
            </a:extLst>
          </p:cNvPr>
          <p:cNvSpPr/>
          <p:nvPr/>
        </p:nvSpPr>
        <p:spPr>
          <a:xfrm>
            <a:off x="333374" y="7528913"/>
            <a:ext cx="859733" cy="709396"/>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활용 연료</a:t>
            </a:r>
          </a:p>
        </p:txBody>
      </p:sp>
      <p:sp>
        <p:nvSpPr>
          <p:cNvPr id="40" name="직사각형 39">
            <a:extLst>
              <a:ext uri="{FF2B5EF4-FFF2-40B4-BE49-F238E27FC236}">
                <a16:creationId xmlns:a16="http://schemas.microsoft.com/office/drawing/2014/main" id="{2B5FDC41-44CD-8078-33D9-27A35734784C}"/>
              </a:ext>
            </a:extLst>
          </p:cNvPr>
          <p:cNvSpPr/>
          <p:nvPr/>
        </p:nvSpPr>
        <p:spPr>
          <a:xfrm>
            <a:off x="333374" y="8281840"/>
            <a:ext cx="859733" cy="71565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연료 소진</a:t>
            </a:r>
            <a:r>
              <a:rPr lang="en-US" altLang="ko-KR" sz="10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충전 시 특징</a:t>
            </a:r>
          </a:p>
        </p:txBody>
      </p:sp>
      <p:pic>
        <p:nvPicPr>
          <p:cNvPr id="41" name="그림 40" descr="클립아트, 만화 영화, 디자인, 자동차이(가) 표시된 사진&#10;&#10;자동 생성된 설명">
            <a:extLst>
              <a:ext uri="{FF2B5EF4-FFF2-40B4-BE49-F238E27FC236}">
                <a16:creationId xmlns:a16="http://schemas.microsoft.com/office/drawing/2014/main" id="{F508B966-FFA8-D922-D405-9078BC3D573E}"/>
              </a:ext>
            </a:extLst>
          </p:cNvPr>
          <p:cNvPicPr>
            <a:picLocks noChangeAspect="1"/>
          </p:cNvPicPr>
          <p:nvPr/>
        </p:nvPicPr>
        <p:blipFill>
          <a:blip r:embed="rId3"/>
          <a:stretch>
            <a:fillRect/>
          </a:stretch>
        </p:blipFill>
        <p:spPr>
          <a:xfrm>
            <a:off x="4310856" y="5958509"/>
            <a:ext cx="457534" cy="352047"/>
          </a:xfrm>
          <a:prstGeom prst="rect">
            <a:avLst/>
          </a:prstGeom>
        </p:spPr>
      </p:pic>
      <p:pic>
        <p:nvPicPr>
          <p:cNvPr id="42" name="그림 41" descr="클립아트, 디자인, 자동차, 만화 영화이(가) 표시된 사진&#10;&#10;자동 생성된 설명">
            <a:extLst>
              <a:ext uri="{FF2B5EF4-FFF2-40B4-BE49-F238E27FC236}">
                <a16:creationId xmlns:a16="http://schemas.microsoft.com/office/drawing/2014/main" id="{0ABB7C3B-0D31-D665-46A8-DA616899B688}"/>
              </a:ext>
            </a:extLst>
          </p:cNvPr>
          <p:cNvPicPr>
            <a:picLocks noChangeAspect="1"/>
          </p:cNvPicPr>
          <p:nvPr/>
        </p:nvPicPr>
        <p:blipFill>
          <a:blip r:embed="rId4"/>
          <a:stretch>
            <a:fillRect/>
          </a:stretch>
        </p:blipFill>
        <p:spPr>
          <a:xfrm>
            <a:off x="5623631" y="5964323"/>
            <a:ext cx="457534" cy="352047"/>
          </a:xfrm>
          <a:prstGeom prst="rect">
            <a:avLst/>
          </a:prstGeom>
        </p:spPr>
      </p:pic>
      <p:pic>
        <p:nvPicPr>
          <p:cNvPr id="43" name="그림 42" descr="클립아트, 만화 영화, 자동차, 디자인이(가) 표시된 사진&#10;&#10;자동 생성된 설명">
            <a:extLst>
              <a:ext uri="{FF2B5EF4-FFF2-40B4-BE49-F238E27FC236}">
                <a16:creationId xmlns:a16="http://schemas.microsoft.com/office/drawing/2014/main" id="{F4D97394-71B7-FE97-64C3-7E630F41B966}"/>
              </a:ext>
            </a:extLst>
          </p:cNvPr>
          <p:cNvPicPr>
            <a:picLocks noChangeAspect="1"/>
          </p:cNvPicPr>
          <p:nvPr/>
        </p:nvPicPr>
        <p:blipFill>
          <a:blip r:embed="rId5"/>
          <a:stretch>
            <a:fillRect/>
          </a:stretch>
        </p:blipFill>
        <p:spPr>
          <a:xfrm>
            <a:off x="2979495" y="5964323"/>
            <a:ext cx="457534" cy="352047"/>
          </a:xfrm>
          <a:prstGeom prst="rect">
            <a:avLst/>
          </a:prstGeom>
        </p:spPr>
      </p:pic>
      <p:pic>
        <p:nvPicPr>
          <p:cNvPr id="44" name="그림 43" descr="클립아트, 디자인, 만화 영화, 자동차이(가) 표시된 사진&#10;&#10;자동 생성된 설명">
            <a:extLst>
              <a:ext uri="{FF2B5EF4-FFF2-40B4-BE49-F238E27FC236}">
                <a16:creationId xmlns:a16="http://schemas.microsoft.com/office/drawing/2014/main" id="{337E39E8-D626-516F-7570-57DEA2B4AF98}"/>
              </a:ext>
            </a:extLst>
          </p:cNvPr>
          <p:cNvPicPr>
            <a:picLocks noChangeAspect="1"/>
          </p:cNvPicPr>
          <p:nvPr/>
        </p:nvPicPr>
        <p:blipFill>
          <a:blip r:embed="rId6"/>
          <a:stretch>
            <a:fillRect/>
          </a:stretch>
        </p:blipFill>
        <p:spPr>
          <a:xfrm>
            <a:off x="1665552" y="5965772"/>
            <a:ext cx="457534" cy="352047"/>
          </a:xfrm>
          <a:prstGeom prst="rect">
            <a:avLst/>
          </a:prstGeom>
        </p:spPr>
      </p:pic>
      <p:pic>
        <p:nvPicPr>
          <p:cNvPr id="45" name="그림 44" descr="스크린샷, 로고, 상징, 그래픽이(가) 표시된 사진&#10;&#10;자동 생성된 설명">
            <a:extLst>
              <a:ext uri="{FF2B5EF4-FFF2-40B4-BE49-F238E27FC236}">
                <a16:creationId xmlns:a16="http://schemas.microsoft.com/office/drawing/2014/main" id="{3CAAA009-207A-E1EE-7B7D-0A6A45CA54E5}"/>
              </a:ext>
            </a:extLst>
          </p:cNvPr>
          <p:cNvPicPr>
            <a:picLocks noChangeAspect="1"/>
          </p:cNvPicPr>
          <p:nvPr/>
        </p:nvPicPr>
        <p:blipFill>
          <a:blip r:embed="rId7"/>
          <a:stretch>
            <a:fillRect/>
          </a:stretch>
        </p:blipFill>
        <p:spPr>
          <a:xfrm>
            <a:off x="4618720" y="7664730"/>
            <a:ext cx="279308" cy="437762"/>
          </a:xfrm>
          <a:prstGeom prst="rect">
            <a:avLst/>
          </a:prstGeom>
        </p:spPr>
      </p:pic>
      <p:pic>
        <p:nvPicPr>
          <p:cNvPr id="46" name="그림 45" descr="그래픽, 상징, 스크린샷, 로고이(가) 표시된 사진&#10;&#10;자동 생성된 설명">
            <a:extLst>
              <a:ext uri="{FF2B5EF4-FFF2-40B4-BE49-F238E27FC236}">
                <a16:creationId xmlns:a16="http://schemas.microsoft.com/office/drawing/2014/main" id="{1A3EFD3C-2802-9C9D-91E9-9C782E1639DB}"/>
              </a:ext>
            </a:extLst>
          </p:cNvPr>
          <p:cNvPicPr>
            <a:picLocks noChangeAspect="1"/>
          </p:cNvPicPr>
          <p:nvPr/>
        </p:nvPicPr>
        <p:blipFill>
          <a:blip r:embed="rId8"/>
          <a:stretch>
            <a:fillRect/>
          </a:stretch>
        </p:blipFill>
        <p:spPr>
          <a:xfrm>
            <a:off x="5919474" y="7656375"/>
            <a:ext cx="279308" cy="437762"/>
          </a:xfrm>
          <a:prstGeom prst="rect">
            <a:avLst/>
          </a:prstGeom>
        </p:spPr>
      </p:pic>
      <p:pic>
        <p:nvPicPr>
          <p:cNvPr id="47" name="그림 46" descr="로고, 상징, 스크린샷, 그래픽이(가) 표시된 사진&#10;&#10;자동 생성된 설명">
            <a:extLst>
              <a:ext uri="{FF2B5EF4-FFF2-40B4-BE49-F238E27FC236}">
                <a16:creationId xmlns:a16="http://schemas.microsoft.com/office/drawing/2014/main" id="{309F037B-4E37-4BE2-CEBF-016F95AA9A25}"/>
              </a:ext>
            </a:extLst>
          </p:cNvPr>
          <p:cNvPicPr>
            <a:picLocks noChangeAspect="1"/>
          </p:cNvPicPr>
          <p:nvPr/>
        </p:nvPicPr>
        <p:blipFill>
          <a:blip r:embed="rId9"/>
          <a:stretch>
            <a:fillRect/>
          </a:stretch>
        </p:blipFill>
        <p:spPr>
          <a:xfrm>
            <a:off x="2817615" y="6933975"/>
            <a:ext cx="279308" cy="437762"/>
          </a:xfrm>
          <a:prstGeom prst="rect">
            <a:avLst/>
          </a:prstGeom>
        </p:spPr>
      </p:pic>
      <p:pic>
        <p:nvPicPr>
          <p:cNvPr id="48" name="그림 47" descr="그래픽, 클립아트, 디자인, 창의성이(가) 표시된 사진&#10;&#10;자동 생성된 설명">
            <a:extLst>
              <a:ext uri="{FF2B5EF4-FFF2-40B4-BE49-F238E27FC236}">
                <a16:creationId xmlns:a16="http://schemas.microsoft.com/office/drawing/2014/main" id="{3F8B1331-2FC2-4ED3-A67E-381D8FFB78F6}"/>
              </a:ext>
            </a:extLst>
          </p:cNvPr>
          <p:cNvPicPr>
            <a:picLocks noChangeAspect="1"/>
          </p:cNvPicPr>
          <p:nvPr/>
        </p:nvPicPr>
        <p:blipFill>
          <a:blip r:embed="rId10"/>
          <a:stretch>
            <a:fillRect/>
          </a:stretch>
        </p:blipFill>
        <p:spPr>
          <a:xfrm>
            <a:off x="3257055" y="7664731"/>
            <a:ext cx="343890" cy="437760"/>
          </a:xfrm>
          <a:prstGeom prst="rect">
            <a:avLst/>
          </a:prstGeom>
        </p:spPr>
      </p:pic>
      <p:pic>
        <p:nvPicPr>
          <p:cNvPr id="49" name="그림 48" descr="그래픽, 상징, 스크린샷, 폰트이(가) 표시된 사진&#10;&#10;자동 생성된 설명">
            <a:extLst>
              <a:ext uri="{FF2B5EF4-FFF2-40B4-BE49-F238E27FC236}">
                <a16:creationId xmlns:a16="http://schemas.microsoft.com/office/drawing/2014/main" id="{8C49FF5C-58D3-A317-7873-FD2563E79D10}"/>
              </a:ext>
            </a:extLst>
          </p:cNvPr>
          <p:cNvPicPr>
            <a:picLocks noChangeAspect="1"/>
          </p:cNvPicPr>
          <p:nvPr/>
        </p:nvPicPr>
        <p:blipFill>
          <a:blip r:embed="rId11"/>
          <a:stretch>
            <a:fillRect/>
          </a:stretch>
        </p:blipFill>
        <p:spPr>
          <a:xfrm>
            <a:off x="1739359" y="7662389"/>
            <a:ext cx="279308" cy="437762"/>
          </a:xfrm>
          <a:prstGeom prst="rect">
            <a:avLst/>
          </a:prstGeom>
        </p:spPr>
      </p:pic>
      <p:pic>
        <p:nvPicPr>
          <p:cNvPr id="60" name="그림 59" descr="폰트, 상징, 원, 그래픽이(가) 표시된 사진&#10;&#10;자동 생성된 설명">
            <a:extLst>
              <a:ext uri="{FF2B5EF4-FFF2-40B4-BE49-F238E27FC236}">
                <a16:creationId xmlns:a16="http://schemas.microsoft.com/office/drawing/2014/main" id="{A2FFD95B-8FFD-CDD5-F3D9-B5566A7616D1}"/>
              </a:ext>
            </a:extLst>
          </p:cNvPr>
          <p:cNvPicPr>
            <a:picLocks noChangeAspect="1"/>
          </p:cNvPicPr>
          <p:nvPr/>
        </p:nvPicPr>
        <p:blipFill>
          <a:blip r:embed="rId12"/>
          <a:stretch>
            <a:fillRect/>
          </a:stretch>
        </p:blipFill>
        <p:spPr>
          <a:xfrm>
            <a:off x="5474558" y="7742537"/>
            <a:ext cx="315564" cy="315564"/>
          </a:xfrm>
          <a:prstGeom prst="rect">
            <a:avLst/>
          </a:prstGeom>
        </p:spPr>
      </p:pic>
      <p:pic>
        <p:nvPicPr>
          <p:cNvPr id="62" name="그림 61" descr="그래픽, 상징, 스크린샷, 폰트이(가) 표시된 사진&#10;&#10;자동 생성된 설명">
            <a:extLst>
              <a:ext uri="{FF2B5EF4-FFF2-40B4-BE49-F238E27FC236}">
                <a16:creationId xmlns:a16="http://schemas.microsoft.com/office/drawing/2014/main" id="{1D104619-BA16-DECE-F437-0EA5E836558E}"/>
              </a:ext>
            </a:extLst>
          </p:cNvPr>
          <p:cNvPicPr>
            <a:picLocks noChangeAspect="1"/>
          </p:cNvPicPr>
          <p:nvPr/>
        </p:nvPicPr>
        <p:blipFill>
          <a:blip r:embed="rId11"/>
          <a:stretch>
            <a:fillRect/>
          </a:stretch>
        </p:blipFill>
        <p:spPr>
          <a:xfrm>
            <a:off x="2810514" y="7662389"/>
            <a:ext cx="279308" cy="437762"/>
          </a:xfrm>
          <a:prstGeom prst="rect">
            <a:avLst/>
          </a:prstGeom>
        </p:spPr>
      </p:pic>
      <p:pic>
        <p:nvPicPr>
          <p:cNvPr id="63" name="그림 62" descr="그래픽, 클립아트, 디자인, 창의성이(가) 표시된 사진&#10;&#10;자동 생성된 설명">
            <a:extLst>
              <a:ext uri="{FF2B5EF4-FFF2-40B4-BE49-F238E27FC236}">
                <a16:creationId xmlns:a16="http://schemas.microsoft.com/office/drawing/2014/main" id="{6B533FC1-DEE7-AD8D-4037-1C8550F6ED8A}"/>
              </a:ext>
            </a:extLst>
          </p:cNvPr>
          <p:cNvPicPr>
            <a:picLocks noChangeAspect="1"/>
          </p:cNvPicPr>
          <p:nvPr/>
        </p:nvPicPr>
        <p:blipFill>
          <a:blip r:embed="rId10"/>
          <a:stretch>
            <a:fillRect/>
          </a:stretch>
        </p:blipFill>
        <p:spPr>
          <a:xfrm>
            <a:off x="4125110" y="7656377"/>
            <a:ext cx="343890" cy="437760"/>
          </a:xfrm>
          <a:prstGeom prst="rect">
            <a:avLst/>
          </a:prstGeom>
        </p:spPr>
      </p:pic>
      <p:pic>
        <p:nvPicPr>
          <p:cNvPr id="77" name="그림 76" descr="그래픽, 폰트, 디자인, 스크린샷이(가) 표시된 사진&#10;&#10;자동 생성된 설명">
            <a:extLst>
              <a:ext uri="{FF2B5EF4-FFF2-40B4-BE49-F238E27FC236}">
                <a16:creationId xmlns:a16="http://schemas.microsoft.com/office/drawing/2014/main" id="{23CE2D8F-BD89-3F14-8226-0AD5BFE973BE}"/>
              </a:ext>
            </a:extLst>
          </p:cNvPr>
          <p:cNvPicPr>
            <a:picLocks noChangeAspect="1"/>
          </p:cNvPicPr>
          <p:nvPr/>
        </p:nvPicPr>
        <p:blipFill>
          <a:blip r:embed="rId13"/>
          <a:stretch>
            <a:fillRect/>
          </a:stretch>
        </p:blipFill>
        <p:spPr>
          <a:xfrm>
            <a:off x="5743999" y="6920854"/>
            <a:ext cx="350950" cy="429468"/>
          </a:xfrm>
          <a:prstGeom prst="rect">
            <a:avLst/>
          </a:prstGeom>
        </p:spPr>
      </p:pic>
      <p:pic>
        <p:nvPicPr>
          <p:cNvPr id="78" name="그림 77" descr="그래픽, 상징, 로고, 그래픽 디자인이(가) 표시된 사진&#10;&#10;자동 생성된 설명">
            <a:extLst>
              <a:ext uri="{FF2B5EF4-FFF2-40B4-BE49-F238E27FC236}">
                <a16:creationId xmlns:a16="http://schemas.microsoft.com/office/drawing/2014/main" id="{6D14D11E-AC3E-AE1C-5DD7-A598F6C6F952}"/>
              </a:ext>
            </a:extLst>
          </p:cNvPr>
          <p:cNvPicPr>
            <a:picLocks noChangeAspect="1"/>
          </p:cNvPicPr>
          <p:nvPr/>
        </p:nvPicPr>
        <p:blipFill>
          <a:blip r:embed="rId14"/>
          <a:stretch>
            <a:fillRect/>
          </a:stretch>
        </p:blipFill>
        <p:spPr>
          <a:xfrm>
            <a:off x="3254355" y="6918972"/>
            <a:ext cx="421012" cy="434282"/>
          </a:xfrm>
          <a:prstGeom prst="rect">
            <a:avLst/>
          </a:prstGeom>
        </p:spPr>
      </p:pic>
      <p:pic>
        <p:nvPicPr>
          <p:cNvPr id="84" name="그림 83" descr="그래픽, 로고, 상징, 스크린샷이(가) 표시된 사진&#10;&#10;자동 생성된 설명">
            <a:extLst>
              <a:ext uri="{FF2B5EF4-FFF2-40B4-BE49-F238E27FC236}">
                <a16:creationId xmlns:a16="http://schemas.microsoft.com/office/drawing/2014/main" id="{5320D629-904B-F0B9-24DD-2BBB7EC5C873}"/>
              </a:ext>
            </a:extLst>
          </p:cNvPr>
          <p:cNvPicPr>
            <a:picLocks noChangeAspect="1"/>
          </p:cNvPicPr>
          <p:nvPr/>
        </p:nvPicPr>
        <p:blipFill>
          <a:blip r:embed="rId15"/>
          <a:stretch>
            <a:fillRect/>
          </a:stretch>
        </p:blipFill>
        <p:spPr>
          <a:xfrm>
            <a:off x="4413843" y="6919111"/>
            <a:ext cx="421012" cy="435490"/>
          </a:xfrm>
          <a:prstGeom prst="rect">
            <a:avLst/>
          </a:prstGeom>
        </p:spPr>
      </p:pic>
      <p:pic>
        <p:nvPicPr>
          <p:cNvPr id="90" name="그림 89" descr="상징, 그래픽, 폰트, 로고이(가) 표시된 사진&#10;&#10;자동 생성된 설명">
            <a:extLst>
              <a:ext uri="{FF2B5EF4-FFF2-40B4-BE49-F238E27FC236}">
                <a16:creationId xmlns:a16="http://schemas.microsoft.com/office/drawing/2014/main" id="{9C7CBF95-9E02-9AC2-41C9-EDBB137E5882}"/>
              </a:ext>
            </a:extLst>
          </p:cNvPr>
          <p:cNvPicPr>
            <a:picLocks noChangeAspect="1"/>
          </p:cNvPicPr>
          <p:nvPr/>
        </p:nvPicPr>
        <p:blipFill>
          <a:blip r:embed="rId16"/>
          <a:stretch>
            <a:fillRect/>
          </a:stretch>
        </p:blipFill>
        <p:spPr>
          <a:xfrm>
            <a:off x="1768231" y="6920854"/>
            <a:ext cx="378314" cy="429468"/>
          </a:xfrm>
          <a:prstGeom prst="rect">
            <a:avLst/>
          </a:prstGeom>
        </p:spPr>
      </p:pic>
    </p:spTree>
    <p:extLst>
      <p:ext uri="{BB962C8B-B14F-4D97-AF65-F5344CB8AC3E}">
        <p14:creationId xmlns:p14="http://schemas.microsoft.com/office/powerpoint/2010/main" val="2829975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그렇다면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순수전기차와 플러그인 하이브리드는 자동차 시장에서 어느 정도의 위상을 가지고 있으며 앞으로 어떻게 시장이 확대될 것인가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순수전기차와 플러그인 하이브리드의 판매량 및 시장 성장률에 전기 충전 인프라 시장이 직접적으로 영향 받을 것이므로 이를 알아볼 필요가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LMC</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Automotive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따르면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순수전기차와 플러그인 하이브리드 차량의 연간 판매량은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기준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천만 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수준이다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천만 대 중에서 순수전기차는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790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 수준이며 나머지는 플러그인 하이브리드 차량이다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본 고에서는 전기차 충전 인프라를 사용할 수 있는 차량을 대상으로 전기차 판매 대수를 집계했기 때문에 순수전기차와 플러그인 하이브리드 차량을 함께 고려했다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그렇다면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천만 대라는 수치는 어떤 의미를 가지고 있을까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코로나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이전 연간 자동차 판매량이 많게는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백만 대 수준에 이르렀다는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점을 감안하면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천만 대라는 수치는 연간 자동차 판매량의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의미한다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즉</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 세계적으로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10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대의 신차가 판매될 때 그 중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대는 전기차라는 것이다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전 세계의 자동차 판매량은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8,100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대로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중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본 연구의 대상인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순수전기차와 플러그인 하이브리드 차량의 판매량 비중을 살펴보면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12.3%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수준이다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절대적인 수치 외에 성장률도 볼 필요가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2017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년부터 순수전기차와 플러그인 하이브리드가 내연기관차보다 더 많이 판매될 것으로 예상되는 시점인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2033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년까지의 연평균 성장률은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이처럼 전기 충전 차량이 전체 자동차 판매량에서 차지하는 비중을 보면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2030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이상</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2035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년에는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넘을 것으로 전망되므로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전기차 시장과 함께 충전 인프라 시장도 성장할 것은 당연하다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321087"/>
            <a:ext cx="1813778" cy="2520670"/>
            <a:chOff x="162169" y="1816262"/>
            <a:chExt cx="1813778" cy="2520670"/>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136603"/>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en-US" altLang="ko-KR" spc="-20" dirty="0">
                  <a:solidFill>
                    <a:schemeClr val="accent4"/>
                  </a:solidFill>
                </a:rPr>
                <a:t>2022</a:t>
              </a:r>
              <a:r>
                <a:rPr lang="ko-KR" altLang="en-US" spc="-20" dirty="0">
                  <a:solidFill>
                    <a:schemeClr val="accent4"/>
                  </a:solidFill>
                </a:rPr>
                <a:t>년 </a:t>
              </a:r>
              <a:r>
                <a:rPr lang="en-US" altLang="ko-KR" spc="-20" dirty="0">
                  <a:solidFill>
                    <a:schemeClr val="accent4"/>
                  </a:solidFill>
                </a:rPr>
                <a:t>BEV</a:t>
              </a:r>
              <a:r>
                <a:rPr lang="ko-KR" altLang="en-US" spc="-20" dirty="0">
                  <a:solidFill>
                    <a:schemeClr val="accent4"/>
                  </a:solidFill>
                </a:rPr>
                <a:t>와</a:t>
              </a:r>
              <a:r>
                <a:rPr lang="en-US" altLang="ko-KR" spc="-20" dirty="0">
                  <a:solidFill>
                    <a:schemeClr val="accent4"/>
                  </a:solidFill>
                </a:rPr>
                <a:t> PHEV</a:t>
              </a:r>
              <a:r>
                <a:rPr lang="ko-KR" altLang="en-US" spc="-20" dirty="0">
                  <a:solidFill>
                    <a:schemeClr val="accent4"/>
                  </a:solidFill>
                </a:rPr>
                <a:t>의 연간 판매량은 약 </a:t>
              </a:r>
              <a:r>
                <a:rPr lang="en-US" altLang="ko-KR" spc="-20" dirty="0">
                  <a:solidFill>
                    <a:schemeClr val="accent4"/>
                  </a:solidFill>
                </a:rPr>
                <a:t>1</a:t>
              </a:r>
              <a:r>
                <a:rPr lang="ko-KR" altLang="en-US" spc="-20" dirty="0">
                  <a:solidFill>
                    <a:schemeClr val="accent4"/>
                  </a:solidFill>
                </a:rPr>
                <a:t>천만 대</a:t>
              </a:r>
              <a:r>
                <a:rPr lang="en-US" altLang="ko-KR" spc="-20" dirty="0">
                  <a:solidFill>
                    <a:schemeClr val="accent4"/>
                  </a:solidFill>
                </a:rPr>
                <a:t>, 2017</a:t>
              </a:r>
              <a:r>
                <a:rPr lang="ko-KR" altLang="en-US" spc="-20" dirty="0">
                  <a:solidFill>
                    <a:schemeClr val="accent4"/>
                  </a:solidFill>
                </a:rPr>
                <a:t>년부터 </a:t>
              </a:r>
              <a:r>
                <a:rPr lang="en-US" altLang="ko-KR" spc="-20" dirty="0">
                  <a:solidFill>
                    <a:schemeClr val="accent4"/>
                  </a:solidFill>
                </a:rPr>
                <a:t>2033</a:t>
              </a:r>
              <a:r>
                <a:rPr lang="ko-KR" altLang="en-US" spc="-20" dirty="0">
                  <a:solidFill>
                    <a:schemeClr val="accent4"/>
                  </a:solidFill>
                </a:rPr>
                <a:t>년까지 연평균 </a:t>
              </a:r>
              <a:r>
                <a:rPr lang="en-US" altLang="ko-KR" spc="-20" dirty="0">
                  <a:solidFill>
                    <a:schemeClr val="accent4"/>
                  </a:solidFill>
                </a:rPr>
                <a:t>25%</a:t>
              </a:r>
              <a:r>
                <a:rPr lang="ko-KR" altLang="en-US" spc="-20" dirty="0">
                  <a:solidFill>
                    <a:schemeClr val="accent4"/>
                  </a:solidFill>
                </a:rPr>
                <a:t>씩 성장 전망</a:t>
              </a:r>
              <a:endParaRPr lang="en-US" altLang="ko-KR" spc="-20" dirty="0">
                <a:solidFill>
                  <a:schemeClr val="accent4"/>
                </a:solidFill>
              </a:endParaRPr>
            </a:p>
          </p:txBody>
        </p:sp>
      </p:gr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2"/>
            <a:ext cx="0" cy="442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직사각형 1">
            <a:extLst>
              <a:ext uri="{FF2B5EF4-FFF2-40B4-BE49-F238E27FC236}">
                <a16:creationId xmlns:a16="http://schemas.microsoft.com/office/drawing/2014/main" id="{16A7733A-5F60-20B4-F0B7-3F7F1754FA1A}"/>
              </a:ext>
            </a:extLst>
          </p:cNvPr>
          <p:cNvSpPr/>
          <p:nvPr/>
        </p:nvSpPr>
        <p:spPr>
          <a:xfrm>
            <a:off x="333376" y="8790321"/>
            <a:ext cx="6187237" cy="47838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LMC Automotive,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전기 충전 대상 차량</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순수전기차</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플러그인</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하이브리드</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전기</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충전 미대상 차량</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연간 판매량</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전기 충전 대상 차량</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전기 충전 차량 비중</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전기 충전 대상 차량</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연간 판매량</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p>
        </p:txBody>
      </p:sp>
      <p:sp>
        <p:nvSpPr>
          <p:cNvPr id="3" name="TextBox 2">
            <a:extLst>
              <a:ext uri="{FF2B5EF4-FFF2-40B4-BE49-F238E27FC236}">
                <a16:creationId xmlns:a16="http://schemas.microsoft.com/office/drawing/2014/main" id="{97059BFA-70D3-6E0D-494C-F857885B3C8C}"/>
              </a:ext>
            </a:extLst>
          </p:cNvPr>
          <p:cNvSpPr txBox="1"/>
          <p:nvPr/>
        </p:nvSpPr>
        <p:spPr>
          <a:xfrm>
            <a:off x="526959" y="6275644"/>
            <a:ext cx="254878" cy="115416"/>
          </a:xfrm>
          <a:prstGeom prst="rect">
            <a:avLst/>
          </a:prstGeom>
          <a:noFill/>
          <a:ln>
            <a:noFill/>
          </a:ln>
        </p:spPr>
        <p:txBody>
          <a:bodyPr wrap="none" lIns="0" tIns="0" rIns="0" bIns="0" rtlCol="0">
            <a:spAutoFit/>
          </a:bodyPr>
          <a:lstStyle/>
          <a:p>
            <a:pPr algn="l"/>
            <a:r>
              <a:rPr lang="en-US" altLang="ko-KR"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천 대</a:t>
            </a:r>
            <a:r>
              <a:rPr lang="en-US" altLang="ko-KR"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7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4" name="TextBox 3">
            <a:extLst>
              <a:ext uri="{FF2B5EF4-FFF2-40B4-BE49-F238E27FC236}">
                <a16:creationId xmlns:a16="http://schemas.microsoft.com/office/drawing/2014/main" id="{CB55F784-C1E4-DD4B-B8A6-D4272F665845}"/>
              </a:ext>
            </a:extLst>
          </p:cNvPr>
          <p:cNvSpPr txBox="1"/>
          <p:nvPr/>
        </p:nvSpPr>
        <p:spPr>
          <a:xfrm>
            <a:off x="333375" y="5727588"/>
            <a:ext cx="5940724"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전기 충전 대상 차량 및 미대상 </a:t>
            </a:r>
            <a:r>
              <a:rPr lang="ko-KR" altLang="en-US" dirty="0" err="1">
                <a:solidFill>
                  <a:schemeClr val="tx1">
                    <a:lumMod val="85000"/>
                    <a:lumOff val="15000"/>
                  </a:schemeClr>
                </a:solidFill>
              </a:rPr>
              <a:t>차량별</a:t>
            </a:r>
            <a:r>
              <a:rPr lang="ko-KR" altLang="en-US" dirty="0">
                <a:solidFill>
                  <a:schemeClr val="tx1">
                    <a:lumMod val="85000"/>
                    <a:lumOff val="15000"/>
                  </a:schemeClr>
                </a:solidFill>
              </a:rPr>
              <a:t> 연간 판매량과 전기 충전 차량의 비중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graphicFrame>
        <p:nvGraphicFramePr>
          <p:cNvPr id="5" name="차트 4">
            <a:extLst>
              <a:ext uri="{FF2B5EF4-FFF2-40B4-BE49-F238E27FC236}">
                <a16:creationId xmlns:a16="http://schemas.microsoft.com/office/drawing/2014/main" id="{48FFF906-10A6-DD0B-7FB5-D00BE3690B43}"/>
              </a:ext>
            </a:extLst>
          </p:cNvPr>
          <p:cNvGraphicFramePr>
            <a:graphicFrameLocks/>
          </p:cNvGraphicFramePr>
          <p:nvPr>
            <p:extLst>
              <p:ext uri="{D42A27DB-BD31-4B8C-83A1-F6EECF244321}">
                <p14:modId xmlns:p14="http://schemas.microsoft.com/office/powerpoint/2010/main" val="1196509750"/>
              </p:ext>
            </p:extLst>
          </p:nvPr>
        </p:nvGraphicFramePr>
        <p:xfrm>
          <a:off x="329608" y="6375427"/>
          <a:ext cx="6209415" cy="24819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46034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30D95202-1790-4C0C-80CA-15B48C69E6B9}"/>
              </a:ext>
            </a:extLst>
          </p:cNvPr>
          <p:cNvSpPr txBox="1"/>
          <p:nvPr/>
        </p:nvSpPr>
        <p:spPr>
          <a:xfrm>
            <a:off x="333375" y="4944768"/>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전기차 충전 인프라 시장의 범위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충전 인프라 시장</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충전기 제조 및 충전소 구축 그 이상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전기차 시장의 성장은 곧 충전 인프라 시장의 서막이 열리고 있음을 의미한다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인프라 시장의 현황과 전망을 구체적으로 알아보기 위해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먼저 전기차 충전 인프라 시장이 무엇을 의미하는지 구체적으로 확인해보자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인프라 시장은 비단 전기차 충전소를 구축하는 것</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충전을 위한 단말기를 제조하는 것만 의미하지는 않는다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인프라 시장은 크게 충전 인프라를 구축하는 것과 충전을 위한 제반 서비스를 설계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운영하는 부문으로 구성된다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 공급 및 설치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유지보수 등의 물리적 설비 시스템을 대상으로 하는 것은 충전 인프라 구축에 포함되며 이는 협의의 충전 인프라 시장이라고 정의된다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한편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광의의 충전 인프라 시장은 전력의 흐름 전체를 포괄하고 물리적 시설의 구축을 포함할 뿐만 아니라 충전소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단말장치 등</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운영</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사용자 인증</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요금 산정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로밍</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요금 정산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 정보 서비스 제공 등 최종 소비자에게 제공할 수 있는 다양한 부가 서비스를 제공하는 것까지 아우른다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같이 충전 인프라 시장의 범위를 넓히게 되면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스마트 그리드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전력 최적화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서비스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충전소를 하나의 분산 발전 장치로 활용하는 서비스 등 다양한 파생 상품이 도출될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본 보고서에서는 충전 인프라 시장을 광의의 충전 인프라로 정의하고 논의를 진행하였다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endParaRPr lang="en-US" altLang="ko-KR" sz="9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321087"/>
            <a:ext cx="1813778" cy="2435326"/>
            <a:chOff x="162169" y="1816262"/>
            <a:chExt cx="1813778" cy="2435326"/>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051259"/>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충전 인프라 시장은 충전 인프라 구축 및 충전을 위한 제반 서비스 설계</a:t>
              </a:r>
              <a:r>
                <a:rPr lang="en-US" altLang="ko-KR" spc="-20" dirty="0">
                  <a:solidFill>
                    <a:schemeClr val="accent4"/>
                  </a:solidFill>
                </a:rPr>
                <a:t>·</a:t>
              </a:r>
              <a:r>
                <a:rPr lang="ko-KR" altLang="en-US" spc="-20" dirty="0">
                  <a:solidFill>
                    <a:schemeClr val="accent4"/>
                  </a:solidFill>
                </a:rPr>
                <a:t>운영 부문 모두 포함 </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r>
              <a:rPr lang="ko-KR" altLang="en-US"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전기차 충전 인프라 시장 현황과 전망</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666668"/>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직사각형 1">
            <a:extLst>
              <a:ext uri="{FF2B5EF4-FFF2-40B4-BE49-F238E27FC236}">
                <a16:creationId xmlns:a16="http://schemas.microsoft.com/office/drawing/2014/main" id="{383DD090-5477-02B8-A221-A54DEDCAEF3F}"/>
              </a:ext>
            </a:extLst>
          </p:cNvPr>
          <p:cNvSpPr/>
          <p:nvPr/>
        </p:nvSpPr>
        <p:spPr>
          <a:xfrm>
            <a:off x="344008" y="5475766"/>
            <a:ext cx="6191249" cy="327105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5" name="직사각형 4">
            <a:extLst>
              <a:ext uri="{FF2B5EF4-FFF2-40B4-BE49-F238E27FC236}">
                <a16:creationId xmlns:a16="http://schemas.microsoft.com/office/drawing/2014/main" id="{1E288A0A-88F0-4F26-9CE2-B58471748890}"/>
              </a:ext>
            </a:extLst>
          </p:cNvPr>
          <p:cNvSpPr/>
          <p:nvPr/>
        </p:nvSpPr>
        <p:spPr>
          <a:xfrm>
            <a:off x="2273968" y="8276078"/>
            <a:ext cx="2298031" cy="372086"/>
          </a:xfrm>
          <a:prstGeom prst="rect">
            <a:avLst/>
          </a:prstGeom>
          <a:solidFill>
            <a:schemeClr val="bg1">
              <a:lumMod val="8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sp>
        <p:nvSpPr>
          <p:cNvPr id="7" name="직사각형 6">
            <a:extLst>
              <a:ext uri="{FF2B5EF4-FFF2-40B4-BE49-F238E27FC236}">
                <a16:creationId xmlns:a16="http://schemas.microsoft.com/office/drawing/2014/main" id="{B86F6ACD-C48B-C724-4E40-01C9BB411910}"/>
              </a:ext>
            </a:extLst>
          </p:cNvPr>
          <p:cNvSpPr/>
          <p:nvPr/>
        </p:nvSpPr>
        <p:spPr>
          <a:xfrm>
            <a:off x="333376" y="8778717"/>
            <a:ext cx="6201881" cy="47838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한국전기연구원</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1):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전기차의 전기를 가정으로 연계하여 사용하는 기술</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Note 2):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전기차에 저장한 배터리를 에너지저장장치처럼 활용하여 전력계통에 연계하는 기술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Note 3):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단상 또는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3</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상 교류 전류를 사용한 충전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Note 4):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직류 전류를 사용한 충전</a:t>
            </a:r>
          </a:p>
        </p:txBody>
      </p:sp>
      <p:pic>
        <p:nvPicPr>
          <p:cNvPr id="8" name="그림 7" descr="상징, 그래픽, 폰트, 로고이(가) 표시된 사진&#10;&#10;자동 생성된 설명">
            <a:extLst>
              <a:ext uri="{FF2B5EF4-FFF2-40B4-BE49-F238E27FC236}">
                <a16:creationId xmlns:a16="http://schemas.microsoft.com/office/drawing/2014/main" id="{6482D707-3A1F-0C5D-00C3-3E1FB304F585}"/>
              </a:ext>
            </a:extLst>
          </p:cNvPr>
          <p:cNvPicPr>
            <a:picLocks noChangeAspect="1"/>
          </p:cNvPicPr>
          <p:nvPr/>
        </p:nvPicPr>
        <p:blipFill>
          <a:blip r:embed="rId3"/>
          <a:stretch>
            <a:fillRect/>
          </a:stretch>
        </p:blipFill>
        <p:spPr>
          <a:xfrm>
            <a:off x="1728905" y="6645450"/>
            <a:ext cx="373182" cy="423642"/>
          </a:xfrm>
          <a:prstGeom prst="rect">
            <a:avLst/>
          </a:prstGeom>
        </p:spPr>
      </p:pic>
      <p:sp>
        <p:nvSpPr>
          <p:cNvPr id="9" name="TextBox 8">
            <a:extLst>
              <a:ext uri="{FF2B5EF4-FFF2-40B4-BE49-F238E27FC236}">
                <a16:creationId xmlns:a16="http://schemas.microsoft.com/office/drawing/2014/main" id="{0767382E-2C3A-E116-30A0-07C1C05DE333}"/>
              </a:ext>
            </a:extLst>
          </p:cNvPr>
          <p:cNvSpPr txBox="1"/>
          <p:nvPr/>
        </p:nvSpPr>
        <p:spPr>
          <a:xfrm>
            <a:off x="1511839" y="7121344"/>
            <a:ext cx="658014" cy="153888"/>
          </a:xfrm>
          <a:prstGeom prst="rect">
            <a:avLst/>
          </a:prstGeom>
          <a:noFill/>
        </p:spPr>
        <p:txBody>
          <a:bodyPr wrap="square" lIns="0" tIns="0" rIns="0" bIns="0" rtlCol="0">
            <a:spAutoFit/>
          </a:bodyPr>
          <a:lstStyle/>
          <a:p>
            <a:pPr algn="ctr"/>
            <a:r>
              <a:rPr lang="ko-KR" altLang="en-US" sz="1000" b="1" dirty="0">
                <a:ln>
                  <a:solidFill>
                    <a:schemeClr val="accent6">
                      <a:alpha val="0"/>
                    </a:schemeClr>
                  </a:solidFill>
                </a:ln>
                <a:latin typeface="KoPub돋움체 Medium" panose="02020603020101020101" pitchFamily="18" charset="-127"/>
                <a:ea typeface="KoPub돋움체 Medium" panose="02020603020101020101" pitchFamily="18" charset="-127"/>
              </a:rPr>
              <a:t>충전기</a:t>
            </a:r>
          </a:p>
        </p:txBody>
      </p:sp>
      <p:sp>
        <p:nvSpPr>
          <p:cNvPr id="10" name="TextBox 9">
            <a:extLst>
              <a:ext uri="{FF2B5EF4-FFF2-40B4-BE49-F238E27FC236}">
                <a16:creationId xmlns:a16="http://schemas.microsoft.com/office/drawing/2014/main" id="{D8C243DA-97CA-2698-DF11-3EB8CA8835EC}"/>
              </a:ext>
            </a:extLst>
          </p:cNvPr>
          <p:cNvSpPr txBox="1"/>
          <p:nvPr/>
        </p:nvSpPr>
        <p:spPr>
          <a:xfrm>
            <a:off x="356748" y="7125990"/>
            <a:ext cx="658014" cy="153888"/>
          </a:xfrm>
          <a:prstGeom prst="rect">
            <a:avLst/>
          </a:prstGeom>
          <a:noFill/>
        </p:spPr>
        <p:txBody>
          <a:bodyPr wrap="square" lIns="0" tIns="0" rIns="0" bIns="0" rtlCol="0">
            <a:spAutoFit/>
          </a:bodyPr>
          <a:lstStyle/>
          <a:p>
            <a:pPr algn="ctr"/>
            <a:r>
              <a:rPr lang="ko-KR" altLang="en-US" sz="1000" b="1" dirty="0">
                <a:ln>
                  <a:solidFill>
                    <a:schemeClr val="accent6">
                      <a:alpha val="0"/>
                    </a:schemeClr>
                  </a:solidFill>
                </a:ln>
                <a:latin typeface="KoPub돋움체 Medium" panose="02020603020101020101" pitchFamily="18" charset="-127"/>
                <a:ea typeface="KoPub돋움체 Medium" panose="02020603020101020101" pitchFamily="18" charset="-127"/>
              </a:rPr>
              <a:t>전기차</a:t>
            </a:r>
          </a:p>
        </p:txBody>
      </p:sp>
      <p:sp>
        <p:nvSpPr>
          <p:cNvPr id="11" name="TextBox 10">
            <a:extLst>
              <a:ext uri="{FF2B5EF4-FFF2-40B4-BE49-F238E27FC236}">
                <a16:creationId xmlns:a16="http://schemas.microsoft.com/office/drawing/2014/main" id="{0FA56B74-F1A6-CCDC-3A49-E08A2AA53C1A}"/>
              </a:ext>
            </a:extLst>
          </p:cNvPr>
          <p:cNvSpPr txBox="1"/>
          <p:nvPr/>
        </p:nvSpPr>
        <p:spPr>
          <a:xfrm>
            <a:off x="2645497" y="7124191"/>
            <a:ext cx="1552868" cy="276999"/>
          </a:xfrm>
          <a:prstGeom prst="rect">
            <a:avLst/>
          </a:prstGeom>
          <a:noFill/>
        </p:spPr>
        <p:txBody>
          <a:bodyPr wrap="square" lIns="0" tIns="0" rIns="0" bIns="0" rtlCol="0">
            <a:spAutoFit/>
          </a:bodyPr>
          <a:lstStyle/>
          <a:p>
            <a:pPr algn="ctr"/>
            <a:r>
              <a:rPr lang="ko-KR" altLang="en-US" sz="1000" b="1" dirty="0">
                <a:ln>
                  <a:solidFill>
                    <a:schemeClr val="accent6">
                      <a:alpha val="0"/>
                    </a:schemeClr>
                  </a:solidFill>
                </a:ln>
                <a:latin typeface="KoPub돋움체 Medium" panose="02020603020101020101" pitchFamily="18" charset="-127"/>
                <a:ea typeface="KoPub돋움체 Medium" panose="02020603020101020101" pitchFamily="18" charset="-127"/>
              </a:rPr>
              <a:t>충전소 </a:t>
            </a:r>
            <a:r>
              <a:rPr lang="ko-KR" altLang="en-US" sz="1000" b="1" dirty="0" err="1">
                <a:ln>
                  <a:solidFill>
                    <a:schemeClr val="accent6">
                      <a:alpha val="0"/>
                    </a:schemeClr>
                  </a:solidFill>
                </a:ln>
                <a:latin typeface="KoPub돋움체 Medium" panose="02020603020101020101" pitchFamily="18" charset="-127"/>
                <a:ea typeface="KoPub돋움체 Medium" panose="02020603020101020101" pitchFamily="18" charset="-127"/>
              </a:rPr>
              <a:t>운영사</a:t>
            </a:r>
            <a:b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br>
            <a: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t>(Charge Point Operator)</a:t>
            </a:r>
            <a:endParaRPr lang="ko-KR" altLang="en-US" sz="800" b="1"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sp>
        <p:nvSpPr>
          <p:cNvPr id="12" name="TextBox 11">
            <a:extLst>
              <a:ext uri="{FF2B5EF4-FFF2-40B4-BE49-F238E27FC236}">
                <a16:creationId xmlns:a16="http://schemas.microsoft.com/office/drawing/2014/main" id="{DA5ABDA4-FF92-75FD-C506-F3356450EC3C}"/>
              </a:ext>
            </a:extLst>
          </p:cNvPr>
          <p:cNvSpPr txBox="1"/>
          <p:nvPr/>
        </p:nvSpPr>
        <p:spPr>
          <a:xfrm>
            <a:off x="5593540" y="7121242"/>
            <a:ext cx="904063" cy="400110"/>
          </a:xfrm>
          <a:prstGeom prst="rect">
            <a:avLst/>
          </a:prstGeom>
          <a:noFill/>
        </p:spPr>
        <p:txBody>
          <a:bodyPr wrap="square" lIns="0" tIns="0" rIns="0" bIns="0" rtlCol="0">
            <a:spAutoFit/>
          </a:bodyPr>
          <a:lstStyle/>
          <a:p>
            <a:pPr algn="ctr"/>
            <a:r>
              <a:rPr lang="ko-KR" altLang="en-US" sz="1000" b="1" dirty="0">
                <a:ln>
                  <a:solidFill>
                    <a:schemeClr val="accent6">
                      <a:alpha val="0"/>
                    </a:schemeClr>
                  </a:solidFill>
                </a:ln>
                <a:latin typeface="KoPub돋움체 Medium" panose="02020603020101020101" pitchFamily="18" charset="-127"/>
                <a:ea typeface="KoPub돋움체 Medium" panose="02020603020101020101" pitchFamily="18" charset="-127"/>
              </a:rPr>
              <a:t>전계통운영사</a:t>
            </a:r>
            <a:b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br>
            <a: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t>(Transmission</a:t>
            </a:r>
            <a:r>
              <a:rPr lang="ko-KR" altLang="en-US" sz="800" b="1" dirty="0">
                <a:ln>
                  <a:solidFill>
                    <a:schemeClr val="accent6">
                      <a:alpha val="0"/>
                    </a:schemeClr>
                  </a:solidFill>
                </a:ln>
                <a:latin typeface="KoPub돋움체 Medium" panose="02020603020101020101" pitchFamily="18" charset="-127"/>
                <a:ea typeface="KoPub돋움체 Medium" panose="02020603020101020101" pitchFamily="18" charset="-127"/>
              </a:rPr>
              <a:t> </a:t>
            </a:r>
            <a: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t>Service</a:t>
            </a:r>
            <a:r>
              <a:rPr lang="ko-KR" altLang="en-US" sz="800" b="1" dirty="0">
                <a:ln>
                  <a:solidFill>
                    <a:schemeClr val="accent6">
                      <a:alpha val="0"/>
                    </a:schemeClr>
                  </a:solidFill>
                </a:ln>
                <a:latin typeface="KoPub돋움체 Medium" panose="02020603020101020101" pitchFamily="18" charset="-127"/>
                <a:ea typeface="KoPub돋움체 Medium" panose="02020603020101020101" pitchFamily="18" charset="-127"/>
              </a:rPr>
              <a:t> </a:t>
            </a:r>
            <a: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t>Operator)</a:t>
            </a:r>
            <a:endParaRPr lang="ko-KR" altLang="en-US" sz="800" b="1"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sp>
        <p:nvSpPr>
          <p:cNvPr id="13" name="TextBox 12">
            <a:extLst>
              <a:ext uri="{FF2B5EF4-FFF2-40B4-BE49-F238E27FC236}">
                <a16:creationId xmlns:a16="http://schemas.microsoft.com/office/drawing/2014/main" id="{AF8A3B07-65B0-4C63-2CCD-2A57656D0F29}"/>
              </a:ext>
            </a:extLst>
          </p:cNvPr>
          <p:cNvSpPr txBox="1"/>
          <p:nvPr/>
        </p:nvSpPr>
        <p:spPr>
          <a:xfrm>
            <a:off x="4377608" y="7121242"/>
            <a:ext cx="1048858" cy="400110"/>
          </a:xfrm>
          <a:prstGeom prst="rect">
            <a:avLst/>
          </a:prstGeom>
          <a:noFill/>
        </p:spPr>
        <p:txBody>
          <a:bodyPr wrap="square" lIns="0" tIns="0" rIns="0" bIns="0" rtlCol="0">
            <a:spAutoFit/>
          </a:bodyPr>
          <a:lstStyle/>
          <a:p>
            <a:pPr algn="ctr"/>
            <a:r>
              <a:rPr lang="ko-KR" altLang="en-US" sz="1000" b="1" dirty="0">
                <a:ln>
                  <a:solidFill>
                    <a:schemeClr val="accent6">
                      <a:alpha val="0"/>
                    </a:schemeClr>
                  </a:solidFill>
                </a:ln>
                <a:latin typeface="KoPub돋움체 Medium" panose="02020603020101020101" pitchFamily="18" charset="-127"/>
                <a:ea typeface="KoPub돋움체 Medium" panose="02020603020101020101" pitchFamily="18" charset="-127"/>
              </a:rPr>
              <a:t>계통운영사</a:t>
            </a:r>
            <a:b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br>
            <a: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t>(Distribution</a:t>
            </a:r>
          </a:p>
          <a:p>
            <a:pPr algn="ctr"/>
            <a:r>
              <a:rPr lang="ko-KR" altLang="en-US" sz="800" b="1" dirty="0">
                <a:ln>
                  <a:solidFill>
                    <a:schemeClr val="accent6">
                      <a:alpha val="0"/>
                    </a:schemeClr>
                  </a:solidFill>
                </a:ln>
                <a:latin typeface="KoPub돋움체 Medium" panose="02020603020101020101" pitchFamily="18" charset="-127"/>
                <a:ea typeface="KoPub돋움체 Medium" panose="02020603020101020101" pitchFamily="18" charset="-127"/>
              </a:rPr>
              <a:t> </a:t>
            </a:r>
            <a: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t>Service</a:t>
            </a:r>
            <a:r>
              <a:rPr lang="ko-KR" altLang="en-US" sz="800" b="1" dirty="0">
                <a:ln>
                  <a:solidFill>
                    <a:schemeClr val="accent6">
                      <a:alpha val="0"/>
                    </a:schemeClr>
                  </a:solidFill>
                </a:ln>
                <a:latin typeface="KoPub돋움체 Medium" panose="02020603020101020101" pitchFamily="18" charset="-127"/>
                <a:ea typeface="KoPub돋움체 Medium" panose="02020603020101020101" pitchFamily="18" charset="-127"/>
              </a:rPr>
              <a:t> </a:t>
            </a:r>
            <a: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t>Operator)</a:t>
            </a:r>
            <a:endParaRPr lang="ko-KR" altLang="en-US" sz="800" b="1"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sp>
        <p:nvSpPr>
          <p:cNvPr id="15" name="Freeform 6">
            <a:extLst>
              <a:ext uri="{FF2B5EF4-FFF2-40B4-BE49-F238E27FC236}">
                <a16:creationId xmlns:a16="http://schemas.microsoft.com/office/drawing/2014/main" id="{F05C6FA9-7DAD-A92D-3793-59F35951C61A}"/>
              </a:ext>
            </a:extLst>
          </p:cNvPr>
          <p:cNvSpPr>
            <a:spLocks noEditPoints="1"/>
          </p:cNvSpPr>
          <p:nvPr/>
        </p:nvSpPr>
        <p:spPr bwMode="auto">
          <a:xfrm>
            <a:off x="3238011" y="6628324"/>
            <a:ext cx="381977" cy="444014"/>
          </a:xfrm>
          <a:custGeom>
            <a:avLst/>
            <a:gdLst>
              <a:gd name="T0" fmla="*/ 310 w 479"/>
              <a:gd name="T1" fmla="*/ 264 h 542"/>
              <a:gd name="T2" fmla="*/ 328 w 479"/>
              <a:gd name="T3" fmla="*/ 233 h 542"/>
              <a:gd name="T4" fmla="*/ 359 w 479"/>
              <a:gd name="T5" fmla="*/ 198 h 542"/>
              <a:gd name="T6" fmla="*/ 368 w 479"/>
              <a:gd name="T7" fmla="*/ 164 h 542"/>
              <a:gd name="T8" fmla="*/ 363 w 479"/>
              <a:gd name="T9" fmla="*/ 142 h 542"/>
              <a:gd name="T10" fmla="*/ 354 w 479"/>
              <a:gd name="T11" fmla="*/ 123 h 542"/>
              <a:gd name="T12" fmla="*/ 343 w 479"/>
              <a:gd name="T13" fmla="*/ 56 h 542"/>
              <a:gd name="T14" fmla="*/ 300 w 479"/>
              <a:gd name="T15" fmla="*/ 14 h 542"/>
              <a:gd name="T16" fmla="*/ 237 w 479"/>
              <a:gd name="T17" fmla="*/ 0 h 542"/>
              <a:gd name="T18" fmla="*/ 199 w 479"/>
              <a:gd name="T19" fmla="*/ 4 h 542"/>
              <a:gd name="T20" fmla="*/ 150 w 479"/>
              <a:gd name="T21" fmla="*/ 35 h 542"/>
              <a:gd name="T22" fmla="*/ 126 w 479"/>
              <a:gd name="T23" fmla="*/ 92 h 542"/>
              <a:gd name="T24" fmla="*/ 120 w 479"/>
              <a:gd name="T25" fmla="*/ 140 h 542"/>
              <a:gd name="T26" fmla="*/ 111 w 479"/>
              <a:gd name="T27" fmla="*/ 156 h 542"/>
              <a:gd name="T28" fmla="*/ 115 w 479"/>
              <a:gd name="T29" fmla="*/ 190 h 542"/>
              <a:gd name="T30" fmla="*/ 151 w 479"/>
              <a:gd name="T31" fmla="*/ 233 h 542"/>
              <a:gd name="T32" fmla="*/ 155 w 479"/>
              <a:gd name="T33" fmla="*/ 234 h 542"/>
              <a:gd name="T34" fmla="*/ 174 w 479"/>
              <a:gd name="T35" fmla="*/ 271 h 542"/>
              <a:gd name="T36" fmla="*/ 94 w 479"/>
              <a:gd name="T37" fmla="*/ 319 h 542"/>
              <a:gd name="T38" fmla="*/ 47 w 479"/>
              <a:gd name="T39" fmla="*/ 356 h 542"/>
              <a:gd name="T40" fmla="*/ 8 w 479"/>
              <a:gd name="T41" fmla="*/ 436 h 542"/>
              <a:gd name="T42" fmla="*/ 1 w 479"/>
              <a:gd name="T43" fmla="*/ 520 h 542"/>
              <a:gd name="T44" fmla="*/ 78 w 479"/>
              <a:gd name="T45" fmla="*/ 527 h 542"/>
              <a:gd name="T46" fmla="*/ 84 w 479"/>
              <a:gd name="T47" fmla="*/ 541 h 542"/>
              <a:gd name="T48" fmla="*/ 398 w 479"/>
              <a:gd name="T49" fmla="*/ 539 h 542"/>
              <a:gd name="T50" fmla="*/ 469 w 479"/>
              <a:gd name="T51" fmla="*/ 527 h 542"/>
              <a:gd name="T52" fmla="*/ 479 w 479"/>
              <a:gd name="T53" fmla="*/ 517 h 542"/>
              <a:gd name="T54" fmla="*/ 464 w 479"/>
              <a:gd name="T55" fmla="*/ 416 h 542"/>
              <a:gd name="T56" fmla="*/ 423 w 479"/>
              <a:gd name="T57" fmla="*/ 345 h 542"/>
              <a:gd name="T58" fmla="*/ 379 w 479"/>
              <a:gd name="T59" fmla="*/ 317 h 542"/>
              <a:gd name="T60" fmla="*/ 344 w 479"/>
              <a:gd name="T61" fmla="*/ 141 h 542"/>
              <a:gd name="T62" fmla="*/ 341 w 479"/>
              <a:gd name="T63" fmla="*/ 161 h 542"/>
              <a:gd name="T64" fmla="*/ 352 w 479"/>
              <a:gd name="T65" fmla="*/ 159 h 542"/>
              <a:gd name="T66" fmla="*/ 344 w 479"/>
              <a:gd name="T67" fmla="*/ 194 h 542"/>
              <a:gd name="T68" fmla="*/ 341 w 479"/>
              <a:gd name="T69" fmla="*/ 161 h 542"/>
              <a:gd name="T70" fmla="*/ 138 w 479"/>
              <a:gd name="T71" fmla="*/ 163 h 542"/>
              <a:gd name="T72" fmla="*/ 148 w 479"/>
              <a:gd name="T73" fmla="*/ 211 h 542"/>
              <a:gd name="T74" fmla="*/ 135 w 479"/>
              <a:gd name="T75" fmla="*/ 196 h 542"/>
              <a:gd name="T76" fmla="*/ 126 w 479"/>
              <a:gd name="T77" fmla="*/ 159 h 542"/>
              <a:gd name="T78" fmla="*/ 165 w 479"/>
              <a:gd name="T79" fmla="*/ 189 h 542"/>
              <a:gd name="T80" fmla="*/ 181 w 479"/>
              <a:gd name="T81" fmla="*/ 146 h 542"/>
              <a:gd name="T82" fmla="*/ 257 w 479"/>
              <a:gd name="T83" fmla="*/ 112 h 542"/>
              <a:gd name="T84" fmla="*/ 284 w 479"/>
              <a:gd name="T85" fmla="*/ 108 h 542"/>
              <a:gd name="T86" fmla="*/ 319 w 479"/>
              <a:gd name="T87" fmla="*/ 133 h 542"/>
              <a:gd name="T88" fmla="*/ 314 w 479"/>
              <a:gd name="T89" fmla="*/ 193 h 542"/>
              <a:gd name="T90" fmla="*/ 292 w 479"/>
              <a:gd name="T91" fmla="*/ 250 h 542"/>
              <a:gd name="T92" fmla="*/ 252 w 479"/>
              <a:gd name="T93" fmla="*/ 281 h 542"/>
              <a:gd name="T94" fmla="*/ 227 w 479"/>
              <a:gd name="T95" fmla="*/ 281 h 542"/>
              <a:gd name="T96" fmla="*/ 195 w 479"/>
              <a:gd name="T97" fmla="*/ 260 h 542"/>
              <a:gd name="T98" fmla="*/ 168 w 479"/>
              <a:gd name="T99" fmla="*/ 202 h 542"/>
              <a:gd name="T100" fmla="*/ 141 w 479"/>
              <a:gd name="T101" fmla="*/ 324 h 542"/>
              <a:gd name="T102" fmla="*/ 189 w 479"/>
              <a:gd name="T103" fmla="*/ 287 h 542"/>
              <a:gd name="T104" fmla="*/ 219 w 479"/>
              <a:gd name="T105" fmla="*/ 305 h 542"/>
              <a:gd name="T106" fmla="*/ 247 w 479"/>
              <a:gd name="T107" fmla="*/ 308 h 542"/>
              <a:gd name="T108" fmla="*/ 290 w 479"/>
              <a:gd name="T109" fmla="*/ 288 h 542"/>
              <a:gd name="T110" fmla="*/ 336 w 479"/>
              <a:gd name="T111" fmla="*/ 323 h 542"/>
              <a:gd name="T112" fmla="*/ 226 w 479"/>
              <a:gd name="T113" fmla="*/ 362 h 542"/>
              <a:gd name="T114" fmla="*/ 258 w 479"/>
              <a:gd name="T115" fmla="*/ 324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9" h="542">
                <a:moveTo>
                  <a:pt x="379" y="317"/>
                </a:moveTo>
                <a:lnTo>
                  <a:pt x="326" y="297"/>
                </a:lnTo>
                <a:lnTo>
                  <a:pt x="304" y="272"/>
                </a:lnTo>
                <a:lnTo>
                  <a:pt x="304" y="272"/>
                </a:lnTo>
                <a:lnTo>
                  <a:pt x="310" y="264"/>
                </a:lnTo>
                <a:lnTo>
                  <a:pt x="315" y="254"/>
                </a:lnTo>
                <a:lnTo>
                  <a:pt x="320" y="244"/>
                </a:lnTo>
                <a:lnTo>
                  <a:pt x="325" y="234"/>
                </a:lnTo>
                <a:lnTo>
                  <a:pt x="325" y="234"/>
                </a:lnTo>
                <a:lnTo>
                  <a:pt x="328" y="233"/>
                </a:lnTo>
                <a:lnTo>
                  <a:pt x="328" y="233"/>
                </a:lnTo>
                <a:lnTo>
                  <a:pt x="339" y="226"/>
                </a:lnTo>
                <a:lnTo>
                  <a:pt x="348" y="216"/>
                </a:lnTo>
                <a:lnTo>
                  <a:pt x="354" y="208"/>
                </a:lnTo>
                <a:lnTo>
                  <a:pt x="359" y="198"/>
                </a:lnTo>
                <a:lnTo>
                  <a:pt x="363" y="190"/>
                </a:lnTo>
                <a:lnTo>
                  <a:pt x="366" y="181"/>
                </a:lnTo>
                <a:lnTo>
                  <a:pt x="368" y="170"/>
                </a:lnTo>
                <a:lnTo>
                  <a:pt x="368" y="170"/>
                </a:lnTo>
                <a:lnTo>
                  <a:pt x="368" y="164"/>
                </a:lnTo>
                <a:lnTo>
                  <a:pt x="368" y="156"/>
                </a:lnTo>
                <a:lnTo>
                  <a:pt x="366" y="148"/>
                </a:lnTo>
                <a:lnTo>
                  <a:pt x="365" y="145"/>
                </a:lnTo>
                <a:lnTo>
                  <a:pt x="363" y="142"/>
                </a:lnTo>
                <a:lnTo>
                  <a:pt x="363" y="142"/>
                </a:lnTo>
                <a:lnTo>
                  <a:pt x="359" y="141"/>
                </a:lnTo>
                <a:lnTo>
                  <a:pt x="357" y="140"/>
                </a:lnTo>
                <a:lnTo>
                  <a:pt x="352" y="139"/>
                </a:lnTo>
                <a:lnTo>
                  <a:pt x="352" y="139"/>
                </a:lnTo>
                <a:lnTo>
                  <a:pt x="354" y="123"/>
                </a:lnTo>
                <a:lnTo>
                  <a:pt x="355" y="107"/>
                </a:lnTo>
                <a:lnTo>
                  <a:pt x="354" y="93"/>
                </a:lnTo>
                <a:lnTo>
                  <a:pt x="352" y="80"/>
                </a:lnTo>
                <a:lnTo>
                  <a:pt x="348" y="67"/>
                </a:lnTo>
                <a:lnTo>
                  <a:pt x="343" y="56"/>
                </a:lnTo>
                <a:lnTo>
                  <a:pt x="336" y="46"/>
                </a:lnTo>
                <a:lnTo>
                  <a:pt x="329" y="36"/>
                </a:lnTo>
                <a:lnTo>
                  <a:pt x="320" y="28"/>
                </a:lnTo>
                <a:lnTo>
                  <a:pt x="311" y="20"/>
                </a:lnTo>
                <a:lnTo>
                  <a:pt x="300" y="14"/>
                </a:lnTo>
                <a:lnTo>
                  <a:pt x="289" y="9"/>
                </a:lnTo>
                <a:lnTo>
                  <a:pt x="277" y="5"/>
                </a:lnTo>
                <a:lnTo>
                  <a:pt x="264" y="2"/>
                </a:lnTo>
                <a:lnTo>
                  <a:pt x="250" y="0"/>
                </a:lnTo>
                <a:lnTo>
                  <a:pt x="237" y="0"/>
                </a:lnTo>
                <a:lnTo>
                  <a:pt x="237" y="0"/>
                </a:lnTo>
                <a:lnTo>
                  <a:pt x="226" y="0"/>
                </a:lnTo>
                <a:lnTo>
                  <a:pt x="217" y="1"/>
                </a:lnTo>
                <a:lnTo>
                  <a:pt x="207" y="2"/>
                </a:lnTo>
                <a:lnTo>
                  <a:pt x="199" y="4"/>
                </a:lnTo>
                <a:lnTo>
                  <a:pt x="191" y="7"/>
                </a:lnTo>
                <a:lnTo>
                  <a:pt x="184" y="10"/>
                </a:lnTo>
                <a:lnTo>
                  <a:pt x="170" y="17"/>
                </a:lnTo>
                <a:lnTo>
                  <a:pt x="159" y="26"/>
                </a:lnTo>
                <a:lnTo>
                  <a:pt x="150" y="35"/>
                </a:lnTo>
                <a:lnTo>
                  <a:pt x="142" y="46"/>
                </a:lnTo>
                <a:lnTo>
                  <a:pt x="136" y="57"/>
                </a:lnTo>
                <a:lnTo>
                  <a:pt x="132" y="69"/>
                </a:lnTo>
                <a:lnTo>
                  <a:pt x="129" y="81"/>
                </a:lnTo>
                <a:lnTo>
                  <a:pt x="126" y="92"/>
                </a:lnTo>
                <a:lnTo>
                  <a:pt x="124" y="104"/>
                </a:lnTo>
                <a:lnTo>
                  <a:pt x="123" y="124"/>
                </a:lnTo>
                <a:lnTo>
                  <a:pt x="124" y="139"/>
                </a:lnTo>
                <a:lnTo>
                  <a:pt x="124" y="139"/>
                </a:lnTo>
                <a:lnTo>
                  <a:pt x="120" y="140"/>
                </a:lnTo>
                <a:lnTo>
                  <a:pt x="116" y="142"/>
                </a:lnTo>
                <a:lnTo>
                  <a:pt x="116" y="142"/>
                </a:lnTo>
                <a:lnTo>
                  <a:pt x="114" y="145"/>
                </a:lnTo>
                <a:lnTo>
                  <a:pt x="112" y="148"/>
                </a:lnTo>
                <a:lnTo>
                  <a:pt x="111" y="156"/>
                </a:lnTo>
                <a:lnTo>
                  <a:pt x="111" y="164"/>
                </a:lnTo>
                <a:lnTo>
                  <a:pt x="111" y="170"/>
                </a:lnTo>
                <a:lnTo>
                  <a:pt x="111" y="170"/>
                </a:lnTo>
                <a:lnTo>
                  <a:pt x="113" y="181"/>
                </a:lnTo>
                <a:lnTo>
                  <a:pt x="115" y="190"/>
                </a:lnTo>
                <a:lnTo>
                  <a:pt x="119" y="198"/>
                </a:lnTo>
                <a:lnTo>
                  <a:pt x="123" y="208"/>
                </a:lnTo>
                <a:lnTo>
                  <a:pt x="131" y="216"/>
                </a:lnTo>
                <a:lnTo>
                  <a:pt x="139" y="226"/>
                </a:lnTo>
                <a:lnTo>
                  <a:pt x="151" y="233"/>
                </a:lnTo>
                <a:lnTo>
                  <a:pt x="151" y="233"/>
                </a:lnTo>
                <a:lnTo>
                  <a:pt x="154" y="234"/>
                </a:lnTo>
                <a:lnTo>
                  <a:pt x="154" y="234"/>
                </a:lnTo>
                <a:lnTo>
                  <a:pt x="155" y="234"/>
                </a:lnTo>
                <a:lnTo>
                  <a:pt x="155" y="234"/>
                </a:lnTo>
                <a:lnTo>
                  <a:pt x="159" y="244"/>
                </a:lnTo>
                <a:lnTo>
                  <a:pt x="164" y="254"/>
                </a:lnTo>
                <a:lnTo>
                  <a:pt x="169" y="263"/>
                </a:lnTo>
                <a:lnTo>
                  <a:pt x="174" y="271"/>
                </a:lnTo>
                <a:lnTo>
                  <a:pt x="174" y="271"/>
                </a:lnTo>
                <a:lnTo>
                  <a:pt x="174" y="271"/>
                </a:lnTo>
                <a:lnTo>
                  <a:pt x="153" y="297"/>
                </a:lnTo>
                <a:lnTo>
                  <a:pt x="100" y="317"/>
                </a:lnTo>
                <a:lnTo>
                  <a:pt x="100" y="317"/>
                </a:lnTo>
                <a:lnTo>
                  <a:pt x="94" y="319"/>
                </a:lnTo>
                <a:lnTo>
                  <a:pt x="81" y="325"/>
                </a:lnTo>
                <a:lnTo>
                  <a:pt x="73" y="330"/>
                </a:lnTo>
                <a:lnTo>
                  <a:pt x="64" y="337"/>
                </a:lnTo>
                <a:lnTo>
                  <a:pt x="56" y="345"/>
                </a:lnTo>
                <a:lnTo>
                  <a:pt x="47" y="356"/>
                </a:lnTo>
                <a:lnTo>
                  <a:pt x="38" y="368"/>
                </a:lnTo>
                <a:lnTo>
                  <a:pt x="29" y="381"/>
                </a:lnTo>
                <a:lnTo>
                  <a:pt x="21" y="397"/>
                </a:lnTo>
                <a:lnTo>
                  <a:pt x="14" y="416"/>
                </a:lnTo>
                <a:lnTo>
                  <a:pt x="8" y="436"/>
                </a:lnTo>
                <a:lnTo>
                  <a:pt x="4" y="461"/>
                </a:lnTo>
                <a:lnTo>
                  <a:pt x="1" y="487"/>
                </a:lnTo>
                <a:lnTo>
                  <a:pt x="0" y="517"/>
                </a:lnTo>
                <a:lnTo>
                  <a:pt x="0" y="517"/>
                </a:lnTo>
                <a:lnTo>
                  <a:pt x="1" y="520"/>
                </a:lnTo>
                <a:lnTo>
                  <a:pt x="3" y="524"/>
                </a:lnTo>
                <a:lnTo>
                  <a:pt x="6" y="526"/>
                </a:lnTo>
                <a:lnTo>
                  <a:pt x="10" y="527"/>
                </a:lnTo>
                <a:lnTo>
                  <a:pt x="10" y="527"/>
                </a:lnTo>
                <a:lnTo>
                  <a:pt x="78" y="527"/>
                </a:lnTo>
                <a:lnTo>
                  <a:pt x="78" y="532"/>
                </a:lnTo>
                <a:lnTo>
                  <a:pt x="78" y="532"/>
                </a:lnTo>
                <a:lnTo>
                  <a:pt x="79" y="536"/>
                </a:lnTo>
                <a:lnTo>
                  <a:pt x="81" y="539"/>
                </a:lnTo>
                <a:lnTo>
                  <a:pt x="84" y="541"/>
                </a:lnTo>
                <a:lnTo>
                  <a:pt x="88" y="542"/>
                </a:lnTo>
                <a:lnTo>
                  <a:pt x="390" y="542"/>
                </a:lnTo>
                <a:lnTo>
                  <a:pt x="390" y="542"/>
                </a:lnTo>
                <a:lnTo>
                  <a:pt x="394" y="541"/>
                </a:lnTo>
                <a:lnTo>
                  <a:pt x="398" y="539"/>
                </a:lnTo>
                <a:lnTo>
                  <a:pt x="400" y="536"/>
                </a:lnTo>
                <a:lnTo>
                  <a:pt x="401" y="532"/>
                </a:lnTo>
                <a:lnTo>
                  <a:pt x="401" y="527"/>
                </a:lnTo>
                <a:lnTo>
                  <a:pt x="401" y="527"/>
                </a:lnTo>
                <a:lnTo>
                  <a:pt x="469" y="527"/>
                </a:lnTo>
                <a:lnTo>
                  <a:pt x="469" y="527"/>
                </a:lnTo>
                <a:lnTo>
                  <a:pt x="473" y="526"/>
                </a:lnTo>
                <a:lnTo>
                  <a:pt x="476" y="524"/>
                </a:lnTo>
                <a:lnTo>
                  <a:pt x="478" y="520"/>
                </a:lnTo>
                <a:lnTo>
                  <a:pt x="479" y="517"/>
                </a:lnTo>
                <a:lnTo>
                  <a:pt x="479" y="517"/>
                </a:lnTo>
                <a:lnTo>
                  <a:pt x="478" y="487"/>
                </a:lnTo>
                <a:lnTo>
                  <a:pt x="475" y="461"/>
                </a:lnTo>
                <a:lnTo>
                  <a:pt x="471" y="436"/>
                </a:lnTo>
                <a:lnTo>
                  <a:pt x="464" y="416"/>
                </a:lnTo>
                <a:lnTo>
                  <a:pt x="457" y="397"/>
                </a:lnTo>
                <a:lnTo>
                  <a:pt x="449" y="381"/>
                </a:lnTo>
                <a:lnTo>
                  <a:pt x="441" y="368"/>
                </a:lnTo>
                <a:lnTo>
                  <a:pt x="431" y="356"/>
                </a:lnTo>
                <a:lnTo>
                  <a:pt x="423" y="345"/>
                </a:lnTo>
                <a:lnTo>
                  <a:pt x="413" y="337"/>
                </a:lnTo>
                <a:lnTo>
                  <a:pt x="405" y="330"/>
                </a:lnTo>
                <a:lnTo>
                  <a:pt x="398" y="325"/>
                </a:lnTo>
                <a:lnTo>
                  <a:pt x="385" y="319"/>
                </a:lnTo>
                <a:lnTo>
                  <a:pt x="379" y="317"/>
                </a:lnTo>
                <a:lnTo>
                  <a:pt x="379" y="317"/>
                </a:lnTo>
                <a:close/>
                <a:moveTo>
                  <a:pt x="343" y="141"/>
                </a:moveTo>
                <a:lnTo>
                  <a:pt x="343" y="141"/>
                </a:lnTo>
                <a:lnTo>
                  <a:pt x="344" y="141"/>
                </a:lnTo>
                <a:lnTo>
                  <a:pt x="344" y="141"/>
                </a:lnTo>
                <a:lnTo>
                  <a:pt x="343" y="142"/>
                </a:lnTo>
                <a:lnTo>
                  <a:pt x="343" y="142"/>
                </a:lnTo>
                <a:lnTo>
                  <a:pt x="343" y="141"/>
                </a:lnTo>
                <a:lnTo>
                  <a:pt x="343" y="141"/>
                </a:lnTo>
                <a:close/>
                <a:moveTo>
                  <a:pt x="341" y="161"/>
                </a:moveTo>
                <a:lnTo>
                  <a:pt x="341" y="161"/>
                </a:lnTo>
                <a:lnTo>
                  <a:pt x="347" y="158"/>
                </a:lnTo>
                <a:lnTo>
                  <a:pt x="352" y="155"/>
                </a:lnTo>
                <a:lnTo>
                  <a:pt x="352" y="155"/>
                </a:lnTo>
                <a:lnTo>
                  <a:pt x="352" y="159"/>
                </a:lnTo>
                <a:lnTo>
                  <a:pt x="352" y="164"/>
                </a:lnTo>
                <a:lnTo>
                  <a:pt x="352" y="172"/>
                </a:lnTo>
                <a:lnTo>
                  <a:pt x="350" y="178"/>
                </a:lnTo>
                <a:lnTo>
                  <a:pt x="348" y="186"/>
                </a:lnTo>
                <a:lnTo>
                  <a:pt x="344" y="194"/>
                </a:lnTo>
                <a:lnTo>
                  <a:pt x="339" y="202"/>
                </a:lnTo>
                <a:lnTo>
                  <a:pt x="332" y="210"/>
                </a:lnTo>
                <a:lnTo>
                  <a:pt x="332" y="210"/>
                </a:lnTo>
                <a:lnTo>
                  <a:pt x="338" y="186"/>
                </a:lnTo>
                <a:lnTo>
                  <a:pt x="341" y="161"/>
                </a:lnTo>
                <a:lnTo>
                  <a:pt x="341" y="161"/>
                </a:lnTo>
                <a:close/>
                <a:moveTo>
                  <a:pt x="127" y="155"/>
                </a:moveTo>
                <a:lnTo>
                  <a:pt x="127" y="155"/>
                </a:lnTo>
                <a:lnTo>
                  <a:pt x="132" y="158"/>
                </a:lnTo>
                <a:lnTo>
                  <a:pt x="138" y="163"/>
                </a:lnTo>
                <a:lnTo>
                  <a:pt x="138" y="163"/>
                </a:lnTo>
                <a:lnTo>
                  <a:pt x="138" y="163"/>
                </a:lnTo>
                <a:lnTo>
                  <a:pt x="138" y="163"/>
                </a:lnTo>
                <a:lnTo>
                  <a:pt x="142" y="188"/>
                </a:lnTo>
                <a:lnTo>
                  <a:pt x="148" y="211"/>
                </a:lnTo>
                <a:lnTo>
                  <a:pt x="148" y="211"/>
                </a:lnTo>
                <a:lnTo>
                  <a:pt x="148" y="212"/>
                </a:lnTo>
                <a:lnTo>
                  <a:pt x="148" y="212"/>
                </a:lnTo>
                <a:lnTo>
                  <a:pt x="140" y="204"/>
                </a:lnTo>
                <a:lnTo>
                  <a:pt x="135" y="196"/>
                </a:lnTo>
                <a:lnTo>
                  <a:pt x="131" y="188"/>
                </a:lnTo>
                <a:lnTo>
                  <a:pt x="129" y="179"/>
                </a:lnTo>
                <a:lnTo>
                  <a:pt x="127" y="172"/>
                </a:lnTo>
                <a:lnTo>
                  <a:pt x="127" y="165"/>
                </a:lnTo>
                <a:lnTo>
                  <a:pt x="126" y="159"/>
                </a:lnTo>
                <a:lnTo>
                  <a:pt x="127" y="155"/>
                </a:lnTo>
                <a:lnTo>
                  <a:pt x="127" y="155"/>
                </a:lnTo>
                <a:close/>
                <a:moveTo>
                  <a:pt x="168" y="202"/>
                </a:moveTo>
                <a:lnTo>
                  <a:pt x="168" y="202"/>
                </a:lnTo>
                <a:lnTo>
                  <a:pt x="165" y="189"/>
                </a:lnTo>
                <a:lnTo>
                  <a:pt x="163" y="176"/>
                </a:lnTo>
                <a:lnTo>
                  <a:pt x="162" y="162"/>
                </a:lnTo>
                <a:lnTo>
                  <a:pt x="160" y="148"/>
                </a:lnTo>
                <a:lnTo>
                  <a:pt x="160" y="148"/>
                </a:lnTo>
                <a:lnTo>
                  <a:pt x="181" y="146"/>
                </a:lnTo>
                <a:lnTo>
                  <a:pt x="200" y="141"/>
                </a:lnTo>
                <a:lnTo>
                  <a:pt x="217" y="136"/>
                </a:lnTo>
                <a:lnTo>
                  <a:pt x="231" y="128"/>
                </a:lnTo>
                <a:lnTo>
                  <a:pt x="245" y="121"/>
                </a:lnTo>
                <a:lnTo>
                  <a:pt x="257" y="112"/>
                </a:lnTo>
                <a:lnTo>
                  <a:pt x="267" y="105"/>
                </a:lnTo>
                <a:lnTo>
                  <a:pt x="276" y="97"/>
                </a:lnTo>
                <a:lnTo>
                  <a:pt x="276" y="97"/>
                </a:lnTo>
                <a:lnTo>
                  <a:pt x="280" y="103"/>
                </a:lnTo>
                <a:lnTo>
                  <a:pt x="284" y="108"/>
                </a:lnTo>
                <a:lnTo>
                  <a:pt x="290" y="113"/>
                </a:lnTo>
                <a:lnTo>
                  <a:pt x="295" y="118"/>
                </a:lnTo>
                <a:lnTo>
                  <a:pt x="307" y="126"/>
                </a:lnTo>
                <a:lnTo>
                  <a:pt x="319" y="133"/>
                </a:lnTo>
                <a:lnTo>
                  <a:pt x="319" y="133"/>
                </a:lnTo>
                <a:lnTo>
                  <a:pt x="319" y="145"/>
                </a:lnTo>
                <a:lnTo>
                  <a:pt x="319" y="145"/>
                </a:lnTo>
                <a:lnTo>
                  <a:pt x="319" y="161"/>
                </a:lnTo>
                <a:lnTo>
                  <a:pt x="317" y="177"/>
                </a:lnTo>
                <a:lnTo>
                  <a:pt x="314" y="193"/>
                </a:lnTo>
                <a:lnTo>
                  <a:pt x="311" y="209"/>
                </a:lnTo>
                <a:lnTo>
                  <a:pt x="311" y="209"/>
                </a:lnTo>
                <a:lnTo>
                  <a:pt x="305" y="224"/>
                </a:lnTo>
                <a:lnTo>
                  <a:pt x="299" y="237"/>
                </a:lnTo>
                <a:lnTo>
                  <a:pt x="292" y="250"/>
                </a:lnTo>
                <a:lnTo>
                  <a:pt x="283" y="261"/>
                </a:lnTo>
                <a:lnTo>
                  <a:pt x="274" y="270"/>
                </a:lnTo>
                <a:lnTo>
                  <a:pt x="263" y="276"/>
                </a:lnTo>
                <a:lnTo>
                  <a:pt x="258" y="280"/>
                </a:lnTo>
                <a:lnTo>
                  <a:pt x="252" y="281"/>
                </a:lnTo>
                <a:lnTo>
                  <a:pt x="246" y="282"/>
                </a:lnTo>
                <a:lnTo>
                  <a:pt x="240" y="283"/>
                </a:lnTo>
                <a:lnTo>
                  <a:pt x="240" y="283"/>
                </a:lnTo>
                <a:lnTo>
                  <a:pt x="234" y="282"/>
                </a:lnTo>
                <a:lnTo>
                  <a:pt x="227" y="281"/>
                </a:lnTo>
                <a:lnTo>
                  <a:pt x="222" y="279"/>
                </a:lnTo>
                <a:lnTo>
                  <a:pt x="216" y="276"/>
                </a:lnTo>
                <a:lnTo>
                  <a:pt x="210" y="273"/>
                </a:lnTo>
                <a:lnTo>
                  <a:pt x="205" y="269"/>
                </a:lnTo>
                <a:lnTo>
                  <a:pt x="195" y="260"/>
                </a:lnTo>
                <a:lnTo>
                  <a:pt x="187" y="247"/>
                </a:lnTo>
                <a:lnTo>
                  <a:pt x="180" y="233"/>
                </a:lnTo>
                <a:lnTo>
                  <a:pt x="173" y="218"/>
                </a:lnTo>
                <a:lnTo>
                  <a:pt x="168" y="202"/>
                </a:lnTo>
                <a:lnTo>
                  <a:pt x="168" y="202"/>
                </a:lnTo>
                <a:close/>
                <a:moveTo>
                  <a:pt x="261" y="516"/>
                </a:moveTo>
                <a:lnTo>
                  <a:pt x="253" y="373"/>
                </a:lnTo>
                <a:lnTo>
                  <a:pt x="226" y="373"/>
                </a:lnTo>
                <a:lnTo>
                  <a:pt x="218" y="516"/>
                </a:lnTo>
                <a:lnTo>
                  <a:pt x="141" y="324"/>
                </a:lnTo>
                <a:lnTo>
                  <a:pt x="163" y="316"/>
                </a:lnTo>
                <a:lnTo>
                  <a:pt x="163" y="316"/>
                </a:lnTo>
                <a:lnTo>
                  <a:pt x="165" y="315"/>
                </a:lnTo>
                <a:lnTo>
                  <a:pt x="167" y="312"/>
                </a:lnTo>
                <a:lnTo>
                  <a:pt x="189" y="287"/>
                </a:lnTo>
                <a:lnTo>
                  <a:pt x="189" y="287"/>
                </a:lnTo>
                <a:lnTo>
                  <a:pt x="200" y="297"/>
                </a:lnTo>
                <a:lnTo>
                  <a:pt x="206" y="300"/>
                </a:lnTo>
                <a:lnTo>
                  <a:pt x="212" y="303"/>
                </a:lnTo>
                <a:lnTo>
                  <a:pt x="219" y="305"/>
                </a:lnTo>
                <a:lnTo>
                  <a:pt x="225" y="307"/>
                </a:lnTo>
                <a:lnTo>
                  <a:pt x="232" y="308"/>
                </a:lnTo>
                <a:lnTo>
                  <a:pt x="240" y="308"/>
                </a:lnTo>
                <a:lnTo>
                  <a:pt x="240" y="308"/>
                </a:lnTo>
                <a:lnTo>
                  <a:pt x="247" y="308"/>
                </a:lnTo>
                <a:lnTo>
                  <a:pt x="254" y="307"/>
                </a:lnTo>
                <a:lnTo>
                  <a:pt x="260" y="305"/>
                </a:lnTo>
                <a:lnTo>
                  <a:pt x="266" y="303"/>
                </a:lnTo>
                <a:lnTo>
                  <a:pt x="279" y="297"/>
                </a:lnTo>
                <a:lnTo>
                  <a:pt x="290" y="288"/>
                </a:lnTo>
                <a:lnTo>
                  <a:pt x="311" y="312"/>
                </a:lnTo>
                <a:lnTo>
                  <a:pt x="311" y="312"/>
                </a:lnTo>
                <a:lnTo>
                  <a:pt x="313" y="315"/>
                </a:lnTo>
                <a:lnTo>
                  <a:pt x="316" y="316"/>
                </a:lnTo>
                <a:lnTo>
                  <a:pt x="336" y="323"/>
                </a:lnTo>
                <a:lnTo>
                  <a:pt x="261" y="516"/>
                </a:lnTo>
                <a:close/>
                <a:moveTo>
                  <a:pt x="221" y="324"/>
                </a:moveTo>
                <a:lnTo>
                  <a:pt x="221" y="324"/>
                </a:lnTo>
                <a:lnTo>
                  <a:pt x="213" y="344"/>
                </a:lnTo>
                <a:lnTo>
                  <a:pt x="226" y="362"/>
                </a:lnTo>
                <a:lnTo>
                  <a:pt x="254" y="362"/>
                </a:lnTo>
                <a:lnTo>
                  <a:pt x="266" y="344"/>
                </a:lnTo>
                <a:lnTo>
                  <a:pt x="266" y="344"/>
                </a:lnTo>
                <a:lnTo>
                  <a:pt x="258" y="324"/>
                </a:lnTo>
                <a:lnTo>
                  <a:pt x="258" y="324"/>
                </a:lnTo>
                <a:lnTo>
                  <a:pt x="221" y="324"/>
                </a:lnTo>
                <a:lnTo>
                  <a:pt x="221" y="324"/>
                </a:lnTo>
                <a:close/>
              </a:path>
            </a:pathLst>
          </a:custGeom>
          <a:solidFill>
            <a:schemeClr val="accent2"/>
          </a:solidFill>
          <a:ln>
            <a:solidFill>
              <a:schemeClr val="bg1"/>
            </a:solidFill>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nvGrpSpPr>
          <p:cNvPr id="16" name="그룹 15">
            <a:extLst>
              <a:ext uri="{FF2B5EF4-FFF2-40B4-BE49-F238E27FC236}">
                <a16:creationId xmlns:a16="http://schemas.microsoft.com/office/drawing/2014/main" id="{CCEF5676-45E8-730F-CEEC-C4DD56CC8A42}"/>
              </a:ext>
            </a:extLst>
          </p:cNvPr>
          <p:cNvGrpSpPr/>
          <p:nvPr/>
        </p:nvGrpSpPr>
        <p:grpSpPr>
          <a:xfrm>
            <a:off x="5173434" y="5592239"/>
            <a:ext cx="1381980" cy="472835"/>
            <a:chOff x="5173434" y="5474910"/>
            <a:chExt cx="1381980" cy="472835"/>
          </a:xfrm>
        </p:grpSpPr>
        <p:sp>
          <p:nvSpPr>
            <p:cNvPr id="26" name="직사각형 25">
              <a:extLst>
                <a:ext uri="{FF2B5EF4-FFF2-40B4-BE49-F238E27FC236}">
                  <a16:creationId xmlns:a16="http://schemas.microsoft.com/office/drawing/2014/main" id="{3E8AEE6A-2389-9643-D781-567361B9DB2B}"/>
                </a:ext>
              </a:extLst>
            </p:cNvPr>
            <p:cNvSpPr/>
            <p:nvPr/>
          </p:nvSpPr>
          <p:spPr>
            <a:xfrm>
              <a:off x="5173434" y="5474910"/>
              <a:ext cx="1251992" cy="472835"/>
            </a:xfrm>
            <a:prstGeom prst="rect">
              <a:avLst/>
            </a:prstGeom>
            <a:solidFill>
              <a:schemeClr val="bg1">
                <a:lumMod val="8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3600" dirty="0">
                <a:solidFill>
                  <a:schemeClr val="accent3"/>
                </a:solidFill>
                <a:latin typeface="KoPub돋움체 Medium" panose="02020603020101020101" pitchFamily="18" charset="-127"/>
                <a:ea typeface="KoPub돋움체 Medium" panose="02020603020101020101" pitchFamily="18" charset="-127"/>
              </a:endParaRPr>
            </a:p>
          </p:txBody>
        </p:sp>
        <p:cxnSp>
          <p:nvCxnSpPr>
            <p:cNvPr id="32" name="직선 화살표 연결선 31">
              <a:extLst>
                <a:ext uri="{FF2B5EF4-FFF2-40B4-BE49-F238E27FC236}">
                  <a16:creationId xmlns:a16="http://schemas.microsoft.com/office/drawing/2014/main" id="{39A16BD9-82AE-124E-7E18-63BE0A112D0F}"/>
                </a:ext>
              </a:extLst>
            </p:cNvPr>
            <p:cNvCxnSpPr>
              <a:cxnSpLocks/>
            </p:cNvCxnSpPr>
            <p:nvPr/>
          </p:nvCxnSpPr>
          <p:spPr>
            <a:xfrm>
              <a:off x="5282820" y="5631272"/>
              <a:ext cx="555607" cy="0"/>
            </a:xfrm>
            <a:prstGeom prst="straightConnector1">
              <a:avLst/>
            </a:prstGeom>
            <a:ln w="6350">
              <a:solidFill>
                <a:schemeClr val="bg1">
                  <a:lumMod val="65000"/>
                </a:schemeClr>
              </a:solidFill>
              <a:headEnd type="triangle" w="sm" len="sm"/>
              <a:tailEnd type="triangle" w="sm" len="sm"/>
            </a:ln>
            <a:effectLst/>
          </p:spPr>
          <p:style>
            <a:lnRef idx="2">
              <a:schemeClr val="accent3"/>
            </a:lnRef>
            <a:fillRef idx="0">
              <a:schemeClr val="accent3"/>
            </a:fillRef>
            <a:effectRef idx="1">
              <a:schemeClr val="accent3"/>
            </a:effectRef>
            <a:fontRef idx="minor">
              <a:schemeClr val="tx1"/>
            </a:fontRef>
          </p:style>
        </p:cxnSp>
        <p:cxnSp>
          <p:nvCxnSpPr>
            <p:cNvPr id="33" name="직선 화살표 연결선 32">
              <a:extLst>
                <a:ext uri="{FF2B5EF4-FFF2-40B4-BE49-F238E27FC236}">
                  <a16:creationId xmlns:a16="http://schemas.microsoft.com/office/drawing/2014/main" id="{CA893A9C-1F9C-44FD-8226-09E7E7BC1164}"/>
                </a:ext>
              </a:extLst>
            </p:cNvPr>
            <p:cNvCxnSpPr>
              <a:cxnSpLocks/>
            </p:cNvCxnSpPr>
            <p:nvPr/>
          </p:nvCxnSpPr>
          <p:spPr>
            <a:xfrm>
              <a:off x="5282820" y="5788733"/>
              <a:ext cx="555607" cy="0"/>
            </a:xfrm>
            <a:prstGeom prst="straightConnector1">
              <a:avLst/>
            </a:prstGeom>
            <a:ln w="6350">
              <a:solidFill>
                <a:schemeClr val="bg1">
                  <a:lumMod val="65000"/>
                </a:schemeClr>
              </a:solidFill>
              <a:prstDash val="dash"/>
              <a:headEnd type="triangle" w="sm" len="sm"/>
              <a:tailEnd type="triangle" w="sm" len="sm"/>
            </a:ln>
            <a:effectLst/>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97EA7FBF-B70F-A452-8DF1-AE082DBE0A2D}"/>
                </a:ext>
              </a:extLst>
            </p:cNvPr>
            <p:cNvSpPr txBox="1"/>
            <p:nvPr/>
          </p:nvSpPr>
          <p:spPr>
            <a:xfrm>
              <a:off x="5904855" y="5563729"/>
              <a:ext cx="647015" cy="130805"/>
            </a:xfrm>
            <a:prstGeom prst="rect">
              <a:avLst/>
            </a:prstGeom>
            <a:noFill/>
          </p:spPr>
          <p:txBody>
            <a:bodyPr wrap="square" lIns="0" tIns="0" rIns="0" bIns="0" rtlCol="0">
              <a:spAutoFit/>
            </a:bodyPr>
            <a:lstStyle/>
            <a:p>
              <a:r>
                <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전력 이동</a:t>
              </a:r>
            </a:p>
          </p:txBody>
        </p:sp>
        <p:sp>
          <p:nvSpPr>
            <p:cNvPr id="36" name="TextBox 35">
              <a:extLst>
                <a:ext uri="{FF2B5EF4-FFF2-40B4-BE49-F238E27FC236}">
                  <a16:creationId xmlns:a16="http://schemas.microsoft.com/office/drawing/2014/main" id="{75534A93-0DC6-516E-87FB-75D36B3B1266}"/>
                </a:ext>
              </a:extLst>
            </p:cNvPr>
            <p:cNvSpPr txBox="1"/>
            <p:nvPr/>
          </p:nvSpPr>
          <p:spPr>
            <a:xfrm>
              <a:off x="5908399" y="5723438"/>
              <a:ext cx="647015" cy="130805"/>
            </a:xfrm>
            <a:prstGeom prst="rect">
              <a:avLst/>
            </a:prstGeom>
            <a:noFill/>
          </p:spPr>
          <p:txBody>
            <a:bodyPr wrap="square" lIns="0" tIns="0" rIns="0" bIns="0" rtlCol="0">
              <a:spAutoFit/>
            </a:bodyPr>
            <a:lstStyle/>
            <a:p>
              <a:r>
                <a:rPr lang="ko-KR" altLang="en-US" sz="85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통신</a:t>
              </a:r>
            </a:p>
          </p:txBody>
        </p:sp>
      </p:grpSp>
      <p:grpSp>
        <p:nvGrpSpPr>
          <p:cNvPr id="48" name="Group 140">
            <a:extLst>
              <a:ext uri="{FF2B5EF4-FFF2-40B4-BE49-F238E27FC236}">
                <a16:creationId xmlns:a16="http://schemas.microsoft.com/office/drawing/2014/main" id="{64DC7724-D498-487C-173A-0A5F1B0014A2}"/>
              </a:ext>
            </a:extLst>
          </p:cNvPr>
          <p:cNvGrpSpPr/>
          <p:nvPr/>
        </p:nvGrpSpPr>
        <p:grpSpPr>
          <a:xfrm>
            <a:off x="2358692" y="8046934"/>
            <a:ext cx="431540" cy="414804"/>
            <a:chOff x="8148638" y="966788"/>
            <a:chExt cx="817563" cy="819150"/>
          </a:xfrm>
          <a:solidFill>
            <a:srgbClr val="098E7E"/>
          </a:solidFill>
        </p:grpSpPr>
        <p:sp>
          <p:nvSpPr>
            <p:cNvPr id="49" name="Freeform 98">
              <a:extLst>
                <a:ext uri="{FF2B5EF4-FFF2-40B4-BE49-F238E27FC236}">
                  <a16:creationId xmlns:a16="http://schemas.microsoft.com/office/drawing/2014/main" id="{E1C8866F-B729-9B21-E9B7-6ED28E904B30}"/>
                </a:ext>
              </a:extLst>
            </p:cNvPr>
            <p:cNvSpPr>
              <a:spLocks/>
            </p:cNvSpPr>
            <p:nvPr/>
          </p:nvSpPr>
          <p:spPr bwMode="auto">
            <a:xfrm>
              <a:off x="8320937" y="1146553"/>
              <a:ext cx="472968" cy="454521"/>
            </a:xfrm>
            <a:custGeom>
              <a:avLst/>
              <a:gdLst>
                <a:gd name="T0" fmla="*/ 127 w 127"/>
                <a:gd name="T1" fmla="*/ 64 h 128"/>
                <a:gd name="T2" fmla="*/ 64 w 127"/>
                <a:gd name="T3" fmla="*/ 128 h 128"/>
                <a:gd name="T4" fmla="*/ 0 w 127"/>
                <a:gd name="T5" fmla="*/ 64 h 128"/>
                <a:gd name="T6" fmla="*/ 64 w 127"/>
                <a:gd name="T7" fmla="*/ 0 h 128"/>
                <a:gd name="T8" fmla="*/ 127 w 127"/>
                <a:gd name="T9" fmla="*/ 64 h 128"/>
              </a:gdLst>
              <a:ahLst/>
              <a:cxnLst>
                <a:cxn ang="0">
                  <a:pos x="T0" y="T1"/>
                </a:cxn>
                <a:cxn ang="0">
                  <a:pos x="T2" y="T3"/>
                </a:cxn>
                <a:cxn ang="0">
                  <a:pos x="T4" y="T5"/>
                </a:cxn>
                <a:cxn ang="0">
                  <a:pos x="T6" y="T7"/>
                </a:cxn>
                <a:cxn ang="0">
                  <a:pos x="T8" y="T9"/>
                </a:cxn>
              </a:cxnLst>
              <a:rect l="0" t="0" r="r" b="b"/>
              <a:pathLst>
                <a:path w="127" h="128">
                  <a:moveTo>
                    <a:pt x="127" y="64"/>
                  </a:moveTo>
                  <a:cubicBezTo>
                    <a:pt x="127" y="99"/>
                    <a:pt x="99" y="128"/>
                    <a:pt x="64" y="128"/>
                  </a:cubicBezTo>
                  <a:cubicBezTo>
                    <a:pt x="28" y="128"/>
                    <a:pt x="0" y="99"/>
                    <a:pt x="0" y="64"/>
                  </a:cubicBezTo>
                  <a:cubicBezTo>
                    <a:pt x="0" y="29"/>
                    <a:pt x="29" y="0"/>
                    <a:pt x="64" y="0"/>
                  </a:cubicBezTo>
                  <a:cubicBezTo>
                    <a:pt x="99" y="0"/>
                    <a:pt x="127" y="29"/>
                    <a:pt x="127" y="64"/>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99">
              <a:extLst>
                <a:ext uri="{FF2B5EF4-FFF2-40B4-BE49-F238E27FC236}">
                  <a16:creationId xmlns:a16="http://schemas.microsoft.com/office/drawing/2014/main" id="{44220D88-4021-816E-5D36-74B496830DAE}"/>
                </a:ext>
              </a:extLst>
            </p:cNvPr>
            <p:cNvSpPr>
              <a:spLocks/>
            </p:cNvSpPr>
            <p:nvPr/>
          </p:nvSpPr>
          <p:spPr bwMode="auto">
            <a:xfrm>
              <a:off x="8778876" y="1171575"/>
              <a:ext cx="134938" cy="101600"/>
            </a:xfrm>
            <a:custGeom>
              <a:avLst/>
              <a:gdLst>
                <a:gd name="T0" fmla="*/ 13 w 36"/>
                <a:gd name="T1" fmla="*/ 27 h 27"/>
                <a:gd name="T2" fmla="*/ 0 w 36"/>
                <a:gd name="T3" fmla="*/ 6 h 27"/>
                <a:gd name="T4" fmla="*/ 36 w 36"/>
                <a:gd name="T5" fmla="*/ 0 h 27"/>
                <a:gd name="T6" fmla="*/ 13 w 36"/>
                <a:gd name="T7" fmla="*/ 27 h 27"/>
              </a:gdLst>
              <a:ahLst/>
              <a:cxnLst>
                <a:cxn ang="0">
                  <a:pos x="T0" y="T1"/>
                </a:cxn>
                <a:cxn ang="0">
                  <a:pos x="T2" y="T3"/>
                </a:cxn>
                <a:cxn ang="0">
                  <a:pos x="T4" y="T5"/>
                </a:cxn>
                <a:cxn ang="0">
                  <a:pos x="T6" y="T7"/>
                </a:cxn>
              </a:cxnLst>
              <a:rect l="0" t="0" r="r" b="b"/>
              <a:pathLst>
                <a:path w="36" h="27">
                  <a:moveTo>
                    <a:pt x="13" y="27"/>
                  </a:moveTo>
                  <a:cubicBezTo>
                    <a:pt x="9" y="20"/>
                    <a:pt x="4" y="13"/>
                    <a:pt x="0" y="6"/>
                  </a:cubicBezTo>
                  <a:cubicBezTo>
                    <a:pt x="12" y="4"/>
                    <a:pt x="23" y="2"/>
                    <a:pt x="36" y="0"/>
                  </a:cubicBezTo>
                  <a:cubicBezTo>
                    <a:pt x="28" y="9"/>
                    <a:pt x="20" y="18"/>
                    <a:pt x="13" y="27"/>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0">
              <a:extLst>
                <a:ext uri="{FF2B5EF4-FFF2-40B4-BE49-F238E27FC236}">
                  <a16:creationId xmlns:a16="http://schemas.microsoft.com/office/drawing/2014/main" id="{17027F1A-E8DF-D23B-0A30-D8C9A89FAC6F}"/>
                </a:ext>
              </a:extLst>
            </p:cNvPr>
            <p:cNvSpPr>
              <a:spLocks/>
            </p:cNvSpPr>
            <p:nvPr/>
          </p:nvSpPr>
          <p:spPr bwMode="auto">
            <a:xfrm>
              <a:off x="8356601" y="1597025"/>
              <a:ext cx="101600" cy="131763"/>
            </a:xfrm>
            <a:custGeom>
              <a:avLst/>
              <a:gdLst>
                <a:gd name="T0" fmla="*/ 27 w 27"/>
                <a:gd name="T1" fmla="*/ 12 h 35"/>
                <a:gd name="T2" fmla="*/ 0 w 27"/>
                <a:gd name="T3" fmla="*/ 35 h 35"/>
                <a:gd name="T4" fmla="*/ 6 w 27"/>
                <a:gd name="T5" fmla="*/ 0 h 35"/>
                <a:gd name="T6" fmla="*/ 27 w 27"/>
                <a:gd name="T7" fmla="*/ 12 h 35"/>
              </a:gdLst>
              <a:ahLst/>
              <a:cxnLst>
                <a:cxn ang="0">
                  <a:pos x="T0" y="T1"/>
                </a:cxn>
                <a:cxn ang="0">
                  <a:pos x="T2" y="T3"/>
                </a:cxn>
                <a:cxn ang="0">
                  <a:pos x="T4" y="T5"/>
                </a:cxn>
                <a:cxn ang="0">
                  <a:pos x="T6" y="T7"/>
                </a:cxn>
              </a:cxnLst>
              <a:rect l="0" t="0" r="r" b="b"/>
              <a:pathLst>
                <a:path w="27" h="35">
                  <a:moveTo>
                    <a:pt x="27" y="12"/>
                  </a:moveTo>
                  <a:cubicBezTo>
                    <a:pt x="18" y="19"/>
                    <a:pt x="9" y="27"/>
                    <a:pt x="0" y="35"/>
                  </a:cubicBezTo>
                  <a:cubicBezTo>
                    <a:pt x="2" y="23"/>
                    <a:pt x="4" y="11"/>
                    <a:pt x="6" y="0"/>
                  </a:cubicBezTo>
                  <a:cubicBezTo>
                    <a:pt x="13" y="4"/>
                    <a:pt x="20" y="8"/>
                    <a:pt x="27" y="12"/>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01">
              <a:extLst>
                <a:ext uri="{FF2B5EF4-FFF2-40B4-BE49-F238E27FC236}">
                  <a16:creationId xmlns:a16="http://schemas.microsoft.com/office/drawing/2014/main" id="{01D9BE15-7BAF-37A9-7829-3D25B49D51D8}"/>
                </a:ext>
              </a:extLst>
            </p:cNvPr>
            <p:cNvSpPr>
              <a:spLocks/>
            </p:cNvSpPr>
            <p:nvPr/>
          </p:nvSpPr>
          <p:spPr bwMode="auto">
            <a:xfrm>
              <a:off x="8356601" y="1020763"/>
              <a:ext cx="101600" cy="131763"/>
            </a:xfrm>
            <a:custGeom>
              <a:avLst/>
              <a:gdLst>
                <a:gd name="T0" fmla="*/ 27 w 27"/>
                <a:gd name="T1" fmla="*/ 23 h 35"/>
                <a:gd name="T2" fmla="*/ 6 w 27"/>
                <a:gd name="T3" fmla="*/ 35 h 35"/>
                <a:gd name="T4" fmla="*/ 0 w 27"/>
                <a:gd name="T5" fmla="*/ 0 h 35"/>
                <a:gd name="T6" fmla="*/ 27 w 27"/>
                <a:gd name="T7" fmla="*/ 23 h 35"/>
              </a:gdLst>
              <a:ahLst/>
              <a:cxnLst>
                <a:cxn ang="0">
                  <a:pos x="T0" y="T1"/>
                </a:cxn>
                <a:cxn ang="0">
                  <a:pos x="T2" y="T3"/>
                </a:cxn>
                <a:cxn ang="0">
                  <a:pos x="T4" y="T5"/>
                </a:cxn>
                <a:cxn ang="0">
                  <a:pos x="T6" y="T7"/>
                </a:cxn>
              </a:cxnLst>
              <a:rect l="0" t="0" r="r" b="b"/>
              <a:pathLst>
                <a:path w="27" h="35">
                  <a:moveTo>
                    <a:pt x="27" y="23"/>
                  </a:moveTo>
                  <a:cubicBezTo>
                    <a:pt x="20" y="27"/>
                    <a:pt x="13" y="31"/>
                    <a:pt x="6" y="35"/>
                  </a:cubicBezTo>
                  <a:cubicBezTo>
                    <a:pt x="4" y="24"/>
                    <a:pt x="2" y="12"/>
                    <a:pt x="0" y="0"/>
                  </a:cubicBezTo>
                  <a:cubicBezTo>
                    <a:pt x="9" y="8"/>
                    <a:pt x="18" y="16"/>
                    <a:pt x="27" y="23"/>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02">
              <a:extLst>
                <a:ext uri="{FF2B5EF4-FFF2-40B4-BE49-F238E27FC236}">
                  <a16:creationId xmlns:a16="http://schemas.microsoft.com/office/drawing/2014/main" id="{E54EEE64-7C01-10F8-BBBA-519438EF9C91}"/>
                </a:ext>
              </a:extLst>
            </p:cNvPr>
            <p:cNvSpPr>
              <a:spLocks/>
            </p:cNvSpPr>
            <p:nvPr/>
          </p:nvSpPr>
          <p:spPr bwMode="auto">
            <a:xfrm>
              <a:off x="8205788" y="1171575"/>
              <a:ext cx="131763" cy="101600"/>
            </a:xfrm>
            <a:custGeom>
              <a:avLst/>
              <a:gdLst>
                <a:gd name="T0" fmla="*/ 35 w 35"/>
                <a:gd name="T1" fmla="*/ 6 h 27"/>
                <a:gd name="T2" fmla="*/ 23 w 35"/>
                <a:gd name="T3" fmla="*/ 27 h 27"/>
                <a:gd name="T4" fmla="*/ 0 w 35"/>
                <a:gd name="T5" fmla="*/ 0 h 27"/>
                <a:gd name="T6" fmla="*/ 35 w 35"/>
                <a:gd name="T7" fmla="*/ 6 h 27"/>
              </a:gdLst>
              <a:ahLst/>
              <a:cxnLst>
                <a:cxn ang="0">
                  <a:pos x="T0" y="T1"/>
                </a:cxn>
                <a:cxn ang="0">
                  <a:pos x="T2" y="T3"/>
                </a:cxn>
                <a:cxn ang="0">
                  <a:pos x="T4" y="T5"/>
                </a:cxn>
                <a:cxn ang="0">
                  <a:pos x="T6" y="T7"/>
                </a:cxn>
              </a:cxnLst>
              <a:rect l="0" t="0" r="r" b="b"/>
              <a:pathLst>
                <a:path w="35" h="27">
                  <a:moveTo>
                    <a:pt x="35" y="6"/>
                  </a:moveTo>
                  <a:cubicBezTo>
                    <a:pt x="31" y="13"/>
                    <a:pt x="27" y="20"/>
                    <a:pt x="23" y="27"/>
                  </a:cubicBezTo>
                  <a:cubicBezTo>
                    <a:pt x="16" y="19"/>
                    <a:pt x="8" y="9"/>
                    <a:pt x="0" y="0"/>
                  </a:cubicBezTo>
                  <a:cubicBezTo>
                    <a:pt x="12" y="2"/>
                    <a:pt x="24" y="4"/>
                    <a:pt x="35" y="6"/>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03">
              <a:extLst>
                <a:ext uri="{FF2B5EF4-FFF2-40B4-BE49-F238E27FC236}">
                  <a16:creationId xmlns:a16="http://schemas.microsoft.com/office/drawing/2014/main" id="{900C383E-79B2-A03C-13BD-35D39598D10F}"/>
                </a:ext>
              </a:extLst>
            </p:cNvPr>
            <p:cNvSpPr>
              <a:spLocks/>
            </p:cNvSpPr>
            <p:nvPr/>
          </p:nvSpPr>
          <p:spPr bwMode="auto">
            <a:xfrm>
              <a:off x="8658226" y="1020763"/>
              <a:ext cx="104775" cy="131763"/>
            </a:xfrm>
            <a:custGeom>
              <a:avLst/>
              <a:gdLst>
                <a:gd name="T0" fmla="*/ 22 w 28"/>
                <a:gd name="T1" fmla="*/ 35 h 35"/>
                <a:gd name="T2" fmla="*/ 0 w 28"/>
                <a:gd name="T3" fmla="*/ 23 h 35"/>
                <a:gd name="T4" fmla="*/ 28 w 28"/>
                <a:gd name="T5" fmla="*/ 0 h 35"/>
                <a:gd name="T6" fmla="*/ 22 w 28"/>
                <a:gd name="T7" fmla="*/ 35 h 35"/>
              </a:gdLst>
              <a:ahLst/>
              <a:cxnLst>
                <a:cxn ang="0">
                  <a:pos x="T0" y="T1"/>
                </a:cxn>
                <a:cxn ang="0">
                  <a:pos x="T2" y="T3"/>
                </a:cxn>
                <a:cxn ang="0">
                  <a:pos x="T4" y="T5"/>
                </a:cxn>
                <a:cxn ang="0">
                  <a:pos x="T6" y="T7"/>
                </a:cxn>
              </a:cxnLst>
              <a:rect l="0" t="0" r="r" b="b"/>
              <a:pathLst>
                <a:path w="28" h="35">
                  <a:moveTo>
                    <a:pt x="22" y="35"/>
                  </a:moveTo>
                  <a:cubicBezTo>
                    <a:pt x="15" y="31"/>
                    <a:pt x="8" y="27"/>
                    <a:pt x="0" y="23"/>
                  </a:cubicBezTo>
                  <a:cubicBezTo>
                    <a:pt x="9" y="16"/>
                    <a:pt x="18" y="8"/>
                    <a:pt x="28" y="0"/>
                  </a:cubicBezTo>
                  <a:cubicBezTo>
                    <a:pt x="26" y="12"/>
                    <a:pt x="24" y="24"/>
                    <a:pt x="22" y="35"/>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104">
              <a:extLst>
                <a:ext uri="{FF2B5EF4-FFF2-40B4-BE49-F238E27FC236}">
                  <a16:creationId xmlns:a16="http://schemas.microsoft.com/office/drawing/2014/main" id="{D1C27B55-6190-61F2-BD62-2F4BBF849234}"/>
                </a:ext>
              </a:extLst>
            </p:cNvPr>
            <p:cNvSpPr>
              <a:spLocks/>
            </p:cNvSpPr>
            <p:nvPr/>
          </p:nvSpPr>
          <p:spPr bwMode="auto">
            <a:xfrm>
              <a:off x="8205788" y="1473200"/>
              <a:ext cx="134938" cy="104775"/>
            </a:xfrm>
            <a:custGeom>
              <a:avLst/>
              <a:gdLst>
                <a:gd name="T0" fmla="*/ 23 w 36"/>
                <a:gd name="T1" fmla="*/ 0 h 28"/>
                <a:gd name="T2" fmla="*/ 29 w 36"/>
                <a:gd name="T3" fmla="*/ 11 h 28"/>
                <a:gd name="T4" fmla="*/ 36 w 36"/>
                <a:gd name="T5" fmla="*/ 22 h 28"/>
                <a:gd name="T6" fmla="*/ 0 w 36"/>
                <a:gd name="T7" fmla="*/ 28 h 28"/>
                <a:gd name="T8" fmla="*/ 23 w 36"/>
                <a:gd name="T9" fmla="*/ 0 h 28"/>
              </a:gdLst>
              <a:ahLst/>
              <a:cxnLst>
                <a:cxn ang="0">
                  <a:pos x="T0" y="T1"/>
                </a:cxn>
                <a:cxn ang="0">
                  <a:pos x="T2" y="T3"/>
                </a:cxn>
                <a:cxn ang="0">
                  <a:pos x="T4" y="T5"/>
                </a:cxn>
                <a:cxn ang="0">
                  <a:pos x="T6" y="T7"/>
                </a:cxn>
                <a:cxn ang="0">
                  <a:pos x="T8" y="T9"/>
                </a:cxn>
              </a:cxnLst>
              <a:rect l="0" t="0" r="r" b="b"/>
              <a:pathLst>
                <a:path w="36" h="28">
                  <a:moveTo>
                    <a:pt x="23" y="0"/>
                  </a:moveTo>
                  <a:cubicBezTo>
                    <a:pt x="25" y="4"/>
                    <a:pt x="27" y="8"/>
                    <a:pt x="29" y="11"/>
                  </a:cubicBezTo>
                  <a:cubicBezTo>
                    <a:pt x="31" y="15"/>
                    <a:pt x="33" y="18"/>
                    <a:pt x="36" y="22"/>
                  </a:cubicBezTo>
                  <a:cubicBezTo>
                    <a:pt x="24" y="24"/>
                    <a:pt x="12" y="26"/>
                    <a:pt x="0" y="28"/>
                  </a:cubicBezTo>
                  <a:cubicBezTo>
                    <a:pt x="8" y="19"/>
                    <a:pt x="15" y="10"/>
                    <a:pt x="23" y="0"/>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05">
              <a:extLst>
                <a:ext uri="{FF2B5EF4-FFF2-40B4-BE49-F238E27FC236}">
                  <a16:creationId xmlns:a16="http://schemas.microsoft.com/office/drawing/2014/main" id="{2D71C931-BDAB-5B24-1F90-90957BCD2CCF}"/>
                </a:ext>
              </a:extLst>
            </p:cNvPr>
            <p:cNvSpPr>
              <a:spLocks/>
            </p:cNvSpPr>
            <p:nvPr/>
          </p:nvSpPr>
          <p:spPr bwMode="auto">
            <a:xfrm>
              <a:off x="8778876" y="1476375"/>
              <a:ext cx="134938" cy="101600"/>
            </a:xfrm>
            <a:custGeom>
              <a:avLst/>
              <a:gdLst>
                <a:gd name="T0" fmla="*/ 13 w 36"/>
                <a:gd name="T1" fmla="*/ 0 h 27"/>
                <a:gd name="T2" fmla="*/ 36 w 36"/>
                <a:gd name="T3" fmla="*/ 27 h 27"/>
                <a:gd name="T4" fmla="*/ 0 w 36"/>
                <a:gd name="T5" fmla="*/ 21 h 27"/>
                <a:gd name="T6" fmla="*/ 13 w 36"/>
                <a:gd name="T7" fmla="*/ 0 h 27"/>
              </a:gdLst>
              <a:ahLst/>
              <a:cxnLst>
                <a:cxn ang="0">
                  <a:pos x="T0" y="T1"/>
                </a:cxn>
                <a:cxn ang="0">
                  <a:pos x="T2" y="T3"/>
                </a:cxn>
                <a:cxn ang="0">
                  <a:pos x="T4" y="T5"/>
                </a:cxn>
                <a:cxn ang="0">
                  <a:pos x="T6" y="T7"/>
                </a:cxn>
              </a:cxnLst>
              <a:rect l="0" t="0" r="r" b="b"/>
              <a:pathLst>
                <a:path w="36" h="27">
                  <a:moveTo>
                    <a:pt x="13" y="0"/>
                  </a:moveTo>
                  <a:cubicBezTo>
                    <a:pt x="20" y="9"/>
                    <a:pt x="28" y="18"/>
                    <a:pt x="36" y="27"/>
                  </a:cubicBezTo>
                  <a:cubicBezTo>
                    <a:pt x="23" y="25"/>
                    <a:pt x="12" y="23"/>
                    <a:pt x="0" y="21"/>
                  </a:cubicBezTo>
                  <a:cubicBezTo>
                    <a:pt x="4" y="14"/>
                    <a:pt x="9" y="7"/>
                    <a:pt x="13" y="0"/>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06">
              <a:extLst>
                <a:ext uri="{FF2B5EF4-FFF2-40B4-BE49-F238E27FC236}">
                  <a16:creationId xmlns:a16="http://schemas.microsoft.com/office/drawing/2014/main" id="{6F8BBF80-3B8C-E468-0D8E-D276B143B90D}"/>
                </a:ext>
              </a:extLst>
            </p:cNvPr>
            <p:cNvSpPr>
              <a:spLocks/>
            </p:cNvSpPr>
            <p:nvPr/>
          </p:nvSpPr>
          <p:spPr bwMode="auto">
            <a:xfrm>
              <a:off x="8658226" y="1597025"/>
              <a:ext cx="104775" cy="131763"/>
            </a:xfrm>
            <a:custGeom>
              <a:avLst/>
              <a:gdLst>
                <a:gd name="T0" fmla="*/ 22 w 28"/>
                <a:gd name="T1" fmla="*/ 0 h 35"/>
                <a:gd name="T2" fmla="*/ 28 w 28"/>
                <a:gd name="T3" fmla="*/ 35 h 35"/>
                <a:gd name="T4" fmla="*/ 0 w 28"/>
                <a:gd name="T5" fmla="*/ 12 h 35"/>
                <a:gd name="T6" fmla="*/ 22 w 28"/>
                <a:gd name="T7" fmla="*/ 0 h 35"/>
              </a:gdLst>
              <a:ahLst/>
              <a:cxnLst>
                <a:cxn ang="0">
                  <a:pos x="T0" y="T1"/>
                </a:cxn>
                <a:cxn ang="0">
                  <a:pos x="T2" y="T3"/>
                </a:cxn>
                <a:cxn ang="0">
                  <a:pos x="T4" y="T5"/>
                </a:cxn>
                <a:cxn ang="0">
                  <a:pos x="T6" y="T7"/>
                </a:cxn>
              </a:cxnLst>
              <a:rect l="0" t="0" r="r" b="b"/>
              <a:pathLst>
                <a:path w="28" h="35">
                  <a:moveTo>
                    <a:pt x="22" y="0"/>
                  </a:moveTo>
                  <a:cubicBezTo>
                    <a:pt x="24" y="11"/>
                    <a:pt x="26" y="23"/>
                    <a:pt x="28" y="35"/>
                  </a:cubicBezTo>
                  <a:cubicBezTo>
                    <a:pt x="18" y="27"/>
                    <a:pt x="9" y="19"/>
                    <a:pt x="0" y="12"/>
                  </a:cubicBezTo>
                  <a:cubicBezTo>
                    <a:pt x="8" y="8"/>
                    <a:pt x="15" y="4"/>
                    <a:pt x="22" y="0"/>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107">
              <a:extLst>
                <a:ext uri="{FF2B5EF4-FFF2-40B4-BE49-F238E27FC236}">
                  <a16:creationId xmlns:a16="http://schemas.microsoft.com/office/drawing/2014/main" id="{497F7C1C-623A-D55C-231A-EF0BD4086CE3}"/>
                </a:ext>
              </a:extLst>
            </p:cNvPr>
            <p:cNvSpPr>
              <a:spLocks/>
            </p:cNvSpPr>
            <p:nvPr/>
          </p:nvSpPr>
          <p:spPr bwMode="auto">
            <a:xfrm>
              <a:off x="8837613" y="1328738"/>
              <a:ext cx="128588" cy="90488"/>
            </a:xfrm>
            <a:custGeom>
              <a:avLst/>
              <a:gdLst>
                <a:gd name="T0" fmla="*/ 0 w 34"/>
                <a:gd name="T1" fmla="*/ 24 h 24"/>
                <a:gd name="T2" fmla="*/ 0 w 34"/>
                <a:gd name="T3" fmla="*/ 0 h 24"/>
                <a:gd name="T4" fmla="*/ 34 w 34"/>
                <a:gd name="T5" fmla="*/ 12 h 24"/>
                <a:gd name="T6" fmla="*/ 0 w 34"/>
                <a:gd name="T7" fmla="*/ 24 h 24"/>
              </a:gdLst>
              <a:ahLst/>
              <a:cxnLst>
                <a:cxn ang="0">
                  <a:pos x="T0" y="T1"/>
                </a:cxn>
                <a:cxn ang="0">
                  <a:pos x="T2" y="T3"/>
                </a:cxn>
                <a:cxn ang="0">
                  <a:pos x="T4" y="T5"/>
                </a:cxn>
                <a:cxn ang="0">
                  <a:pos x="T6" y="T7"/>
                </a:cxn>
              </a:cxnLst>
              <a:rect l="0" t="0" r="r" b="b"/>
              <a:pathLst>
                <a:path w="34" h="24">
                  <a:moveTo>
                    <a:pt x="0" y="24"/>
                  </a:moveTo>
                  <a:cubicBezTo>
                    <a:pt x="0" y="16"/>
                    <a:pt x="0" y="8"/>
                    <a:pt x="0" y="0"/>
                  </a:cubicBezTo>
                  <a:cubicBezTo>
                    <a:pt x="11" y="4"/>
                    <a:pt x="23" y="8"/>
                    <a:pt x="34" y="12"/>
                  </a:cubicBezTo>
                  <a:cubicBezTo>
                    <a:pt x="23" y="16"/>
                    <a:pt x="11" y="20"/>
                    <a:pt x="0" y="24"/>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08">
              <a:extLst>
                <a:ext uri="{FF2B5EF4-FFF2-40B4-BE49-F238E27FC236}">
                  <a16:creationId xmlns:a16="http://schemas.microsoft.com/office/drawing/2014/main" id="{09020FEC-9AB7-CF09-A43F-D9333B58C532}"/>
                </a:ext>
              </a:extLst>
            </p:cNvPr>
            <p:cNvSpPr>
              <a:spLocks/>
            </p:cNvSpPr>
            <p:nvPr/>
          </p:nvSpPr>
          <p:spPr bwMode="auto">
            <a:xfrm>
              <a:off x="8510588" y="1657350"/>
              <a:ext cx="93663" cy="128588"/>
            </a:xfrm>
            <a:custGeom>
              <a:avLst/>
              <a:gdLst>
                <a:gd name="T0" fmla="*/ 0 w 25"/>
                <a:gd name="T1" fmla="*/ 0 h 34"/>
                <a:gd name="T2" fmla="*/ 25 w 25"/>
                <a:gd name="T3" fmla="*/ 0 h 34"/>
                <a:gd name="T4" fmla="*/ 13 w 25"/>
                <a:gd name="T5" fmla="*/ 34 h 34"/>
                <a:gd name="T6" fmla="*/ 0 w 25"/>
                <a:gd name="T7" fmla="*/ 0 h 34"/>
              </a:gdLst>
              <a:ahLst/>
              <a:cxnLst>
                <a:cxn ang="0">
                  <a:pos x="T0" y="T1"/>
                </a:cxn>
                <a:cxn ang="0">
                  <a:pos x="T2" y="T3"/>
                </a:cxn>
                <a:cxn ang="0">
                  <a:pos x="T4" y="T5"/>
                </a:cxn>
                <a:cxn ang="0">
                  <a:pos x="T6" y="T7"/>
                </a:cxn>
              </a:cxnLst>
              <a:rect l="0" t="0" r="r" b="b"/>
              <a:pathLst>
                <a:path w="25" h="34">
                  <a:moveTo>
                    <a:pt x="0" y="0"/>
                  </a:moveTo>
                  <a:cubicBezTo>
                    <a:pt x="9" y="0"/>
                    <a:pt x="17" y="0"/>
                    <a:pt x="25" y="0"/>
                  </a:cubicBezTo>
                  <a:cubicBezTo>
                    <a:pt x="21" y="11"/>
                    <a:pt x="17" y="22"/>
                    <a:pt x="13" y="34"/>
                  </a:cubicBezTo>
                  <a:cubicBezTo>
                    <a:pt x="9" y="22"/>
                    <a:pt x="4" y="11"/>
                    <a:pt x="0" y="0"/>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09">
              <a:extLst>
                <a:ext uri="{FF2B5EF4-FFF2-40B4-BE49-F238E27FC236}">
                  <a16:creationId xmlns:a16="http://schemas.microsoft.com/office/drawing/2014/main" id="{83EEFCF3-EC09-13C7-E558-935D4E02E6FD}"/>
                </a:ext>
              </a:extLst>
            </p:cNvPr>
            <p:cNvSpPr>
              <a:spLocks/>
            </p:cNvSpPr>
            <p:nvPr/>
          </p:nvSpPr>
          <p:spPr bwMode="auto">
            <a:xfrm>
              <a:off x="8510588" y="966788"/>
              <a:ext cx="93663" cy="125413"/>
            </a:xfrm>
            <a:custGeom>
              <a:avLst/>
              <a:gdLst>
                <a:gd name="T0" fmla="*/ 0 w 25"/>
                <a:gd name="T1" fmla="*/ 33 h 33"/>
                <a:gd name="T2" fmla="*/ 13 w 25"/>
                <a:gd name="T3" fmla="*/ 0 h 33"/>
                <a:gd name="T4" fmla="*/ 25 w 25"/>
                <a:gd name="T5" fmla="*/ 33 h 33"/>
                <a:gd name="T6" fmla="*/ 0 w 25"/>
                <a:gd name="T7" fmla="*/ 33 h 33"/>
              </a:gdLst>
              <a:ahLst/>
              <a:cxnLst>
                <a:cxn ang="0">
                  <a:pos x="T0" y="T1"/>
                </a:cxn>
                <a:cxn ang="0">
                  <a:pos x="T2" y="T3"/>
                </a:cxn>
                <a:cxn ang="0">
                  <a:pos x="T4" y="T5"/>
                </a:cxn>
                <a:cxn ang="0">
                  <a:pos x="T6" y="T7"/>
                </a:cxn>
              </a:cxnLst>
              <a:rect l="0" t="0" r="r" b="b"/>
              <a:pathLst>
                <a:path w="25" h="33">
                  <a:moveTo>
                    <a:pt x="0" y="33"/>
                  </a:moveTo>
                  <a:cubicBezTo>
                    <a:pt x="5" y="22"/>
                    <a:pt x="9" y="11"/>
                    <a:pt x="13" y="0"/>
                  </a:cubicBezTo>
                  <a:cubicBezTo>
                    <a:pt x="17" y="11"/>
                    <a:pt x="21" y="22"/>
                    <a:pt x="25" y="33"/>
                  </a:cubicBezTo>
                  <a:cubicBezTo>
                    <a:pt x="17" y="33"/>
                    <a:pt x="9" y="33"/>
                    <a:pt x="0" y="33"/>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10">
              <a:extLst>
                <a:ext uri="{FF2B5EF4-FFF2-40B4-BE49-F238E27FC236}">
                  <a16:creationId xmlns:a16="http://schemas.microsoft.com/office/drawing/2014/main" id="{3C23DB51-514E-966A-3BC7-D81AE8A65A62}"/>
                </a:ext>
              </a:extLst>
            </p:cNvPr>
            <p:cNvSpPr>
              <a:spLocks/>
            </p:cNvSpPr>
            <p:nvPr/>
          </p:nvSpPr>
          <p:spPr bwMode="auto">
            <a:xfrm>
              <a:off x="8148638" y="1328738"/>
              <a:ext cx="128588" cy="90488"/>
            </a:xfrm>
            <a:custGeom>
              <a:avLst/>
              <a:gdLst>
                <a:gd name="T0" fmla="*/ 34 w 34"/>
                <a:gd name="T1" fmla="*/ 0 h 24"/>
                <a:gd name="T2" fmla="*/ 34 w 34"/>
                <a:gd name="T3" fmla="*/ 24 h 24"/>
                <a:gd name="T4" fmla="*/ 0 w 34"/>
                <a:gd name="T5" fmla="*/ 12 h 24"/>
                <a:gd name="T6" fmla="*/ 34 w 34"/>
                <a:gd name="T7" fmla="*/ 0 h 24"/>
              </a:gdLst>
              <a:ahLst/>
              <a:cxnLst>
                <a:cxn ang="0">
                  <a:pos x="T0" y="T1"/>
                </a:cxn>
                <a:cxn ang="0">
                  <a:pos x="T2" y="T3"/>
                </a:cxn>
                <a:cxn ang="0">
                  <a:pos x="T4" y="T5"/>
                </a:cxn>
                <a:cxn ang="0">
                  <a:pos x="T6" y="T7"/>
                </a:cxn>
              </a:cxnLst>
              <a:rect l="0" t="0" r="r" b="b"/>
              <a:pathLst>
                <a:path w="34" h="24">
                  <a:moveTo>
                    <a:pt x="34" y="0"/>
                  </a:moveTo>
                  <a:cubicBezTo>
                    <a:pt x="34" y="8"/>
                    <a:pt x="34" y="16"/>
                    <a:pt x="34" y="24"/>
                  </a:cubicBezTo>
                  <a:cubicBezTo>
                    <a:pt x="23" y="20"/>
                    <a:pt x="12" y="16"/>
                    <a:pt x="0" y="12"/>
                  </a:cubicBezTo>
                  <a:cubicBezTo>
                    <a:pt x="12" y="8"/>
                    <a:pt x="23" y="4"/>
                    <a:pt x="34" y="0"/>
                  </a:cubicBezTo>
                  <a:close/>
                </a:path>
              </a:pathLst>
            </a:custGeom>
            <a:grpFill/>
            <a:ln w="14288" cap="rnd">
              <a:solidFill>
                <a:srgbClr val="098E7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7" name="Group 122">
            <a:extLst>
              <a:ext uri="{FF2B5EF4-FFF2-40B4-BE49-F238E27FC236}">
                <a16:creationId xmlns:a16="http://schemas.microsoft.com/office/drawing/2014/main" id="{2E763E1E-3F0D-2529-3234-9803E7E9A5B2}"/>
              </a:ext>
            </a:extLst>
          </p:cNvPr>
          <p:cNvGrpSpPr/>
          <p:nvPr/>
        </p:nvGrpSpPr>
        <p:grpSpPr>
          <a:xfrm>
            <a:off x="4031558" y="7886754"/>
            <a:ext cx="453962" cy="581577"/>
            <a:chOff x="6108464" y="975561"/>
            <a:chExt cx="551815" cy="716369"/>
          </a:xfrm>
          <a:solidFill>
            <a:srgbClr val="098E7E"/>
          </a:solidFill>
        </p:grpSpPr>
        <p:sp>
          <p:nvSpPr>
            <p:cNvPr id="119" name="object 16">
              <a:extLst>
                <a:ext uri="{FF2B5EF4-FFF2-40B4-BE49-F238E27FC236}">
                  <a16:creationId xmlns:a16="http://schemas.microsoft.com/office/drawing/2014/main" id="{D63A745A-2486-D8BC-3EA2-C77EDF75CF10}"/>
                </a:ext>
              </a:extLst>
            </p:cNvPr>
            <p:cNvSpPr/>
            <p:nvPr/>
          </p:nvSpPr>
          <p:spPr>
            <a:xfrm>
              <a:off x="6335972" y="1336330"/>
              <a:ext cx="152400" cy="355600"/>
            </a:xfrm>
            <a:custGeom>
              <a:avLst/>
              <a:gdLst/>
              <a:ahLst/>
              <a:cxnLst/>
              <a:rect l="l" t="t" r="r" b="b"/>
              <a:pathLst>
                <a:path w="152400" h="355600">
                  <a:moveTo>
                    <a:pt x="152400" y="317500"/>
                  </a:moveTo>
                  <a:lnTo>
                    <a:pt x="0" y="317500"/>
                  </a:lnTo>
                  <a:lnTo>
                    <a:pt x="0" y="355600"/>
                  </a:lnTo>
                  <a:lnTo>
                    <a:pt x="152400" y="355600"/>
                  </a:lnTo>
                  <a:lnTo>
                    <a:pt x="152400" y="317500"/>
                  </a:lnTo>
                  <a:close/>
                </a:path>
                <a:path w="152400" h="355600">
                  <a:moveTo>
                    <a:pt x="88900" y="0"/>
                  </a:moveTo>
                  <a:lnTo>
                    <a:pt x="63500" y="0"/>
                  </a:lnTo>
                  <a:lnTo>
                    <a:pt x="38100" y="317500"/>
                  </a:lnTo>
                  <a:lnTo>
                    <a:pt x="114300" y="317500"/>
                  </a:lnTo>
                  <a:lnTo>
                    <a:pt x="88900" y="0"/>
                  </a:lnTo>
                  <a:close/>
                </a:path>
              </a:pathLst>
            </a:custGeom>
            <a:grpFill/>
            <a:ln>
              <a:solidFill>
                <a:srgbClr val="098E7E"/>
              </a:solidFill>
            </a:ln>
          </p:spPr>
          <p:txBody>
            <a:bodyPr wrap="square" lIns="0" tIns="0" rIns="0" bIns="0" rtlCol="0"/>
            <a:lstStyle/>
            <a:p>
              <a:endParaRPr/>
            </a:p>
          </p:txBody>
        </p:sp>
        <p:sp>
          <p:nvSpPr>
            <p:cNvPr id="120" name="object 17">
              <a:extLst>
                <a:ext uri="{FF2B5EF4-FFF2-40B4-BE49-F238E27FC236}">
                  <a16:creationId xmlns:a16="http://schemas.microsoft.com/office/drawing/2014/main" id="{56A3DB4D-5C54-4D35-7431-FD52CFA4D9C6}"/>
                </a:ext>
              </a:extLst>
            </p:cNvPr>
            <p:cNvSpPr/>
            <p:nvPr/>
          </p:nvSpPr>
          <p:spPr>
            <a:xfrm>
              <a:off x="6108464" y="975561"/>
              <a:ext cx="551815" cy="518795"/>
            </a:xfrm>
            <a:custGeom>
              <a:avLst/>
              <a:gdLst/>
              <a:ahLst/>
              <a:cxnLst/>
              <a:rect l="l" t="t" r="r" b="b"/>
              <a:pathLst>
                <a:path w="551815" h="518794">
                  <a:moveTo>
                    <a:pt x="436737" y="334873"/>
                  </a:moveTo>
                  <a:lnTo>
                    <a:pt x="332333" y="334873"/>
                  </a:lnTo>
                  <a:lnTo>
                    <a:pt x="543178" y="518452"/>
                  </a:lnTo>
                  <a:lnTo>
                    <a:pt x="551700" y="508635"/>
                  </a:lnTo>
                  <a:lnTo>
                    <a:pt x="436737" y="334873"/>
                  </a:lnTo>
                  <a:close/>
                </a:path>
                <a:path w="551815" h="518794">
                  <a:moveTo>
                    <a:pt x="373608" y="0"/>
                  </a:moveTo>
                  <a:lnTo>
                    <a:pt x="253110" y="204368"/>
                  </a:lnTo>
                  <a:lnTo>
                    <a:pt x="279082" y="281127"/>
                  </a:lnTo>
                  <a:lnTo>
                    <a:pt x="273526" y="286949"/>
                  </a:lnTo>
                  <a:lnTo>
                    <a:pt x="269278" y="293819"/>
                  </a:lnTo>
                  <a:lnTo>
                    <a:pt x="266563" y="301552"/>
                  </a:lnTo>
                  <a:lnTo>
                    <a:pt x="265607" y="309968"/>
                  </a:lnTo>
                  <a:lnTo>
                    <a:pt x="265607" y="313842"/>
                  </a:lnTo>
                  <a:lnTo>
                    <a:pt x="266357" y="317512"/>
                  </a:lnTo>
                  <a:lnTo>
                    <a:pt x="267436" y="321043"/>
                  </a:lnTo>
                  <a:lnTo>
                    <a:pt x="0" y="402539"/>
                  </a:lnTo>
                  <a:lnTo>
                    <a:pt x="3809" y="414972"/>
                  </a:lnTo>
                  <a:lnTo>
                    <a:pt x="240982" y="408838"/>
                  </a:lnTo>
                  <a:lnTo>
                    <a:pt x="292315" y="346138"/>
                  </a:lnTo>
                  <a:lnTo>
                    <a:pt x="314907" y="346138"/>
                  </a:lnTo>
                  <a:lnTo>
                    <a:pt x="319701" y="344476"/>
                  </a:lnTo>
                  <a:lnTo>
                    <a:pt x="326526" y="340316"/>
                  </a:lnTo>
                  <a:lnTo>
                    <a:pt x="332333" y="334873"/>
                  </a:lnTo>
                  <a:lnTo>
                    <a:pt x="436737" y="334873"/>
                  </a:lnTo>
                  <a:lnTo>
                    <a:pt x="428662" y="322668"/>
                  </a:lnTo>
                  <a:lnTo>
                    <a:pt x="296697" y="322668"/>
                  </a:lnTo>
                  <a:lnTo>
                    <a:pt x="291007" y="316979"/>
                  </a:lnTo>
                  <a:lnTo>
                    <a:pt x="291007" y="302958"/>
                  </a:lnTo>
                  <a:lnTo>
                    <a:pt x="296697" y="297268"/>
                  </a:lnTo>
                  <a:lnTo>
                    <a:pt x="339172" y="297268"/>
                  </a:lnTo>
                  <a:lnTo>
                    <a:pt x="336678" y="291136"/>
                  </a:lnTo>
                  <a:lnTo>
                    <a:pt x="330679" y="283254"/>
                  </a:lnTo>
                  <a:lnTo>
                    <a:pt x="322847" y="277191"/>
                  </a:lnTo>
                  <a:lnTo>
                    <a:pt x="313550" y="273316"/>
                  </a:lnTo>
                  <a:lnTo>
                    <a:pt x="386168" y="3365"/>
                  </a:lnTo>
                  <a:lnTo>
                    <a:pt x="373608" y="0"/>
                  </a:lnTo>
                  <a:close/>
                </a:path>
                <a:path w="551815" h="518794">
                  <a:moveTo>
                    <a:pt x="314907" y="346138"/>
                  </a:moveTo>
                  <a:lnTo>
                    <a:pt x="292315" y="346138"/>
                  </a:lnTo>
                  <a:lnTo>
                    <a:pt x="295935" y="347281"/>
                  </a:lnTo>
                  <a:lnTo>
                    <a:pt x="299707" y="348068"/>
                  </a:lnTo>
                  <a:lnTo>
                    <a:pt x="303707" y="348068"/>
                  </a:lnTo>
                  <a:lnTo>
                    <a:pt x="312036" y="347134"/>
                  </a:lnTo>
                  <a:lnTo>
                    <a:pt x="314907" y="346138"/>
                  </a:lnTo>
                  <a:close/>
                </a:path>
                <a:path w="551815" h="518794">
                  <a:moveTo>
                    <a:pt x="339172" y="297268"/>
                  </a:moveTo>
                  <a:lnTo>
                    <a:pt x="310718" y="297268"/>
                  </a:lnTo>
                  <a:lnTo>
                    <a:pt x="316407" y="302958"/>
                  </a:lnTo>
                  <a:lnTo>
                    <a:pt x="316407" y="316979"/>
                  </a:lnTo>
                  <a:lnTo>
                    <a:pt x="310718" y="322668"/>
                  </a:lnTo>
                  <a:lnTo>
                    <a:pt x="428662" y="322668"/>
                  </a:lnTo>
                  <a:lnTo>
                    <a:pt x="420789" y="310769"/>
                  </a:lnTo>
                  <a:lnTo>
                    <a:pt x="340474" y="300469"/>
                  </a:lnTo>
                  <a:lnTo>
                    <a:pt x="339172" y="297268"/>
                  </a:lnTo>
                  <a:close/>
                </a:path>
              </a:pathLst>
            </a:custGeom>
            <a:grpFill/>
            <a:ln>
              <a:solidFill>
                <a:srgbClr val="098E7E"/>
              </a:solidFill>
            </a:ln>
          </p:spPr>
          <p:txBody>
            <a:bodyPr wrap="square" lIns="0" tIns="0" rIns="0" bIns="0" rtlCol="0"/>
            <a:lstStyle/>
            <a:p>
              <a:endParaRPr/>
            </a:p>
          </p:txBody>
        </p:sp>
      </p:grpSp>
      <p:sp>
        <p:nvSpPr>
          <p:cNvPr id="121" name="TextBox 120">
            <a:extLst>
              <a:ext uri="{FF2B5EF4-FFF2-40B4-BE49-F238E27FC236}">
                <a16:creationId xmlns:a16="http://schemas.microsoft.com/office/drawing/2014/main" id="{A63C1CEA-B446-444B-A367-05A07E3E8930}"/>
              </a:ext>
            </a:extLst>
          </p:cNvPr>
          <p:cNvSpPr txBox="1"/>
          <p:nvPr/>
        </p:nvSpPr>
        <p:spPr>
          <a:xfrm>
            <a:off x="2657209" y="8332221"/>
            <a:ext cx="1552868" cy="276999"/>
          </a:xfrm>
          <a:prstGeom prst="rect">
            <a:avLst/>
          </a:prstGeom>
          <a:noFill/>
        </p:spPr>
        <p:txBody>
          <a:bodyPr wrap="square" lIns="0" tIns="0" rIns="0" bIns="0" rtlCol="0">
            <a:spAutoFit/>
          </a:bodyPr>
          <a:lstStyle/>
          <a:p>
            <a:pPr algn="ctr"/>
            <a:r>
              <a:rPr lang="ko-KR" altLang="en-US" sz="1000" b="1" dirty="0">
                <a:ln>
                  <a:solidFill>
                    <a:schemeClr val="accent6">
                      <a:alpha val="0"/>
                    </a:schemeClr>
                  </a:solidFill>
                </a:ln>
                <a:latin typeface="KoPub돋움체 Medium" panose="02020603020101020101" pitchFamily="18" charset="-127"/>
                <a:ea typeface="KoPub돋움체 Medium" panose="02020603020101020101" pitchFamily="18" charset="-127"/>
              </a:rPr>
              <a:t>분산 에너지 자원</a:t>
            </a:r>
            <a:r>
              <a:rPr lang="en-US" altLang="ko-KR" sz="1000" b="1" dirty="0">
                <a:ln>
                  <a:solidFill>
                    <a:schemeClr val="accent6">
                      <a:alpha val="0"/>
                    </a:schemeClr>
                  </a:solidFill>
                </a:ln>
                <a:latin typeface="KoPub돋움체 Medium" panose="02020603020101020101" pitchFamily="18" charset="-127"/>
                <a:ea typeface="KoPub돋움체 Medium" panose="02020603020101020101" pitchFamily="18" charset="-127"/>
              </a:rPr>
              <a:t> </a:t>
            </a:r>
            <a:r>
              <a:rPr lang="ko-KR" altLang="en-US" sz="1000" b="1" dirty="0">
                <a:ln>
                  <a:solidFill>
                    <a:schemeClr val="accent6">
                      <a:alpha val="0"/>
                    </a:schemeClr>
                  </a:solidFill>
                </a:ln>
                <a:latin typeface="KoPub돋움체 Medium" panose="02020603020101020101" pitchFamily="18" charset="-127"/>
                <a:ea typeface="KoPub돋움체 Medium" panose="02020603020101020101" pitchFamily="18" charset="-127"/>
              </a:rPr>
              <a:t>연계</a:t>
            </a:r>
            <a:br>
              <a:rPr lang="en-US" altLang="ko-KR" sz="700" b="1" dirty="0">
                <a:ln>
                  <a:solidFill>
                    <a:schemeClr val="accent6">
                      <a:alpha val="0"/>
                    </a:schemeClr>
                  </a:solidFill>
                </a:ln>
                <a:latin typeface="KoPub돋움체 Medium" panose="02020603020101020101" pitchFamily="18" charset="-127"/>
                <a:ea typeface="KoPub돋움체 Medium" panose="02020603020101020101" pitchFamily="18" charset="-127"/>
              </a:rPr>
            </a:br>
            <a: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t>(Distributed Energy Resource)</a:t>
            </a:r>
            <a:endParaRPr lang="ko-KR" altLang="en-US" sz="800" b="1"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pic>
        <p:nvPicPr>
          <p:cNvPr id="125" name="그림 124" descr="스크린샷, 정보기기, 휴대 전화, 전자 기기이(가) 표시된 사진&#10;&#10;자동 생성된 설명">
            <a:extLst>
              <a:ext uri="{FF2B5EF4-FFF2-40B4-BE49-F238E27FC236}">
                <a16:creationId xmlns:a16="http://schemas.microsoft.com/office/drawing/2014/main" id="{EAC768DF-A606-0BF3-178C-BED21AA1361D}"/>
              </a:ext>
            </a:extLst>
          </p:cNvPr>
          <p:cNvPicPr>
            <a:picLocks noChangeAspect="1"/>
          </p:cNvPicPr>
          <p:nvPr/>
        </p:nvPicPr>
        <p:blipFill>
          <a:blip r:embed="rId4"/>
          <a:stretch>
            <a:fillRect/>
          </a:stretch>
        </p:blipFill>
        <p:spPr>
          <a:xfrm>
            <a:off x="3754773" y="5623466"/>
            <a:ext cx="276785" cy="435814"/>
          </a:xfrm>
          <a:prstGeom prst="rect">
            <a:avLst/>
          </a:prstGeom>
        </p:spPr>
      </p:pic>
      <p:pic>
        <p:nvPicPr>
          <p:cNvPr id="128" name="그림 127" descr="스크린샷, 상징, 그래픽, 디자인이(가) 표시된 사진&#10;&#10;자동 생성된 설명">
            <a:extLst>
              <a:ext uri="{FF2B5EF4-FFF2-40B4-BE49-F238E27FC236}">
                <a16:creationId xmlns:a16="http://schemas.microsoft.com/office/drawing/2014/main" id="{730C7B2F-492B-80A4-AA5E-20245EF2784F}"/>
              </a:ext>
            </a:extLst>
          </p:cNvPr>
          <p:cNvPicPr>
            <a:picLocks noChangeAspect="1"/>
          </p:cNvPicPr>
          <p:nvPr/>
        </p:nvPicPr>
        <p:blipFill>
          <a:blip r:embed="rId5"/>
          <a:stretch>
            <a:fillRect/>
          </a:stretch>
        </p:blipFill>
        <p:spPr>
          <a:xfrm>
            <a:off x="2762580" y="5629441"/>
            <a:ext cx="438806" cy="428231"/>
          </a:xfrm>
          <a:prstGeom prst="rect">
            <a:avLst/>
          </a:prstGeom>
        </p:spPr>
      </p:pic>
      <p:sp>
        <p:nvSpPr>
          <p:cNvPr id="129" name="TextBox 128">
            <a:extLst>
              <a:ext uri="{FF2B5EF4-FFF2-40B4-BE49-F238E27FC236}">
                <a16:creationId xmlns:a16="http://schemas.microsoft.com/office/drawing/2014/main" id="{4B9982F7-79C7-4AF9-8B47-247C450E484F}"/>
              </a:ext>
            </a:extLst>
          </p:cNvPr>
          <p:cNvSpPr txBox="1"/>
          <p:nvPr/>
        </p:nvSpPr>
        <p:spPr>
          <a:xfrm>
            <a:off x="4114611" y="5783101"/>
            <a:ext cx="1015647" cy="276999"/>
          </a:xfrm>
          <a:prstGeom prst="rect">
            <a:avLst/>
          </a:prstGeom>
          <a:noFill/>
        </p:spPr>
        <p:txBody>
          <a:bodyPr wrap="square" lIns="0" tIns="0" rIns="0" bIns="0" rtlCol="0">
            <a:spAutoFit/>
          </a:bodyPr>
          <a:lstStyle/>
          <a:p>
            <a:r>
              <a:rPr lang="ko-KR" altLang="en-US" sz="1000" b="1" dirty="0">
                <a:ln>
                  <a:solidFill>
                    <a:schemeClr val="accent6">
                      <a:alpha val="0"/>
                    </a:schemeClr>
                  </a:solidFill>
                </a:ln>
                <a:latin typeface="KoPub돋움체 Medium" panose="02020603020101020101" pitchFamily="18" charset="-127"/>
                <a:ea typeface="KoPub돋움체 Medium" panose="02020603020101020101" pitchFamily="18" charset="-127"/>
              </a:rPr>
              <a:t>부가 서비스</a:t>
            </a:r>
            <a:endParaRPr lang="en-US" altLang="ko-KR" sz="1000" b="1" dirty="0">
              <a:ln>
                <a:solidFill>
                  <a:schemeClr val="accent6">
                    <a:alpha val="0"/>
                  </a:schemeClr>
                </a:solidFill>
              </a:ln>
              <a:latin typeface="KoPub돋움체 Medium" panose="02020603020101020101" pitchFamily="18" charset="-127"/>
              <a:ea typeface="KoPub돋움체 Medium" panose="02020603020101020101" pitchFamily="18" charset="-127"/>
            </a:endParaRPr>
          </a:p>
          <a:p>
            <a:r>
              <a:rPr lang="en-US" altLang="ko-KR" sz="800" b="1" dirty="0">
                <a:ln>
                  <a:solidFill>
                    <a:schemeClr val="accent6">
                      <a:alpha val="0"/>
                    </a:schemeClr>
                  </a:solidFill>
                </a:ln>
                <a:latin typeface="KoPub돋움체 Medium" panose="02020603020101020101" pitchFamily="18" charset="-127"/>
                <a:ea typeface="KoPub돋움체 Medium" panose="02020603020101020101" pitchFamily="18" charset="-127"/>
              </a:rPr>
              <a:t>(Secondary Service)</a:t>
            </a:r>
            <a:endParaRPr lang="ko-KR" altLang="en-US" sz="800" b="1" dirty="0">
              <a:ln>
                <a:solidFill>
                  <a:schemeClr val="accent6">
                    <a:alpha val="0"/>
                  </a:schemeClr>
                </a:solidFill>
              </a:ln>
              <a:latin typeface="KoPub돋움체 Medium" panose="02020603020101020101" pitchFamily="18" charset="-127"/>
              <a:ea typeface="KoPub돋움체 Medium" panose="02020603020101020101" pitchFamily="18" charset="-127"/>
            </a:endParaRPr>
          </a:p>
        </p:txBody>
      </p:sp>
      <p:cxnSp>
        <p:nvCxnSpPr>
          <p:cNvPr id="130" name="직선 화살표 연결선 129">
            <a:extLst>
              <a:ext uri="{FF2B5EF4-FFF2-40B4-BE49-F238E27FC236}">
                <a16:creationId xmlns:a16="http://schemas.microsoft.com/office/drawing/2014/main" id="{D154E9AA-B941-B032-7113-AC218F87361B}"/>
              </a:ext>
            </a:extLst>
          </p:cNvPr>
          <p:cNvCxnSpPr>
            <a:cxnSpLocks/>
            <a:stCxn id="128" idx="2"/>
            <a:endCxn id="15" idx="8"/>
          </p:cNvCxnSpPr>
          <p:nvPr/>
        </p:nvCxnSpPr>
        <p:spPr>
          <a:xfrm>
            <a:off x="2981983" y="6057672"/>
            <a:ext cx="445023" cy="570652"/>
          </a:xfrm>
          <a:prstGeom prst="straightConnector1">
            <a:avLst/>
          </a:prstGeom>
          <a:ln w="6350">
            <a:solidFill>
              <a:schemeClr val="bg1">
                <a:lumMod val="65000"/>
              </a:schemeClr>
            </a:solidFill>
            <a:prstDash val="dash"/>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133" name="직선 화살표 연결선 132">
            <a:extLst>
              <a:ext uri="{FF2B5EF4-FFF2-40B4-BE49-F238E27FC236}">
                <a16:creationId xmlns:a16="http://schemas.microsoft.com/office/drawing/2014/main" id="{242427A9-CDCA-6255-5B01-D53CBE162FA9}"/>
              </a:ext>
            </a:extLst>
          </p:cNvPr>
          <p:cNvCxnSpPr>
            <a:cxnSpLocks/>
            <a:stCxn id="125" idx="2"/>
            <a:endCxn id="15" idx="8"/>
          </p:cNvCxnSpPr>
          <p:nvPr/>
        </p:nvCxnSpPr>
        <p:spPr>
          <a:xfrm flipH="1">
            <a:off x="3427006" y="6059280"/>
            <a:ext cx="466160" cy="569044"/>
          </a:xfrm>
          <a:prstGeom prst="straightConnector1">
            <a:avLst/>
          </a:prstGeom>
          <a:ln w="6350">
            <a:solidFill>
              <a:schemeClr val="bg1">
                <a:lumMod val="65000"/>
              </a:schemeClr>
            </a:solidFill>
            <a:prstDash val="dash"/>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134" name="직선 화살표 연결선 133">
            <a:extLst>
              <a:ext uri="{FF2B5EF4-FFF2-40B4-BE49-F238E27FC236}">
                <a16:creationId xmlns:a16="http://schemas.microsoft.com/office/drawing/2014/main" id="{A930507B-68D9-AED8-F5FD-2F218EA1DF53}"/>
              </a:ext>
            </a:extLst>
          </p:cNvPr>
          <p:cNvCxnSpPr>
            <a:cxnSpLocks/>
          </p:cNvCxnSpPr>
          <p:nvPr/>
        </p:nvCxnSpPr>
        <p:spPr>
          <a:xfrm flipH="1">
            <a:off x="2221295" y="6641673"/>
            <a:ext cx="559286" cy="195796"/>
          </a:xfrm>
          <a:prstGeom prst="straightConnector1">
            <a:avLst/>
          </a:prstGeom>
          <a:ln w="6350">
            <a:solidFill>
              <a:schemeClr val="bg1">
                <a:lumMod val="65000"/>
              </a:schemeClr>
            </a:solidFill>
            <a:prstDash val="dash"/>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137" name="직선 화살표 연결선 136">
            <a:extLst>
              <a:ext uri="{FF2B5EF4-FFF2-40B4-BE49-F238E27FC236}">
                <a16:creationId xmlns:a16="http://schemas.microsoft.com/office/drawing/2014/main" id="{96D05059-A9A8-8865-58EB-12B62C14F630}"/>
              </a:ext>
            </a:extLst>
          </p:cNvPr>
          <p:cNvCxnSpPr>
            <a:cxnSpLocks/>
          </p:cNvCxnSpPr>
          <p:nvPr/>
        </p:nvCxnSpPr>
        <p:spPr>
          <a:xfrm flipH="1" flipV="1">
            <a:off x="4079433" y="6640808"/>
            <a:ext cx="516421" cy="210535"/>
          </a:xfrm>
          <a:prstGeom prst="straightConnector1">
            <a:avLst/>
          </a:prstGeom>
          <a:ln w="6350">
            <a:solidFill>
              <a:schemeClr val="bg1">
                <a:lumMod val="65000"/>
              </a:schemeClr>
            </a:solidFill>
            <a:prstDash val="dash"/>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138" name="직선 화살표 연결선 137">
            <a:extLst>
              <a:ext uri="{FF2B5EF4-FFF2-40B4-BE49-F238E27FC236}">
                <a16:creationId xmlns:a16="http://schemas.microsoft.com/office/drawing/2014/main" id="{0162DDD8-ADFF-6505-CBE8-03865E4C163F}"/>
              </a:ext>
            </a:extLst>
          </p:cNvPr>
          <p:cNvCxnSpPr>
            <a:cxnSpLocks/>
          </p:cNvCxnSpPr>
          <p:nvPr/>
        </p:nvCxnSpPr>
        <p:spPr>
          <a:xfrm>
            <a:off x="926839" y="6857271"/>
            <a:ext cx="705395" cy="0"/>
          </a:xfrm>
          <a:prstGeom prst="straightConnector1">
            <a:avLst/>
          </a:prstGeom>
          <a:ln w="6350">
            <a:solidFill>
              <a:schemeClr val="bg1">
                <a:lumMod val="65000"/>
              </a:schemeClr>
            </a:solidFill>
            <a:headEnd type="triangle"/>
            <a:tailEnd type="triangle"/>
          </a:ln>
          <a:effectLst/>
        </p:spPr>
        <p:style>
          <a:lnRef idx="2">
            <a:schemeClr val="accent3"/>
          </a:lnRef>
          <a:fillRef idx="0">
            <a:schemeClr val="accent3"/>
          </a:fillRef>
          <a:effectRef idx="1">
            <a:schemeClr val="accent3"/>
          </a:effectRef>
          <a:fontRef idx="minor">
            <a:schemeClr val="tx1"/>
          </a:fontRef>
        </p:style>
      </p:cxnSp>
      <p:sp>
        <p:nvSpPr>
          <p:cNvPr id="139" name="TextBox 138">
            <a:extLst>
              <a:ext uri="{FF2B5EF4-FFF2-40B4-BE49-F238E27FC236}">
                <a16:creationId xmlns:a16="http://schemas.microsoft.com/office/drawing/2014/main" id="{D38E72C2-737B-F5F1-0D67-7FBDFBBC7687}"/>
              </a:ext>
            </a:extLst>
          </p:cNvPr>
          <p:cNvSpPr txBox="1"/>
          <p:nvPr/>
        </p:nvSpPr>
        <p:spPr>
          <a:xfrm>
            <a:off x="980167" y="6535184"/>
            <a:ext cx="658014" cy="276999"/>
          </a:xfrm>
          <a:prstGeom prst="rect">
            <a:avLst/>
          </a:prstGeom>
          <a:noFill/>
        </p:spPr>
        <p:txBody>
          <a:bodyPr wrap="square" lIns="0" tIns="0" rIns="0" bIns="0" rtlCol="0">
            <a:spAutoFit/>
          </a:bodyPr>
          <a:lstStyle/>
          <a:p>
            <a:pPr algn="ctr"/>
            <a:r>
              <a:rPr lang="en-US" altLang="ko-KR" sz="9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AC</a:t>
            </a:r>
            <a:r>
              <a:rPr lang="ko-KR" altLang="en-US" sz="9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 충전</a:t>
            </a:r>
            <a:r>
              <a:rPr lang="en-US" altLang="ko-KR" sz="900" baseline="300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3)</a:t>
            </a:r>
            <a:br>
              <a:rPr lang="en-US" altLang="ko-KR" sz="9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br>
            <a:r>
              <a:rPr lang="en-US" altLang="ko-KR" sz="9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DC</a:t>
            </a:r>
            <a:r>
              <a:rPr lang="ko-KR" altLang="en-US" sz="9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 충전</a:t>
            </a:r>
            <a:r>
              <a:rPr lang="en-US" altLang="ko-KR" sz="900" baseline="300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4)</a:t>
            </a:r>
            <a:endParaRPr lang="ko-KR" altLang="en-US" sz="9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p:txBody>
      </p:sp>
      <p:cxnSp>
        <p:nvCxnSpPr>
          <p:cNvPr id="140" name="연결선: 꺾임 139">
            <a:extLst>
              <a:ext uri="{FF2B5EF4-FFF2-40B4-BE49-F238E27FC236}">
                <a16:creationId xmlns:a16="http://schemas.microsoft.com/office/drawing/2014/main" id="{AD64E06C-24C3-5DC8-1B5E-F50420B40CD6}"/>
              </a:ext>
            </a:extLst>
          </p:cNvPr>
          <p:cNvCxnSpPr>
            <a:cxnSpLocks/>
            <a:stCxn id="128" idx="1"/>
          </p:cNvCxnSpPr>
          <p:nvPr/>
        </p:nvCxnSpPr>
        <p:spPr>
          <a:xfrm rot="10800000" flipV="1">
            <a:off x="2442058" y="5843556"/>
            <a:ext cx="320522" cy="1908271"/>
          </a:xfrm>
          <a:prstGeom prst="bentConnector2">
            <a:avLst/>
          </a:prstGeom>
          <a:ln w="6350">
            <a:solidFill>
              <a:schemeClr val="bg1">
                <a:lumMod val="65000"/>
              </a:schemeClr>
            </a:solidFill>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142" name="연결선: 꺾임 141">
            <a:extLst>
              <a:ext uri="{FF2B5EF4-FFF2-40B4-BE49-F238E27FC236}">
                <a16:creationId xmlns:a16="http://schemas.microsoft.com/office/drawing/2014/main" id="{AFE4E9B2-C8A5-8F75-6712-15A60F13D2E0}"/>
              </a:ext>
            </a:extLst>
          </p:cNvPr>
          <p:cNvCxnSpPr>
            <a:cxnSpLocks/>
            <a:stCxn id="9" idx="2"/>
            <a:endCxn id="13" idx="2"/>
          </p:cNvCxnSpPr>
          <p:nvPr/>
        </p:nvCxnSpPr>
        <p:spPr>
          <a:xfrm rot="16200000" flipH="1">
            <a:off x="3248381" y="5867696"/>
            <a:ext cx="246120" cy="3061191"/>
          </a:xfrm>
          <a:prstGeom prst="bentConnector3">
            <a:avLst>
              <a:gd name="adj1" fmla="val 192882"/>
            </a:avLst>
          </a:prstGeom>
          <a:ln w="6350">
            <a:solidFill>
              <a:schemeClr val="bg1">
                <a:lumMod val="65000"/>
              </a:schemeClr>
            </a:solidFill>
            <a:headEnd type="triangle"/>
            <a:tailEnd type="triangle"/>
          </a:ln>
          <a:effectLst/>
        </p:spPr>
        <p:style>
          <a:lnRef idx="2">
            <a:schemeClr val="accent3"/>
          </a:lnRef>
          <a:fillRef idx="0">
            <a:schemeClr val="accent3"/>
          </a:fillRef>
          <a:effectRef idx="1">
            <a:schemeClr val="accent3"/>
          </a:effectRef>
          <a:fontRef idx="minor">
            <a:schemeClr val="tx1"/>
          </a:fontRef>
        </p:style>
      </p:cxnSp>
      <p:sp>
        <p:nvSpPr>
          <p:cNvPr id="143" name="TextBox 142">
            <a:extLst>
              <a:ext uri="{FF2B5EF4-FFF2-40B4-BE49-F238E27FC236}">
                <a16:creationId xmlns:a16="http://schemas.microsoft.com/office/drawing/2014/main" id="{8F2DFD77-19E5-437A-FAFE-79EBCB49B27C}"/>
              </a:ext>
            </a:extLst>
          </p:cNvPr>
          <p:cNvSpPr txBox="1"/>
          <p:nvPr/>
        </p:nvSpPr>
        <p:spPr>
          <a:xfrm>
            <a:off x="1209047" y="5868182"/>
            <a:ext cx="1180661" cy="276999"/>
          </a:xfrm>
          <a:prstGeom prst="rect">
            <a:avLst/>
          </a:prstGeom>
          <a:noFill/>
        </p:spPr>
        <p:txBody>
          <a:bodyPr wrap="square" lIns="0" tIns="0" rIns="0" bIns="0" rtlCol="0">
            <a:spAutoFit/>
          </a:bodyPr>
          <a:lstStyle/>
          <a:p>
            <a:pPr algn="r"/>
            <a:r>
              <a:rPr lang="en-US" altLang="ko-KR" sz="1000" b="1"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V2H</a:t>
            </a:r>
            <a:r>
              <a:rPr lang="en-US" altLang="ko-KR" sz="1000" b="1" baseline="300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1)</a:t>
            </a:r>
            <a:endParaRPr lang="en-US" altLang="ko-KR" sz="1000" b="1"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a:p>
            <a:pPr algn="r"/>
            <a:r>
              <a:rPr lang="en-US" altLang="ko-KR" sz="8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(Vehicle to Home)</a:t>
            </a:r>
            <a:endParaRPr lang="ko-KR" altLang="en-US" sz="8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p:txBody>
      </p:sp>
      <p:sp>
        <p:nvSpPr>
          <p:cNvPr id="144" name="TextBox 143">
            <a:extLst>
              <a:ext uri="{FF2B5EF4-FFF2-40B4-BE49-F238E27FC236}">
                <a16:creationId xmlns:a16="http://schemas.microsoft.com/office/drawing/2014/main" id="{E803BC5D-CB60-0E2A-4767-1CC1781AEA95}"/>
              </a:ext>
            </a:extLst>
          </p:cNvPr>
          <p:cNvSpPr txBox="1"/>
          <p:nvPr/>
        </p:nvSpPr>
        <p:spPr>
          <a:xfrm>
            <a:off x="652327" y="7479956"/>
            <a:ext cx="1138443" cy="276999"/>
          </a:xfrm>
          <a:prstGeom prst="rect">
            <a:avLst/>
          </a:prstGeom>
          <a:noFill/>
        </p:spPr>
        <p:txBody>
          <a:bodyPr wrap="square" lIns="0" tIns="0" rIns="0" bIns="0" rtlCol="0">
            <a:spAutoFit/>
          </a:bodyPr>
          <a:lstStyle/>
          <a:p>
            <a:pPr algn="r"/>
            <a:r>
              <a:rPr lang="en-US" altLang="ko-KR" sz="1000" b="1"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V2G</a:t>
            </a:r>
            <a:r>
              <a:rPr lang="en-US" altLang="ko-KR" sz="1000" b="1" baseline="300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2)</a:t>
            </a:r>
            <a:endParaRPr lang="en-US" altLang="ko-KR" sz="1000" b="1"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a:p>
            <a:pPr algn="r"/>
            <a:r>
              <a:rPr lang="en-US" altLang="ko-KR" sz="8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(Vehicle to Grid)</a:t>
            </a:r>
            <a:endParaRPr lang="ko-KR" altLang="en-US" sz="8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p:txBody>
      </p:sp>
      <p:cxnSp>
        <p:nvCxnSpPr>
          <p:cNvPr id="145" name="연결선: 꺾임 144">
            <a:extLst>
              <a:ext uri="{FF2B5EF4-FFF2-40B4-BE49-F238E27FC236}">
                <a16:creationId xmlns:a16="http://schemas.microsoft.com/office/drawing/2014/main" id="{F7E0C489-8EB3-32A3-924C-8C663DCA85CA}"/>
              </a:ext>
            </a:extLst>
          </p:cNvPr>
          <p:cNvCxnSpPr>
            <a:cxnSpLocks/>
          </p:cNvCxnSpPr>
          <p:nvPr/>
        </p:nvCxnSpPr>
        <p:spPr>
          <a:xfrm rot="5400000">
            <a:off x="2770948" y="7795222"/>
            <a:ext cx="399397" cy="311429"/>
          </a:xfrm>
          <a:prstGeom prst="bentConnector3">
            <a:avLst>
              <a:gd name="adj1" fmla="val 101762"/>
            </a:avLst>
          </a:prstGeom>
          <a:ln w="6350">
            <a:solidFill>
              <a:schemeClr val="bg1">
                <a:lumMod val="65000"/>
              </a:schemeClr>
            </a:solidFill>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148" name="연결선: 꺾임 147">
            <a:extLst>
              <a:ext uri="{FF2B5EF4-FFF2-40B4-BE49-F238E27FC236}">
                <a16:creationId xmlns:a16="http://schemas.microsoft.com/office/drawing/2014/main" id="{DFA8F175-BAC8-1920-CA5A-C70CE255F058}"/>
              </a:ext>
            </a:extLst>
          </p:cNvPr>
          <p:cNvCxnSpPr>
            <a:cxnSpLocks/>
          </p:cNvCxnSpPr>
          <p:nvPr/>
        </p:nvCxnSpPr>
        <p:spPr>
          <a:xfrm rot="16200000" flipH="1">
            <a:off x="3665438" y="7808200"/>
            <a:ext cx="397567" cy="301924"/>
          </a:xfrm>
          <a:prstGeom prst="bentConnector3">
            <a:avLst>
              <a:gd name="adj1" fmla="val 100000"/>
            </a:avLst>
          </a:prstGeom>
          <a:ln w="6350">
            <a:solidFill>
              <a:schemeClr val="bg1">
                <a:lumMod val="65000"/>
              </a:schemeClr>
            </a:solidFill>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149" name="직선 화살표 연결선 148">
            <a:extLst>
              <a:ext uri="{FF2B5EF4-FFF2-40B4-BE49-F238E27FC236}">
                <a16:creationId xmlns:a16="http://schemas.microsoft.com/office/drawing/2014/main" id="{7DAE9D37-252A-1AE6-2082-15281AB3B6AC}"/>
              </a:ext>
            </a:extLst>
          </p:cNvPr>
          <p:cNvCxnSpPr>
            <a:cxnSpLocks/>
          </p:cNvCxnSpPr>
          <p:nvPr/>
        </p:nvCxnSpPr>
        <p:spPr>
          <a:xfrm flipH="1" flipV="1">
            <a:off x="3753016" y="7760379"/>
            <a:ext cx="302149" cy="381663"/>
          </a:xfrm>
          <a:prstGeom prst="straightConnector1">
            <a:avLst/>
          </a:prstGeom>
          <a:ln w="6350">
            <a:solidFill>
              <a:schemeClr val="bg1">
                <a:lumMod val="65000"/>
              </a:schemeClr>
            </a:solidFill>
            <a:prstDash val="dash"/>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150" name="직선 화살표 연결선 149">
            <a:extLst>
              <a:ext uri="{FF2B5EF4-FFF2-40B4-BE49-F238E27FC236}">
                <a16:creationId xmlns:a16="http://schemas.microsoft.com/office/drawing/2014/main" id="{43F0C00D-ADCE-BDBB-C4A3-9B306D8C2664}"/>
              </a:ext>
            </a:extLst>
          </p:cNvPr>
          <p:cNvCxnSpPr>
            <a:cxnSpLocks/>
          </p:cNvCxnSpPr>
          <p:nvPr/>
        </p:nvCxnSpPr>
        <p:spPr>
          <a:xfrm flipV="1">
            <a:off x="2790908" y="7760379"/>
            <a:ext cx="286247" cy="373712"/>
          </a:xfrm>
          <a:prstGeom prst="straightConnector1">
            <a:avLst/>
          </a:prstGeom>
          <a:ln w="6350">
            <a:solidFill>
              <a:schemeClr val="bg1">
                <a:lumMod val="65000"/>
              </a:schemeClr>
            </a:solidFill>
            <a:prstDash val="dash"/>
            <a:headEnd type="triangle"/>
            <a:tailEnd type="triangle"/>
          </a:ln>
          <a:effectLst/>
        </p:spPr>
        <p:style>
          <a:lnRef idx="2">
            <a:schemeClr val="accent3"/>
          </a:lnRef>
          <a:fillRef idx="0">
            <a:schemeClr val="accent3"/>
          </a:fillRef>
          <a:effectRef idx="1">
            <a:schemeClr val="accent3"/>
          </a:effectRef>
          <a:fontRef idx="minor">
            <a:schemeClr val="tx1"/>
          </a:fontRef>
        </p:style>
      </p:cxnSp>
      <p:grpSp>
        <p:nvGrpSpPr>
          <p:cNvPr id="152" name="그룹 151">
            <a:extLst>
              <a:ext uri="{FF2B5EF4-FFF2-40B4-BE49-F238E27FC236}">
                <a16:creationId xmlns:a16="http://schemas.microsoft.com/office/drawing/2014/main" id="{2741EB0E-1640-77AC-7920-173D8853E4C6}"/>
              </a:ext>
            </a:extLst>
          </p:cNvPr>
          <p:cNvGrpSpPr/>
          <p:nvPr/>
        </p:nvGrpSpPr>
        <p:grpSpPr>
          <a:xfrm>
            <a:off x="5182474" y="6830193"/>
            <a:ext cx="521748" cy="145536"/>
            <a:chOff x="4910874" y="6862070"/>
            <a:chExt cx="633029" cy="97680"/>
          </a:xfrm>
        </p:grpSpPr>
        <p:cxnSp>
          <p:nvCxnSpPr>
            <p:cNvPr id="155" name="직선 화살표 연결선 154">
              <a:extLst>
                <a:ext uri="{FF2B5EF4-FFF2-40B4-BE49-F238E27FC236}">
                  <a16:creationId xmlns:a16="http://schemas.microsoft.com/office/drawing/2014/main" id="{52823092-F004-9486-C896-DCCCD3EA206F}"/>
                </a:ext>
              </a:extLst>
            </p:cNvPr>
            <p:cNvCxnSpPr/>
            <p:nvPr/>
          </p:nvCxnSpPr>
          <p:spPr>
            <a:xfrm>
              <a:off x="4914015" y="6862070"/>
              <a:ext cx="627422" cy="0"/>
            </a:xfrm>
            <a:prstGeom prst="straightConnector1">
              <a:avLst/>
            </a:prstGeom>
            <a:ln w="6350">
              <a:solidFill>
                <a:schemeClr val="bg1">
                  <a:lumMod val="65000"/>
                </a:schemeClr>
              </a:solidFill>
              <a:headEnd type="triangle"/>
              <a:tailEnd type="triangle"/>
            </a:ln>
            <a:effectLst/>
          </p:spPr>
          <p:style>
            <a:lnRef idx="2">
              <a:schemeClr val="accent3"/>
            </a:lnRef>
            <a:fillRef idx="0">
              <a:schemeClr val="accent3"/>
            </a:fillRef>
            <a:effectRef idx="1">
              <a:schemeClr val="accent3"/>
            </a:effectRef>
            <a:fontRef idx="minor">
              <a:schemeClr val="tx1"/>
            </a:fontRef>
          </p:style>
        </p:cxnSp>
        <p:cxnSp>
          <p:nvCxnSpPr>
            <p:cNvPr id="156" name="직선 화살표 연결선 155">
              <a:extLst>
                <a:ext uri="{FF2B5EF4-FFF2-40B4-BE49-F238E27FC236}">
                  <a16:creationId xmlns:a16="http://schemas.microsoft.com/office/drawing/2014/main" id="{00075450-7C58-8F87-2FD4-8C497CE64E45}"/>
                </a:ext>
              </a:extLst>
            </p:cNvPr>
            <p:cNvCxnSpPr>
              <a:cxnSpLocks/>
            </p:cNvCxnSpPr>
            <p:nvPr/>
          </p:nvCxnSpPr>
          <p:spPr>
            <a:xfrm>
              <a:off x="4910874" y="6948884"/>
              <a:ext cx="633029" cy="10866"/>
            </a:xfrm>
            <a:prstGeom prst="straightConnector1">
              <a:avLst/>
            </a:prstGeom>
            <a:ln w="6350">
              <a:solidFill>
                <a:schemeClr val="bg1">
                  <a:lumMod val="65000"/>
                </a:schemeClr>
              </a:solidFill>
              <a:prstDash val="dash"/>
              <a:headEnd type="triangle"/>
              <a:tailEnd type="triangle"/>
            </a:ln>
            <a:effectLst/>
          </p:spPr>
          <p:style>
            <a:lnRef idx="2">
              <a:schemeClr val="accent3"/>
            </a:lnRef>
            <a:fillRef idx="0">
              <a:schemeClr val="accent3"/>
            </a:fillRef>
            <a:effectRef idx="1">
              <a:schemeClr val="accent3"/>
            </a:effectRef>
            <a:fontRef idx="minor">
              <a:schemeClr val="tx1"/>
            </a:fontRef>
          </p:style>
        </p:cxnSp>
      </p:grpSp>
      <p:sp>
        <p:nvSpPr>
          <p:cNvPr id="158" name="TextBox 157">
            <a:extLst>
              <a:ext uri="{FF2B5EF4-FFF2-40B4-BE49-F238E27FC236}">
                <a16:creationId xmlns:a16="http://schemas.microsoft.com/office/drawing/2014/main" id="{E3077ED6-D509-54A1-A7E9-11EA48E11B60}"/>
              </a:ext>
            </a:extLst>
          </p:cNvPr>
          <p:cNvSpPr txBox="1"/>
          <p:nvPr/>
        </p:nvSpPr>
        <p:spPr>
          <a:xfrm>
            <a:off x="5126300" y="6633582"/>
            <a:ext cx="658014" cy="138499"/>
          </a:xfrm>
          <a:prstGeom prst="rect">
            <a:avLst/>
          </a:prstGeom>
          <a:noFill/>
        </p:spPr>
        <p:txBody>
          <a:bodyPr wrap="square" lIns="0" tIns="0" rIns="0" bIns="0" rtlCol="0">
            <a:spAutoFit/>
          </a:bodyPr>
          <a:lstStyle/>
          <a:p>
            <a:pPr algn="ctr"/>
            <a:r>
              <a:rPr lang="ko-KR" altLang="en-US" sz="900" dirty="0">
                <a:ln>
                  <a:solidFill>
                    <a:schemeClr val="accent6">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전력 연계 </a:t>
            </a:r>
          </a:p>
        </p:txBody>
      </p:sp>
      <p:pic>
        <p:nvPicPr>
          <p:cNvPr id="159" name="그림 158" descr="대칭, 삼각형, 예술, 라인이(가) 표시된 사진&#10;&#10;자동 생성된 설명">
            <a:extLst>
              <a:ext uri="{FF2B5EF4-FFF2-40B4-BE49-F238E27FC236}">
                <a16:creationId xmlns:a16="http://schemas.microsoft.com/office/drawing/2014/main" id="{2D94FD26-70A3-6913-D646-25D8E6417CB4}"/>
              </a:ext>
            </a:extLst>
          </p:cNvPr>
          <p:cNvPicPr>
            <a:picLocks noChangeAspect="1"/>
          </p:cNvPicPr>
          <p:nvPr/>
        </p:nvPicPr>
        <p:blipFill>
          <a:blip r:embed="rId6"/>
          <a:stretch>
            <a:fillRect/>
          </a:stretch>
        </p:blipFill>
        <p:spPr>
          <a:xfrm>
            <a:off x="5800364" y="6512118"/>
            <a:ext cx="516642" cy="571150"/>
          </a:xfrm>
          <a:prstGeom prst="rect">
            <a:avLst/>
          </a:prstGeom>
        </p:spPr>
      </p:pic>
      <p:grpSp>
        <p:nvGrpSpPr>
          <p:cNvPr id="161" name="그룹 160">
            <a:extLst>
              <a:ext uri="{FF2B5EF4-FFF2-40B4-BE49-F238E27FC236}">
                <a16:creationId xmlns:a16="http://schemas.microsoft.com/office/drawing/2014/main" id="{B67E4978-FEBF-8E29-8ADE-5F81DB746214}"/>
              </a:ext>
            </a:extLst>
          </p:cNvPr>
          <p:cNvGrpSpPr/>
          <p:nvPr/>
        </p:nvGrpSpPr>
        <p:grpSpPr>
          <a:xfrm>
            <a:off x="4660369" y="6527927"/>
            <a:ext cx="483336" cy="524786"/>
            <a:chOff x="4620613" y="6516178"/>
            <a:chExt cx="483336" cy="499623"/>
          </a:xfrm>
        </p:grpSpPr>
        <p:pic>
          <p:nvPicPr>
            <p:cNvPr id="162" name="그림 161" descr="폰트, 그래픽, 상징, 스크린샷이(가) 표시된 사진&#10;&#10;자동 생성된 설명">
              <a:extLst>
                <a:ext uri="{FF2B5EF4-FFF2-40B4-BE49-F238E27FC236}">
                  <a16:creationId xmlns:a16="http://schemas.microsoft.com/office/drawing/2014/main" id="{E5C1B7C6-C05B-AE3F-2E28-B3B0EAAD8071}"/>
                </a:ext>
              </a:extLst>
            </p:cNvPr>
            <p:cNvPicPr>
              <a:picLocks noChangeAspect="1"/>
            </p:cNvPicPr>
            <p:nvPr/>
          </p:nvPicPr>
          <p:blipFill>
            <a:blip r:embed="rId7"/>
            <a:stretch>
              <a:fillRect/>
            </a:stretch>
          </p:blipFill>
          <p:spPr>
            <a:xfrm>
              <a:off x="4620613" y="6516178"/>
              <a:ext cx="483336" cy="313992"/>
            </a:xfrm>
            <a:prstGeom prst="rect">
              <a:avLst/>
            </a:prstGeom>
          </p:spPr>
        </p:pic>
        <p:sp>
          <p:nvSpPr>
            <p:cNvPr id="164" name="Freeform 58">
              <a:extLst>
                <a:ext uri="{FF2B5EF4-FFF2-40B4-BE49-F238E27FC236}">
                  <a16:creationId xmlns:a16="http://schemas.microsoft.com/office/drawing/2014/main" id="{B80EDA33-DBDF-32BF-C341-157ED3C04493}"/>
                </a:ext>
              </a:extLst>
            </p:cNvPr>
            <p:cNvSpPr>
              <a:spLocks noEditPoints="1"/>
            </p:cNvSpPr>
            <p:nvPr/>
          </p:nvSpPr>
          <p:spPr bwMode="auto">
            <a:xfrm>
              <a:off x="4650059" y="6812429"/>
              <a:ext cx="424444" cy="203372"/>
            </a:xfrm>
            <a:custGeom>
              <a:avLst/>
              <a:gdLst>
                <a:gd name="T0" fmla="*/ 184 w 188"/>
                <a:gd name="T1" fmla="*/ 0 h 88"/>
                <a:gd name="T2" fmla="*/ 4 w 188"/>
                <a:gd name="T3" fmla="*/ 0 h 88"/>
                <a:gd name="T4" fmla="*/ 0 w 188"/>
                <a:gd name="T5" fmla="*/ 4 h 88"/>
                <a:gd name="T6" fmla="*/ 0 w 188"/>
                <a:gd name="T7" fmla="*/ 84 h 88"/>
                <a:gd name="T8" fmla="*/ 4 w 188"/>
                <a:gd name="T9" fmla="*/ 88 h 88"/>
                <a:gd name="T10" fmla="*/ 184 w 188"/>
                <a:gd name="T11" fmla="*/ 88 h 88"/>
                <a:gd name="T12" fmla="*/ 188 w 188"/>
                <a:gd name="T13" fmla="*/ 84 h 88"/>
                <a:gd name="T14" fmla="*/ 188 w 188"/>
                <a:gd name="T15" fmla="*/ 4 h 88"/>
                <a:gd name="T16" fmla="*/ 184 w 188"/>
                <a:gd name="T17" fmla="*/ 0 h 88"/>
                <a:gd name="T18" fmla="*/ 25 w 188"/>
                <a:gd name="T19" fmla="*/ 74 h 88"/>
                <a:gd name="T20" fmla="*/ 21 w 188"/>
                <a:gd name="T21" fmla="*/ 77 h 88"/>
                <a:gd name="T22" fmla="*/ 18 w 188"/>
                <a:gd name="T23" fmla="*/ 74 h 88"/>
                <a:gd name="T24" fmla="*/ 18 w 188"/>
                <a:gd name="T25" fmla="*/ 14 h 88"/>
                <a:gd name="T26" fmla="*/ 21 w 188"/>
                <a:gd name="T27" fmla="*/ 11 h 88"/>
                <a:gd name="T28" fmla="*/ 25 w 188"/>
                <a:gd name="T29" fmla="*/ 14 h 88"/>
                <a:gd name="T30" fmla="*/ 25 w 188"/>
                <a:gd name="T31" fmla="*/ 74 h 88"/>
                <a:gd name="T32" fmla="*/ 49 w 188"/>
                <a:gd name="T33" fmla="*/ 74 h 88"/>
                <a:gd name="T34" fmla="*/ 46 w 188"/>
                <a:gd name="T35" fmla="*/ 77 h 88"/>
                <a:gd name="T36" fmla="*/ 42 w 188"/>
                <a:gd name="T37" fmla="*/ 74 h 88"/>
                <a:gd name="T38" fmla="*/ 42 w 188"/>
                <a:gd name="T39" fmla="*/ 14 h 88"/>
                <a:gd name="T40" fmla="*/ 46 w 188"/>
                <a:gd name="T41" fmla="*/ 11 h 88"/>
                <a:gd name="T42" fmla="*/ 49 w 188"/>
                <a:gd name="T43" fmla="*/ 14 h 88"/>
                <a:gd name="T44" fmla="*/ 49 w 188"/>
                <a:gd name="T45" fmla="*/ 74 h 88"/>
                <a:gd name="T46" fmla="*/ 73 w 188"/>
                <a:gd name="T47" fmla="*/ 74 h 88"/>
                <a:gd name="T48" fmla="*/ 70 w 188"/>
                <a:gd name="T49" fmla="*/ 77 h 88"/>
                <a:gd name="T50" fmla="*/ 67 w 188"/>
                <a:gd name="T51" fmla="*/ 74 h 88"/>
                <a:gd name="T52" fmla="*/ 67 w 188"/>
                <a:gd name="T53" fmla="*/ 14 h 88"/>
                <a:gd name="T54" fmla="*/ 70 w 188"/>
                <a:gd name="T55" fmla="*/ 11 h 88"/>
                <a:gd name="T56" fmla="*/ 73 w 188"/>
                <a:gd name="T57" fmla="*/ 14 h 88"/>
                <a:gd name="T58" fmla="*/ 73 w 188"/>
                <a:gd name="T59" fmla="*/ 74 h 88"/>
                <a:gd name="T60" fmla="*/ 98 w 188"/>
                <a:gd name="T61" fmla="*/ 74 h 88"/>
                <a:gd name="T62" fmla="*/ 94 w 188"/>
                <a:gd name="T63" fmla="*/ 77 h 88"/>
                <a:gd name="T64" fmla="*/ 91 w 188"/>
                <a:gd name="T65" fmla="*/ 74 h 88"/>
                <a:gd name="T66" fmla="*/ 91 w 188"/>
                <a:gd name="T67" fmla="*/ 14 h 88"/>
                <a:gd name="T68" fmla="*/ 94 w 188"/>
                <a:gd name="T69" fmla="*/ 11 h 88"/>
                <a:gd name="T70" fmla="*/ 98 w 188"/>
                <a:gd name="T71" fmla="*/ 14 h 88"/>
                <a:gd name="T72" fmla="*/ 98 w 188"/>
                <a:gd name="T73" fmla="*/ 74 h 88"/>
                <a:gd name="T74" fmla="*/ 122 w 188"/>
                <a:gd name="T75" fmla="*/ 74 h 88"/>
                <a:gd name="T76" fmla="*/ 119 w 188"/>
                <a:gd name="T77" fmla="*/ 77 h 88"/>
                <a:gd name="T78" fmla="*/ 115 w 188"/>
                <a:gd name="T79" fmla="*/ 74 h 88"/>
                <a:gd name="T80" fmla="*/ 115 w 188"/>
                <a:gd name="T81" fmla="*/ 14 h 88"/>
                <a:gd name="T82" fmla="*/ 119 w 188"/>
                <a:gd name="T83" fmla="*/ 11 h 88"/>
                <a:gd name="T84" fmla="*/ 122 w 188"/>
                <a:gd name="T85" fmla="*/ 14 h 88"/>
                <a:gd name="T86" fmla="*/ 122 w 188"/>
                <a:gd name="T87" fmla="*/ 74 h 88"/>
                <a:gd name="T88" fmla="*/ 146 w 188"/>
                <a:gd name="T89" fmla="*/ 74 h 88"/>
                <a:gd name="T90" fmla="*/ 143 w 188"/>
                <a:gd name="T91" fmla="*/ 77 h 88"/>
                <a:gd name="T92" fmla="*/ 140 w 188"/>
                <a:gd name="T93" fmla="*/ 74 h 88"/>
                <a:gd name="T94" fmla="*/ 140 w 188"/>
                <a:gd name="T95" fmla="*/ 14 h 88"/>
                <a:gd name="T96" fmla="*/ 143 w 188"/>
                <a:gd name="T97" fmla="*/ 11 h 88"/>
                <a:gd name="T98" fmla="*/ 146 w 188"/>
                <a:gd name="T99" fmla="*/ 14 h 88"/>
                <a:gd name="T100" fmla="*/ 146 w 188"/>
                <a:gd name="T101" fmla="*/ 74 h 88"/>
                <a:gd name="T102" fmla="*/ 170 w 188"/>
                <a:gd name="T103" fmla="*/ 74 h 88"/>
                <a:gd name="T104" fmla="*/ 167 w 188"/>
                <a:gd name="T105" fmla="*/ 77 h 88"/>
                <a:gd name="T106" fmla="*/ 164 w 188"/>
                <a:gd name="T107" fmla="*/ 74 h 88"/>
                <a:gd name="T108" fmla="*/ 164 w 188"/>
                <a:gd name="T109" fmla="*/ 14 h 88"/>
                <a:gd name="T110" fmla="*/ 167 w 188"/>
                <a:gd name="T111" fmla="*/ 11 h 88"/>
                <a:gd name="T112" fmla="*/ 170 w 188"/>
                <a:gd name="T113" fmla="*/ 14 h 88"/>
                <a:gd name="T114" fmla="*/ 170 w 188"/>
                <a:gd name="T115" fmla="*/ 7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 h="88">
                  <a:moveTo>
                    <a:pt x="184" y="0"/>
                  </a:moveTo>
                  <a:cubicBezTo>
                    <a:pt x="4" y="0"/>
                    <a:pt x="4" y="0"/>
                    <a:pt x="4" y="0"/>
                  </a:cubicBezTo>
                  <a:cubicBezTo>
                    <a:pt x="2" y="0"/>
                    <a:pt x="0" y="2"/>
                    <a:pt x="0" y="4"/>
                  </a:cubicBezTo>
                  <a:cubicBezTo>
                    <a:pt x="0" y="84"/>
                    <a:pt x="0" y="84"/>
                    <a:pt x="0" y="84"/>
                  </a:cubicBezTo>
                  <a:cubicBezTo>
                    <a:pt x="0" y="86"/>
                    <a:pt x="2" y="88"/>
                    <a:pt x="4" y="88"/>
                  </a:cubicBezTo>
                  <a:cubicBezTo>
                    <a:pt x="184" y="88"/>
                    <a:pt x="184" y="88"/>
                    <a:pt x="184" y="88"/>
                  </a:cubicBezTo>
                  <a:cubicBezTo>
                    <a:pt x="187" y="88"/>
                    <a:pt x="188" y="86"/>
                    <a:pt x="188" y="84"/>
                  </a:cubicBezTo>
                  <a:cubicBezTo>
                    <a:pt x="188" y="4"/>
                    <a:pt x="188" y="4"/>
                    <a:pt x="188" y="4"/>
                  </a:cubicBezTo>
                  <a:cubicBezTo>
                    <a:pt x="188" y="2"/>
                    <a:pt x="187" y="0"/>
                    <a:pt x="184" y="0"/>
                  </a:cubicBezTo>
                  <a:close/>
                  <a:moveTo>
                    <a:pt x="25" y="74"/>
                  </a:moveTo>
                  <a:cubicBezTo>
                    <a:pt x="25" y="76"/>
                    <a:pt x="23" y="77"/>
                    <a:pt x="21" y="77"/>
                  </a:cubicBezTo>
                  <a:cubicBezTo>
                    <a:pt x="20" y="77"/>
                    <a:pt x="18" y="76"/>
                    <a:pt x="18" y="74"/>
                  </a:cubicBezTo>
                  <a:cubicBezTo>
                    <a:pt x="18" y="14"/>
                    <a:pt x="18" y="14"/>
                    <a:pt x="18" y="14"/>
                  </a:cubicBezTo>
                  <a:cubicBezTo>
                    <a:pt x="18" y="12"/>
                    <a:pt x="20" y="11"/>
                    <a:pt x="21" y="11"/>
                  </a:cubicBezTo>
                  <a:cubicBezTo>
                    <a:pt x="23" y="11"/>
                    <a:pt x="25" y="12"/>
                    <a:pt x="25" y="14"/>
                  </a:cubicBezTo>
                  <a:lnTo>
                    <a:pt x="25" y="74"/>
                  </a:lnTo>
                  <a:close/>
                  <a:moveTo>
                    <a:pt x="49" y="74"/>
                  </a:moveTo>
                  <a:cubicBezTo>
                    <a:pt x="49" y="76"/>
                    <a:pt x="48" y="77"/>
                    <a:pt x="46" y="77"/>
                  </a:cubicBezTo>
                  <a:cubicBezTo>
                    <a:pt x="44" y="77"/>
                    <a:pt x="42" y="76"/>
                    <a:pt x="42" y="74"/>
                  </a:cubicBezTo>
                  <a:cubicBezTo>
                    <a:pt x="42" y="14"/>
                    <a:pt x="42" y="14"/>
                    <a:pt x="42" y="14"/>
                  </a:cubicBezTo>
                  <a:cubicBezTo>
                    <a:pt x="42" y="12"/>
                    <a:pt x="44" y="11"/>
                    <a:pt x="46" y="11"/>
                  </a:cubicBezTo>
                  <a:cubicBezTo>
                    <a:pt x="48" y="11"/>
                    <a:pt x="49" y="12"/>
                    <a:pt x="49" y="14"/>
                  </a:cubicBezTo>
                  <a:lnTo>
                    <a:pt x="49" y="74"/>
                  </a:lnTo>
                  <a:close/>
                  <a:moveTo>
                    <a:pt x="73" y="74"/>
                  </a:moveTo>
                  <a:cubicBezTo>
                    <a:pt x="73" y="76"/>
                    <a:pt x="72" y="77"/>
                    <a:pt x="70" y="77"/>
                  </a:cubicBezTo>
                  <a:cubicBezTo>
                    <a:pt x="68" y="77"/>
                    <a:pt x="67" y="76"/>
                    <a:pt x="67" y="74"/>
                  </a:cubicBezTo>
                  <a:cubicBezTo>
                    <a:pt x="67" y="14"/>
                    <a:pt x="67" y="14"/>
                    <a:pt x="67" y="14"/>
                  </a:cubicBezTo>
                  <a:cubicBezTo>
                    <a:pt x="67" y="12"/>
                    <a:pt x="68" y="11"/>
                    <a:pt x="70" y="11"/>
                  </a:cubicBezTo>
                  <a:cubicBezTo>
                    <a:pt x="72" y="11"/>
                    <a:pt x="73" y="12"/>
                    <a:pt x="73" y="14"/>
                  </a:cubicBezTo>
                  <a:lnTo>
                    <a:pt x="73" y="74"/>
                  </a:lnTo>
                  <a:close/>
                  <a:moveTo>
                    <a:pt x="98" y="74"/>
                  </a:moveTo>
                  <a:cubicBezTo>
                    <a:pt x="98" y="76"/>
                    <a:pt x="96" y="77"/>
                    <a:pt x="94" y="77"/>
                  </a:cubicBezTo>
                  <a:cubicBezTo>
                    <a:pt x="92" y="77"/>
                    <a:pt x="91" y="76"/>
                    <a:pt x="91" y="74"/>
                  </a:cubicBezTo>
                  <a:cubicBezTo>
                    <a:pt x="91" y="14"/>
                    <a:pt x="91" y="14"/>
                    <a:pt x="91" y="14"/>
                  </a:cubicBezTo>
                  <a:cubicBezTo>
                    <a:pt x="91" y="12"/>
                    <a:pt x="92" y="11"/>
                    <a:pt x="94" y="11"/>
                  </a:cubicBezTo>
                  <a:cubicBezTo>
                    <a:pt x="96" y="11"/>
                    <a:pt x="98" y="12"/>
                    <a:pt x="98" y="14"/>
                  </a:cubicBezTo>
                  <a:lnTo>
                    <a:pt x="98" y="74"/>
                  </a:lnTo>
                  <a:close/>
                  <a:moveTo>
                    <a:pt x="122" y="74"/>
                  </a:moveTo>
                  <a:cubicBezTo>
                    <a:pt x="122" y="76"/>
                    <a:pt x="120" y="77"/>
                    <a:pt x="119" y="77"/>
                  </a:cubicBezTo>
                  <a:cubicBezTo>
                    <a:pt x="117" y="77"/>
                    <a:pt x="115" y="76"/>
                    <a:pt x="115" y="74"/>
                  </a:cubicBezTo>
                  <a:cubicBezTo>
                    <a:pt x="115" y="14"/>
                    <a:pt x="115" y="14"/>
                    <a:pt x="115" y="14"/>
                  </a:cubicBezTo>
                  <a:cubicBezTo>
                    <a:pt x="115" y="12"/>
                    <a:pt x="117" y="11"/>
                    <a:pt x="119" y="11"/>
                  </a:cubicBezTo>
                  <a:cubicBezTo>
                    <a:pt x="120" y="11"/>
                    <a:pt x="122" y="12"/>
                    <a:pt x="122" y="14"/>
                  </a:cubicBezTo>
                  <a:lnTo>
                    <a:pt x="122" y="74"/>
                  </a:lnTo>
                  <a:close/>
                  <a:moveTo>
                    <a:pt x="146" y="74"/>
                  </a:moveTo>
                  <a:cubicBezTo>
                    <a:pt x="146" y="76"/>
                    <a:pt x="145" y="77"/>
                    <a:pt x="143" y="77"/>
                  </a:cubicBezTo>
                  <a:cubicBezTo>
                    <a:pt x="141" y="77"/>
                    <a:pt x="140" y="76"/>
                    <a:pt x="140" y="74"/>
                  </a:cubicBezTo>
                  <a:cubicBezTo>
                    <a:pt x="140" y="14"/>
                    <a:pt x="140" y="14"/>
                    <a:pt x="140" y="14"/>
                  </a:cubicBezTo>
                  <a:cubicBezTo>
                    <a:pt x="140" y="12"/>
                    <a:pt x="141" y="11"/>
                    <a:pt x="143" y="11"/>
                  </a:cubicBezTo>
                  <a:cubicBezTo>
                    <a:pt x="145" y="11"/>
                    <a:pt x="146" y="12"/>
                    <a:pt x="146" y="14"/>
                  </a:cubicBezTo>
                  <a:lnTo>
                    <a:pt x="146" y="74"/>
                  </a:lnTo>
                  <a:close/>
                  <a:moveTo>
                    <a:pt x="170" y="74"/>
                  </a:moveTo>
                  <a:cubicBezTo>
                    <a:pt x="170" y="76"/>
                    <a:pt x="169" y="77"/>
                    <a:pt x="167" y="77"/>
                  </a:cubicBezTo>
                  <a:cubicBezTo>
                    <a:pt x="165" y="77"/>
                    <a:pt x="164" y="76"/>
                    <a:pt x="164" y="74"/>
                  </a:cubicBezTo>
                  <a:cubicBezTo>
                    <a:pt x="164" y="14"/>
                    <a:pt x="164" y="14"/>
                    <a:pt x="164" y="14"/>
                  </a:cubicBezTo>
                  <a:cubicBezTo>
                    <a:pt x="164" y="12"/>
                    <a:pt x="165" y="11"/>
                    <a:pt x="167" y="11"/>
                  </a:cubicBezTo>
                  <a:cubicBezTo>
                    <a:pt x="169" y="11"/>
                    <a:pt x="170" y="12"/>
                    <a:pt x="170" y="14"/>
                  </a:cubicBezTo>
                  <a:lnTo>
                    <a:pt x="170" y="7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165" name="그림 164" descr="스크린샷, 원, 그래픽, 클립아트이(가) 표시된 사진&#10;&#10;자동 생성된 설명">
            <a:extLst>
              <a:ext uri="{FF2B5EF4-FFF2-40B4-BE49-F238E27FC236}">
                <a16:creationId xmlns:a16="http://schemas.microsoft.com/office/drawing/2014/main" id="{EE9DF403-CC59-0349-271B-4655071055CF}"/>
              </a:ext>
            </a:extLst>
          </p:cNvPr>
          <p:cNvPicPr>
            <a:picLocks noChangeAspect="1"/>
          </p:cNvPicPr>
          <p:nvPr/>
        </p:nvPicPr>
        <p:blipFill>
          <a:blip r:embed="rId8"/>
          <a:stretch>
            <a:fillRect/>
          </a:stretch>
        </p:blipFill>
        <p:spPr>
          <a:xfrm>
            <a:off x="3627439" y="6458087"/>
            <a:ext cx="387842" cy="381011"/>
          </a:xfrm>
          <a:prstGeom prst="rect">
            <a:avLst/>
          </a:prstGeom>
        </p:spPr>
      </p:pic>
      <p:pic>
        <p:nvPicPr>
          <p:cNvPr id="166" name="그림 165" descr="상징, 폰트, 그래픽, 스크린샷이(가) 표시된 사진&#10;&#10;자동 생성된 설명">
            <a:extLst>
              <a:ext uri="{FF2B5EF4-FFF2-40B4-BE49-F238E27FC236}">
                <a16:creationId xmlns:a16="http://schemas.microsoft.com/office/drawing/2014/main" id="{CF24C99E-B868-D4B5-1904-F59DFFB35121}"/>
              </a:ext>
            </a:extLst>
          </p:cNvPr>
          <p:cNvPicPr>
            <a:picLocks noChangeAspect="1"/>
          </p:cNvPicPr>
          <p:nvPr/>
        </p:nvPicPr>
        <p:blipFill>
          <a:blip r:embed="rId9"/>
          <a:stretch>
            <a:fillRect/>
          </a:stretch>
        </p:blipFill>
        <p:spPr>
          <a:xfrm>
            <a:off x="2852889" y="6456458"/>
            <a:ext cx="388866" cy="381011"/>
          </a:xfrm>
          <a:prstGeom prst="rect">
            <a:avLst/>
          </a:prstGeom>
        </p:spPr>
      </p:pic>
      <p:pic>
        <p:nvPicPr>
          <p:cNvPr id="168" name="그림 167" descr="그래픽, 상징, 클립아트, 디자인이(가) 표시된 사진&#10;&#10;자동 생성된 설명">
            <a:extLst>
              <a:ext uri="{FF2B5EF4-FFF2-40B4-BE49-F238E27FC236}">
                <a16:creationId xmlns:a16="http://schemas.microsoft.com/office/drawing/2014/main" id="{0FF1AE10-5E3E-D088-A2F0-E60E4B7C22ED}"/>
              </a:ext>
            </a:extLst>
          </p:cNvPr>
          <p:cNvPicPr>
            <a:picLocks noChangeAspect="1"/>
          </p:cNvPicPr>
          <p:nvPr/>
        </p:nvPicPr>
        <p:blipFill>
          <a:blip r:embed="rId10"/>
          <a:stretch>
            <a:fillRect/>
          </a:stretch>
        </p:blipFill>
        <p:spPr>
          <a:xfrm>
            <a:off x="487837" y="6726804"/>
            <a:ext cx="431051" cy="331670"/>
          </a:xfrm>
          <a:prstGeom prst="rect">
            <a:avLst/>
          </a:prstGeom>
        </p:spPr>
      </p:pic>
    </p:spTree>
    <p:extLst>
      <p:ext uri="{BB962C8B-B14F-4D97-AF65-F5344CB8AC3E}">
        <p14:creationId xmlns:p14="http://schemas.microsoft.com/office/powerpoint/2010/main" val="648938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sz="3600" dirty="0">
            <a:solidFill>
              <a:schemeClr val="accent3"/>
            </a:solidFill>
            <a:latin typeface="KoPub돋움체 Medium" panose="02020603020101020101" pitchFamily="18" charset="-127"/>
            <a:ea typeface="KoPub돋움체 Medium" panose="02020603020101020101" pitchFamily="18" charset="-127"/>
          </a:defRPr>
        </a:defPPr>
      </a:lstStyle>
      <a:style>
        <a:lnRef idx="1">
          <a:schemeClr val="accent1"/>
        </a:lnRef>
        <a:fillRef idx="3">
          <a:schemeClr val="accent1"/>
        </a:fillRef>
        <a:effectRef idx="2">
          <a:schemeClr val="accent1"/>
        </a:effectRef>
        <a:fontRef idx="minor">
          <a:schemeClr val="lt1"/>
        </a:fontRef>
      </a:style>
    </a:spDef>
    <a:lnDef>
      <a:spPr>
        <a:ln w="6350">
          <a:solidFill>
            <a:schemeClr val="bg1">
              <a:lumMod val="75000"/>
            </a:schemeClr>
          </a:solidFill>
        </a:ln>
        <a:effectLst/>
      </a:spPr>
      <a:bodyPr/>
      <a:lstStyle/>
      <a:style>
        <a:lnRef idx="2">
          <a:schemeClr val="accent3"/>
        </a:lnRef>
        <a:fillRef idx="0">
          <a:schemeClr val="accent3"/>
        </a:fillRef>
        <a:effectRef idx="1">
          <a:schemeClr val="accent3"/>
        </a:effectRef>
        <a:fontRef idx="minor">
          <a:schemeClr val="tx1"/>
        </a:fontRef>
      </a:style>
    </a:lnDef>
    <a:txDef>
      <a:spPr>
        <a:noFill/>
      </a:spPr>
      <a:bodyPr wrap="none" lIns="0" tIns="0" rIns="0" bIns="0" rtlCol="0">
        <a:spAutoFit/>
      </a:bodyPr>
      <a:lstStyle>
        <a:defPPr algn="ctr">
          <a:defRPr sz="850" smtClean="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defPPr>
      </a:lstStyle>
    </a:txDef>
  </a:objectDefaults>
  <a:extraClrSchemeLst/>
  <a:extLst>
    <a:ext uri="{05A4C25C-085E-4340-85A3-A5531E510DB2}">
      <thm15:themeFamily xmlns:thm15="http://schemas.microsoft.com/office/thememl/2012/main" name="프레젠테이션1" id="{8C4467C5-07C9-4B51-8BF1-3B01D7652E15}" vid="{B1721F83-C91C-4EC3-8F7B-E3F1904F8E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007A509638504CA075577B0A78C43C" ma:contentTypeVersion="79" ma:contentTypeDescription="Create a new document." ma:contentTypeScope="" ma:versionID="f00120920bcee853da363c4d9d6a181b">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ff9733e702ec93a5e27b10f0a91b5c1f"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20230803_IM_충전 인프라 산업의 부상, 시장 선점을 위한 3가지 질문</Korean_x0020_Title>
    <Global_x0020_Country_metalogix xmlns="1c657212-07cd-4eb2-8173-68663959c5b7" xsi:nil="true"/>
    <Economy xmlns="1c657212-07cd-4eb2-8173-68663959c5b7" xsi:nil="true"/>
    <Publication_x0020_Date_metalogix xmlns="1c657212-07cd-4eb2-8173-68663959c5b7">2023-08-02T15:00:00+00:00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Industrial Markets</Value>
    </Category>
    <Korean_x0020_Abstract xmlns="1c657212-07cd-4eb2-8173-68663959c5b7" xsi:nil="true"/>
    <Industry_x0020_Sector_x002f_SubSector_x0020_Selection_metalogix xmlns="1c657212-07cd-4eb2-8173-68663959c5b7" xsi:nil="true"/>
    <ERI_x0020_Report_x0020_Type xmlns="1c657212-07cd-4eb2-8173-68663959c5b7">Issue Monitor</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Props1.xml><?xml version="1.0" encoding="utf-8"?>
<ds:datastoreItem xmlns:ds="http://schemas.openxmlformats.org/officeDocument/2006/customXml" ds:itemID="{A23D0F49-EE2C-4751-885D-92D52B665DFA}"/>
</file>

<file path=customXml/itemProps2.xml><?xml version="1.0" encoding="utf-8"?>
<ds:datastoreItem xmlns:ds="http://schemas.openxmlformats.org/officeDocument/2006/customXml" ds:itemID="{9DE161FD-F930-45ED-8AA0-297502BC7E40}">
  <ds:schemaRefs>
    <ds:schemaRef ds:uri="http://schemas.microsoft.com/sharepoint/v3/contenttype/forms"/>
  </ds:schemaRefs>
</ds:datastoreItem>
</file>

<file path=customXml/itemProps3.xml><?xml version="1.0" encoding="utf-8"?>
<ds:datastoreItem xmlns:ds="http://schemas.openxmlformats.org/officeDocument/2006/customXml" ds:itemID="{82ED7A70-E524-458A-AF01-08531447576B}">
  <ds:schemaRefs>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http://purl.org/dc/dcmitype/"/>
    <ds:schemaRef ds:uri="4243d5be-521d-4052-81ca-f0f31ea6f2da"/>
    <ds:schemaRef ds:uri="e2073511-092b-453c-86c4-757771ac7067"/>
    <ds:schemaRef ds:uri="a6565e09-5864-4678-8d5f-23ac74c58b1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17326</TotalTime>
  <Words>13608</Words>
  <Application>Microsoft Office PowerPoint</Application>
  <PresentationFormat>A4 용지(210x297mm)</PresentationFormat>
  <Paragraphs>1040</Paragraphs>
  <Slides>40</Slides>
  <Notes>35</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40</vt:i4>
      </vt:variant>
    </vt:vector>
  </HeadingPairs>
  <TitlesOfParts>
    <vt:vector size="50" baseType="lpstr">
      <vt:lpstr>KoPub돋움체 Bold</vt:lpstr>
      <vt:lpstr>KoPub돋움체 Medium</vt:lpstr>
      <vt:lpstr>Arial</vt:lpstr>
      <vt:lpstr>Calibri</vt:lpstr>
      <vt:lpstr>KPMG Bold</vt:lpstr>
      <vt:lpstr>KPMG Extralight</vt:lpstr>
      <vt:lpstr>Univers for KPMG</vt:lpstr>
      <vt:lpstr>Univers for KPMG Light</vt:lpstr>
      <vt:lpstr>Wingdings</vt:lpstr>
      <vt:lpstr>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20230803_IM_충전 인프라 산업의 부상, 시장 선점을 위한 3가지 질문</dc:title>
  <dc:creator>삼정KPMG 경제연구원</dc:creator>
  <cp:keywords/>
  <dc:description/>
  <cp:lastModifiedBy>Lee, Ji-Soo (KR/ERI)</cp:lastModifiedBy>
  <cp:revision>1250</cp:revision>
  <cp:lastPrinted>2023-08-02T01:58:24Z</cp:lastPrinted>
  <dcterms:created xsi:type="dcterms:W3CDTF">2015-03-05T08:26:34Z</dcterms:created>
  <dcterms:modified xsi:type="dcterms:W3CDTF">2023-08-02T05:57:38Z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